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BBF581D_17C127F9.xml" ContentType="application/vnd.ms-powerpoint.comments+xml"/>
  <Override PartName="/ppt/notesSlides/notesSlide20.xml" ContentType="application/vnd.openxmlformats-officedocument.presentationml.notesSlide+xml"/>
  <Override PartName="/ppt/comments/modernComment_7BBF581E_4009479E.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BBF5820_BA4DA46E.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3"/>
  </p:notesMasterIdLst>
  <p:sldIdLst>
    <p:sldId id="2076137260" r:id="rId5"/>
    <p:sldId id="2076137610" r:id="rId6"/>
    <p:sldId id="2076137490" r:id="rId7"/>
    <p:sldId id="2076137585" r:id="rId8"/>
    <p:sldId id="273" r:id="rId9"/>
    <p:sldId id="2076137346" r:id="rId10"/>
    <p:sldId id="2076137347" r:id="rId11"/>
    <p:sldId id="2076137491" r:id="rId12"/>
    <p:sldId id="2076137492" r:id="rId13"/>
    <p:sldId id="2076137493" r:id="rId14"/>
    <p:sldId id="2076137494" r:id="rId15"/>
    <p:sldId id="2076137495" r:id="rId16"/>
    <p:sldId id="2076137496" r:id="rId17"/>
    <p:sldId id="2076137497" r:id="rId18"/>
    <p:sldId id="2076137498" r:id="rId19"/>
    <p:sldId id="2076137594" r:id="rId20"/>
    <p:sldId id="2076137595" r:id="rId21"/>
    <p:sldId id="2076137586" r:id="rId22"/>
    <p:sldId id="2076137587" r:id="rId23"/>
    <p:sldId id="2076137588" r:id="rId24"/>
    <p:sldId id="2076137589" r:id="rId25"/>
    <p:sldId id="2076137590" r:id="rId26"/>
    <p:sldId id="2076137591" r:id="rId27"/>
    <p:sldId id="2076137592" r:id="rId28"/>
    <p:sldId id="2076137499" r:id="rId29"/>
    <p:sldId id="2076137500" r:id="rId30"/>
    <p:sldId id="2076137501" r:id="rId31"/>
    <p:sldId id="2076137502" r:id="rId32"/>
    <p:sldId id="2076137503" r:id="rId33"/>
    <p:sldId id="2076137504" r:id="rId34"/>
    <p:sldId id="2076137505" r:id="rId35"/>
    <p:sldId id="2076137506" r:id="rId36"/>
    <p:sldId id="2076137507" r:id="rId37"/>
    <p:sldId id="2076137508" r:id="rId38"/>
    <p:sldId id="2076137509" r:id="rId39"/>
    <p:sldId id="2076137510" r:id="rId40"/>
    <p:sldId id="2076137511" r:id="rId41"/>
    <p:sldId id="2076137514" r:id="rId42"/>
    <p:sldId id="2076137512" r:id="rId43"/>
    <p:sldId id="2076137515" r:id="rId44"/>
    <p:sldId id="2076137516" r:id="rId45"/>
    <p:sldId id="2076137517" r:id="rId46"/>
    <p:sldId id="2076137518" r:id="rId47"/>
    <p:sldId id="2076137519" r:id="rId48"/>
    <p:sldId id="2076137520" r:id="rId49"/>
    <p:sldId id="2076137584" r:id="rId50"/>
    <p:sldId id="2076137521" r:id="rId51"/>
    <p:sldId id="2076137596" r:id="rId52"/>
    <p:sldId id="2076137523" r:id="rId53"/>
    <p:sldId id="2076137597" r:id="rId54"/>
    <p:sldId id="2076137525" r:id="rId55"/>
    <p:sldId id="2076137526" r:id="rId56"/>
    <p:sldId id="2076137527" r:id="rId57"/>
    <p:sldId id="2076137598" r:id="rId58"/>
    <p:sldId id="2076137599" r:id="rId59"/>
    <p:sldId id="2076137529" r:id="rId60"/>
    <p:sldId id="2076137530" r:id="rId61"/>
    <p:sldId id="2076137531" r:id="rId62"/>
    <p:sldId id="2076137600" r:id="rId63"/>
    <p:sldId id="2076137533" r:id="rId64"/>
    <p:sldId id="2076137534" r:id="rId65"/>
    <p:sldId id="2076137601" r:id="rId66"/>
    <p:sldId id="2076137536" r:id="rId67"/>
    <p:sldId id="2076137537" r:id="rId68"/>
    <p:sldId id="2076137538" r:id="rId69"/>
    <p:sldId id="2076137602" r:id="rId70"/>
    <p:sldId id="2076137540" r:id="rId71"/>
    <p:sldId id="2076137603" r:id="rId72"/>
    <p:sldId id="2076137542" r:id="rId73"/>
    <p:sldId id="2076137543" r:id="rId74"/>
    <p:sldId id="2076137544" r:id="rId75"/>
    <p:sldId id="2076137545" r:id="rId76"/>
    <p:sldId id="2076137546" r:id="rId77"/>
    <p:sldId id="2076137604" r:id="rId78"/>
    <p:sldId id="2076137548" r:id="rId79"/>
    <p:sldId id="2076137549" r:id="rId80"/>
    <p:sldId id="2076137605" r:id="rId81"/>
    <p:sldId id="2076137551" r:id="rId82"/>
    <p:sldId id="2076137552" r:id="rId83"/>
    <p:sldId id="2076137553" r:id="rId84"/>
    <p:sldId id="2076137606" r:id="rId85"/>
    <p:sldId id="2076137555" r:id="rId86"/>
    <p:sldId id="2076137556" r:id="rId87"/>
    <p:sldId id="2076137557" r:id="rId88"/>
    <p:sldId id="2076137558" r:id="rId89"/>
    <p:sldId id="2076137559" r:id="rId90"/>
    <p:sldId id="2076137607" r:id="rId91"/>
    <p:sldId id="2076137561" r:id="rId92"/>
    <p:sldId id="2076137611" r:id="rId93"/>
    <p:sldId id="2076137612" r:id="rId94"/>
    <p:sldId id="2076137620" r:id="rId95"/>
    <p:sldId id="2076137613" r:id="rId96"/>
    <p:sldId id="2076137614" r:id="rId97"/>
    <p:sldId id="2076137621" r:id="rId98"/>
    <p:sldId id="2076137616" r:id="rId99"/>
    <p:sldId id="2076137617" r:id="rId100"/>
    <p:sldId id="2076137622" r:id="rId101"/>
    <p:sldId id="2076137618" r:id="rId102"/>
    <p:sldId id="2076137615" r:id="rId103"/>
    <p:sldId id="2076137619" r:id="rId104"/>
    <p:sldId id="2076137564" r:id="rId105"/>
    <p:sldId id="2076137565" r:id="rId106"/>
    <p:sldId id="2076137566" r:id="rId107"/>
    <p:sldId id="2076137567" r:id="rId108"/>
    <p:sldId id="2076137608" r:id="rId109"/>
    <p:sldId id="2076137609" r:id="rId110"/>
    <p:sldId id="2076137570" r:id="rId111"/>
    <p:sldId id="2076137571" r:id="rId112"/>
    <p:sldId id="2076137572" r:id="rId113"/>
    <p:sldId id="2076137573" r:id="rId114"/>
    <p:sldId id="2076137574" r:id="rId115"/>
    <p:sldId id="739" r:id="rId116"/>
    <p:sldId id="2076137593" r:id="rId117"/>
    <p:sldId id="2076137579" r:id="rId118"/>
    <p:sldId id="2076137580" r:id="rId119"/>
    <p:sldId id="2076137581" r:id="rId120"/>
    <p:sldId id="2076137575" r:id="rId121"/>
    <p:sldId id="2076137576" r:id="rId122"/>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A5412D-C5FB-1CA1-211A-D7065999772E}" name="Sven De Ruyter" initials="SD" userId="S::sven.deruyter@interface3.be::5ea340e3-eb8f-48cc-9db2-b85bc44eed87" providerId="AD"/>
  <p188:author id="{67ED532E-24D5-3796-48FB-5D3851F19770}" name="Julie Moors" initials="JM" userId="S::julie.moors@interface3.be::b6a232ef-499d-4352-8265-cb79d44b0df6" providerId="AD"/>
  <p188:author id="{DF5CEB83-0BFC-24F6-9264-EDDA323D88F1}" name="DEHON Alexandre" initials="DA" userId="S::adehon@jems-group.com::01d18461-f400-478f-902a-b52ec1ca53b3" providerId="AD"/>
  <p188:author id="{1A62E49E-855D-DA83-C7C8-92930339C32D}" name="DECLERCK Bénédicte" initials="BD" userId="S::bdeclerck@jems-group.com::c842e94e-d3c7-4968-825d-39df2530991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C2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A90D1-564D-434C-BBDE-FD4B3A3A179D}" v="63" dt="2025-08-21T09:18:29.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87" autoAdjust="0"/>
  </p:normalViewPr>
  <p:slideViewPr>
    <p:cSldViewPr snapToGrid="0">
      <p:cViewPr varScale="1">
        <p:scale>
          <a:sx n="86" d="100"/>
          <a:sy n="86" d="100"/>
        </p:scale>
        <p:origin x="15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De Ruyter" userId="5ea340e3-eb8f-48cc-9db2-b85bc44eed87" providerId="ADAL" clId="{4C8A90D1-564D-434C-BBDE-FD4B3A3A179D}"/>
    <pc:docChg chg="undo custSel addSld delSld modSld sldOrd">
      <pc:chgData name="Sven De Ruyter" userId="5ea340e3-eb8f-48cc-9db2-b85bc44eed87" providerId="ADAL" clId="{4C8A90D1-564D-434C-BBDE-FD4B3A3A179D}" dt="2025-08-21T09:20:18.995" v="7155" actId="47"/>
      <pc:docMkLst>
        <pc:docMk/>
      </pc:docMkLst>
      <pc:sldChg chg="del">
        <pc:chgData name="Sven De Ruyter" userId="5ea340e3-eb8f-48cc-9db2-b85bc44eed87" providerId="ADAL" clId="{4C8A90D1-564D-434C-BBDE-FD4B3A3A179D}" dt="2025-08-21T07:47:34.351" v="44" actId="47"/>
        <pc:sldMkLst>
          <pc:docMk/>
          <pc:sldMk cId="3416952659" sldId="2076137550"/>
        </pc:sldMkLst>
      </pc:sldChg>
      <pc:sldChg chg="modSp mod">
        <pc:chgData name="Sven De Ruyter" userId="5ea340e3-eb8f-48cc-9db2-b85bc44eed87" providerId="ADAL" clId="{4C8A90D1-564D-434C-BBDE-FD4B3A3A179D}" dt="2025-08-21T08:08:08.477" v="217" actId="20577"/>
        <pc:sldMkLst>
          <pc:docMk/>
          <pc:sldMk cId="4107890781" sldId="2076137557"/>
        </pc:sldMkLst>
        <pc:spChg chg="mod">
          <ac:chgData name="Sven De Ruyter" userId="5ea340e3-eb8f-48cc-9db2-b85bc44eed87" providerId="ADAL" clId="{4C8A90D1-564D-434C-BBDE-FD4B3A3A179D}" dt="2025-08-21T08:08:08.477" v="217" actId="20577"/>
          <ac:spMkLst>
            <pc:docMk/>
            <pc:sldMk cId="4107890781" sldId="2076137557"/>
            <ac:spMk id="3" creationId="{22275CF2-932E-18BE-B7C9-F994E8DF0D4D}"/>
          </ac:spMkLst>
        </pc:spChg>
        <pc:spChg chg="mod">
          <ac:chgData name="Sven De Ruyter" userId="5ea340e3-eb8f-48cc-9db2-b85bc44eed87" providerId="ADAL" clId="{4C8A90D1-564D-434C-BBDE-FD4B3A3A179D}" dt="2025-08-20T10:48:59.837" v="0" actId="108"/>
          <ac:spMkLst>
            <pc:docMk/>
            <pc:sldMk cId="4107890781" sldId="2076137557"/>
            <ac:spMk id="6" creationId="{445A9E20-A135-1AA5-1A4B-64C49EC710B3}"/>
          </ac:spMkLst>
        </pc:spChg>
      </pc:sldChg>
      <pc:sldChg chg="addSp delSp modSp mod">
        <pc:chgData name="Sven De Ruyter" userId="5ea340e3-eb8f-48cc-9db2-b85bc44eed87" providerId="ADAL" clId="{4C8A90D1-564D-434C-BBDE-FD4B3A3A179D}" dt="2025-08-21T08:07:16.893" v="212" actId="1076"/>
        <pc:sldMkLst>
          <pc:docMk/>
          <pc:sldMk cId="575681363" sldId="2076137558"/>
        </pc:sldMkLst>
        <pc:spChg chg="del">
          <ac:chgData name="Sven De Ruyter" userId="5ea340e3-eb8f-48cc-9db2-b85bc44eed87" providerId="ADAL" clId="{4C8A90D1-564D-434C-BBDE-FD4B3A3A179D}" dt="2025-08-21T08:07:13.827" v="211" actId="478"/>
          <ac:spMkLst>
            <pc:docMk/>
            <pc:sldMk cId="575681363" sldId="2076137558"/>
            <ac:spMk id="4" creationId="{221EDEEA-7331-D59E-F7C7-267FBE5BA222}"/>
          </ac:spMkLst>
        </pc:spChg>
        <pc:spChg chg="mod">
          <ac:chgData name="Sven De Ruyter" userId="5ea340e3-eb8f-48cc-9db2-b85bc44eed87" providerId="ADAL" clId="{4C8A90D1-564D-434C-BBDE-FD4B3A3A179D}" dt="2025-08-21T07:43:46.607" v="6" actId="255"/>
          <ac:spMkLst>
            <pc:docMk/>
            <pc:sldMk cId="575681363" sldId="2076137558"/>
            <ac:spMk id="9" creationId="{4580AF60-5D2D-DEE1-9330-77BC364B994B}"/>
          </ac:spMkLst>
        </pc:spChg>
        <pc:spChg chg="mod">
          <ac:chgData name="Sven De Ruyter" userId="5ea340e3-eb8f-48cc-9db2-b85bc44eed87" providerId="ADAL" clId="{4C8A90D1-564D-434C-BBDE-FD4B3A3A179D}" dt="2025-08-21T07:44:24.801" v="11" actId="255"/>
          <ac:spMkLst>
            <pc:docMk/>
            <pc:sldMk cId="575681363" sldId="2076137558"/>
            <ac:spMk id="17" creationId="{1B9B550B-5B9E-CC12-D6F9-D2130846E297}"/>
          </ac:spMkLst>
        </pc:spChg>
        <pc:spChg chg="mod">
          <ac:chgData name="Sven De Ruyter" userId="5ea340e3-eb8f-48cc-9db2-b85bc44eed87" providerId="ADAL" clId="{4C8A90D1-564D-434C-BBDE-FD4B3A3A179D}" dt="2025-08-21T07:44:35.607" v="13" actId="2711"/>
          <ac:spMkLst>
            <pc:docMk/>
            <pc:sldMk cId="575681363" sldId="2076137558"/>
            <ac:spMk id="27" creationId="{A82CCB4D-271C-27DA-4E42-33A9BCB2AB1F}"/>
          </ac:spMkLst>
        </pc:spChg>
        <pc:spChg chg="mod">
          <ac:chgData name="Sven De Ruyter" userId="5ea340e3-eb8f-48cc-9db2-b85bc44eed87" providerId="ADAL" clId="{4C8A90D1-564D-434C-BBDE-FD4B3A3A179D}" dt="2025-08-21T07:43:34.577" v="5" actId="255"/>
          <ac:spMkLst>
            <pc:docMk/>
            <pc:sldMk cId="575681363" sldId="2076137558"/>
            <ac:spMk id="31" creationId="{1A55D312-C2DD-CAF9-E8AF-A6ED21389A1F}"/>
          </ac:spMkLst>
        </pc:spChg>
        <pc:spChg chg="mod">
          <ac:chgData name="Sven De Ruyter" userId="5ea340e3-eb8f-48cc-9db2-b85bc44eed87" providerId="ADAL" clId="{4C8A90D1-564D-434C-BBDE-FD4B3A3A179D}" dt="2025-08-21T07:44:02.966" v="8" actId="2711"/>
          <ac:spMkLst>
            <pc:docMk/>
            <pc:sldMk cId="575681363" sldId="2076137558"/>
            <ac:spMk id="50" creationId="{35D6CB55-AC3D-76DC-6322-B5E5F9304995}"/>
          </ac:spMkLst>
        </pc:spChg>
        <pc:spChg chg="mod">
          <ac:chgData name="Sven De Ruyter" userId="5ea340e3-eb8f-48cc-9db2-b85bc44eed87" providerId="ADAL" clId="{4C8A90D1-564D-434C-BBDE-FD4B3A3A179D}" dt="2025-08-21T07:43:56.117" v="7" actId="2711"/>
          <ac:spMkLst>
            <pc:docMk/>
            <pc:sldMk cId="575681363" sldId="2076137558"/>
            <ac:spMk id="52" creationId="{136723D0-7A46-F552-968E-8ED15CD58ED8}"/>
          </ac:spMkLst>
        </pc:spChg>
        <pc:picChg chg="add mod">
          <ac:chgData name="Sven De Ruyter" userId="5ea340e3-eb8f-48cc-9db2-b85bc44eed87" providerId="ADAL" clId="{4C8A90D1-564D-434C-BBDE-FD4B3A3A179D}" dt="2025-08-21T08:07:16.893" v="212" actId="1076"/>
          <ac:picMkLst>
            <pc:docMk/>
            <pc:sldMk cId="575681363" sldId="2076137558"/>
            <ac:picMk id="2" creationId="{5A95AAB2-3B4B-724C-34EE-112797A3FE5B}"/>
          </ac:picMkLst>
        </pc:picChg>
      </pc:sldChg>
      <pc:sldChg chg="modSp mod">
        <pc:chgData name="Sven De Ruyter" userId="5ea340e3-eb8f-48cc-9db2-b85bc44eed87" providerId="ADAL" clId="{4C8A90D1-564D-434C-BBDE-FD4B3A3A179D}" dt="2025-08-21T07:45:17.341" v="16" actId="14100"/>
        <pc:sldMkLst>
          <pc:docMk/>
          <pc:sldMk cId="3147834826" sldId="2076137559"/>
        </pc:sldMkLst>
        <pc:spChg chg="mod">
          <ac:chgData name="Sven De Ruyter" userId="5ea340e3-eb8f-48cc-9db2-b85bc44eed87" providerId="ADAL" clId="{4C8A90D1-564D-434C-BBDE-FD4B3A3A179D}" dt="2025-08-21T07:44:58.361" v="15" actId="255"/>
          <ac:spMkLst>
            <pc:docMk/>
            <pc:sldMk cId="3147834826" sldId="2076137559"/>
            <ac:spMk id="4" creationId="{8652DE68-59C3-81BF-4D7E-46184CA20E13}"/>
          </ac:spMkLst>
        </pc:spChg>
        <pc:picChg chg="mod">
          <ac:chgData name="Sven De Ruyter" userId="5ea340e3-eb8f-48cc-9db2-b85bc44eed87" providerId="ADAL" clId="{4C8A90D1-564D-434C-BBDE-FD4B3A3A179D}" dt="2025-08-21T07:45:17.341" v="16" actId="14100"/>
          <ac:picMkLst>
            <pc:docMk/>
            <pc:sldMk cId="3147834826" sldId="2076137559"/>
            <ac:picMk id="6" creationId="{BA72B244-016F-6C33-0302-7A9B1D887F53}"/>
          </ac:picMkLst>
        </pc:picChg>
      </pc:sldChg>
      <pc:sldChg chg="add del">
        <pc:chgData name="Sven De Ruyter" userId="5ea340e3-eb8f-48cc-9db2-b85bc44eed87" providerId="ADAL" clId="{4C8A90D1-564D-434C-BBDE-FD4B3A3A179D}" dt="2025-08-21T07:46:27.737" v="41" actId="47"/>
        <pc:sldMkLst>
          <pc:docMk/>
          <pc:sldMk cId="1536027158" sldId="2076137560"/>
        </pc:sldMkLst>
      </pc:sldChg>
      <pc:sldChg chg="addSp delSp modSp mod">
        <pc:chgData name="Sven De Ruyter" userId="5ea340e3-eb8f-48cc-9db2-b85bc44eed87" providerId="ADAL" clId="{4C8A90D1-564D-434C-BBDE-FD4B3A3A179D}" dt="2025-08-21T08:06:59.450" v="209" actId="478"/>
        <pc:sldMkLst>
          <pc:docMk/>
          <pc:sldMk cId="316207575" sldId="2076137561"/>
        </pc:sldMkLst>
        <pc:spChg chg="mod">
          <ac:chgData name="Sven De Ruyter" userId="5ea340e3-eb8f-48cc-9db2-b85bc44eed87" providerId="ADAL" clId="{4C8A90D1-564D-434C-BBDE-FD4B3A3A179D}" dt="2025-08-21T07:54:54.165" v="62" actId="1076"/>
          <ac:spMkLst>
            <pc:docMk/>
            <pc:sldMk cId="316207575" sldId="2076137561"/>
            <ac:spMk id="6" creationId="{156A25BA-CC2C-D6D6-9340-2C60789E40B7}"/>
          </ac:spMkLst>
        </pc:spChg>
        <pc:spChg chg="mod">
          <ac:chgData name="Sven De Ruyter" userId="5ea340e3-eb8f-48cc-9db2-b85bc44eed87" providerId="ADAL" clId="{4C8A90D1-564D-434C-BBDE-FD4B3A3A179D}" dt="2025-08-21T07:55:10.718" v="66" actId="2711"/>
          <ac:spMkLst>
            <pc:docMk/>
            <pc:sldMk cId="316207575" sldId="2076137561"/>
            <ac:spMk id="8" creationId="{AB4CC369-7CF4-B440-43DC-5B9AFCCC4DCA}"/>
          </ac:spMkLst>
        </pc:spChg>
        <pc:spChg chg="mod">
          <ac:chgData name="Sven De Ruyter" userId="5ea340e3-eb8f-48cc-9db2-b85bc44eed87" providerId="ADAL" clId="{4C8A90D1-564D-434C-BBDE-FD4B3A3A179D}" dt="2025-08-21T07:54:32.764" v="58" actId="1076"/>
          <ac:spMkLst>
            <pc:docMk/>
            <pc:sldMk cId="316207575" sldId="2076137561"/>
            <ac:spMk id="10" creationId="{8EBCABC3-32EE-6ECB-8289-1E8698B2125D}"/>
          </ac:spMkLst>
        </pc:spChg>
        <pc:spChg chg="del mod">
          <ac:chgData name="Sven De Ruyter" userId="5ea340e3-eb8f-48cc-9db2-b85bc44eed87" providerId="ADAL" clId="{4C8A90D1-564D-434C-BBDE-FD4B3A3A179D}" dt="2025-08-21T08:06:59.450" v="209" actId="478"/>
          <ac:spMkLst>
            <pc:docMk/>
            <pc:sldMk cId="316207575" sldId="2076137561"/>
            <ac:spMk id="17" creationId="{E54FBC39-10BE-9651-48F7-32A15B5676A2}"/>
          </ac:spMkLst>
        </pc:spChg>
        <pc:spChg chg="mod">
          <ac:chgData name="Sven De Ruyter" userId="5ea340e3-eb8f-48cc-9db2-b85bc44eed87" providerId="ADAL" clId="{4C8A90D1-564D-434C-BBDE-FD4B3A3A179D}" dt="2025-08-21T07:54:24.907" v="56" actId="1076"/>
          <ac:spMkLst>
            <pc:docMk/>
            <pc:sldMk cId="316207575" sldId="2076137561"/>
            <ac:spMk id="25" creationId="{AB11A243-63E4-6A26-6559-440FB0FD56C3}"/>
          </ac:spMkLst>
        </pc:spChg>
        <pc:spChg chg="mod">
          <ac:chgData name="Sven De Ruyter" userId="5ea340e3-eb8f-48cc-9db2-b85bc44eed87" providerId="ADAL" clId="{4C8A90D1-564D-434C-BBDE-FD4B3A3A179D}" dt="2025-08-21T07:54:49.045" v="61" actId="1076"/>
          <ac:spMkLst>
            <pc:docMk/>
            <pc:sldMk cId="316207575" sldId="2076137561"/>
            <ac:spMk id="60" creationId="{D59DE26C-7C9A-C425-C69D-A6312771CA3E}"/>
          </ac:spMkLst>
        </pc:spChg>
        <pc:spChg chg="mod">
          <ac:chgData name="Sven De Ruyter" userId="5ea340e3-eb8f-48cc-9db2-b85bc44eed87" providerId="ADAL" clId="{4C8A90D1-564D-434C-BBDE-FD4B3A3A179D}" dt="2025-08-21T07:53:45.866" v="49" actId="20578"/>
          <ac:spMkLst>
            <pc:docMk/>
            <pc:sldMk cId="316207575" sldId="2076137561"/>
            <ac:spMk id="376" creationId="{9C580861-F68A-0B3A-EB74-4812503700EC}"/>
          </ac:spMkLst>
        </pc:spChg>
        <pc:graphicFrameChg chg="mod">
          <ac:chgData name="Sven De Ruyter" userId="5ea340e3-eb8f-48cc-9db2-b85bc44eed87" providerId="ADAL" clId="{4C8A90D1-564D-434C-BBDE-FD4B3A3A179D}" dt="2025-08-21T07:56:21.816" v="88" actId="113"/>
          <ac:graphicFrameMkLst>
            <pc:docMk/>
            <pc:sldMk cId="316207575" sldId="2076137561"/>
            <ac:graphicFrameMk id="12" creationId="{D72678B4-6DE5-E098-A25D-15071E155EAE}"/>
          </ac:graphicFrameMkLst>
        </pc:graphicFrameChg>
        <pc:picChg chg="add mod">
          <ac:chgData name="Sven De Ruyter" userId="5ea340e3-eb8f-48cc-9db2-b85bc44eed87" providerId="ADAL" clId="{4C8A90D1-564D-434C-BBDE-FD4B3A3A179D}" dt="2025-08-21T08:06:56.558" v="208" actId="1076"/>
          <ac:picMkLst>
            <pc:docMk/>
            <pc:sldMk cId="316207575" sldId="2076137561"/>
            <ac:picMk id="2" creationId="{65858251-1279-9B03-510B-2BE93AD7F1E5}"/>
          </ac:picMkLst>
        </pc:picChg>
      </pc:sldChg>
      <pc:sldChg chg="del">
        <pc:chgData name="Sven De Ruyter" userId="5ea340e3-eb8f-48cc-9db2-b85bc44eed87" providerId="ADAL" clId="{4C8A90D1-564D-434C-BBDE-FD4B3A3A179D}" dt="2025-08-21T09:20:18.995" v="7155" actId="47"/>
        <pc:sldMkLst>
          <pc:docMk/>
          <pc:sldMk cId="2323542062" sldId="2076137563"/>
        </pc:sldMkLst>
      </pc:sldChg>
      <pc:sldChg chg="modSp mod">
        <pc:chgData name="Sven De Ruyter" userId="5ea340e3-eb8f-48cc-9db2-b85bc44eed87" providerId="ADAL" clId="{4C8A90D1-564D-434C-BBDE-FD4B3A3A179D}" dt="2025-08-21T07:57:51.570" v="94" actId="255"/>
        <pc:sldMkLst>
          <pc:docMk/>
          <pc:sldMk cId="4172754807" sldId="2076137564"/>
        </pc:sldMkLst>
        <pc:spChg chg="mod">
          <ac:chgData name="Sven De Ruyter" userId="5ea340e3-eb8f-48cc-9db2-b85bc44eed87" providerId="ADAL" clId="{4C8A90D1-564D-434C-BBDE-FD4B3A3A179D}" dt="2025-08-21T07:57:38.709" v="91" actId="255"/>
          <ac:spMkLst>
            <pc:docMk/>
            <pc:sldMk cId="4172754807" sldId="2076137564"/>
            <ac:spMk id="4" creationId="{56D718DC-07C5-5238-0F96-3BE56701B174}"/>
          </ac:spMkLst>
        </pc:spChg>
        <pc:spChg chg="mod">
          <ac:chgData name="Sven De Ruyter" userId="5ea340e3-eb8f-48cc-9db2-b85bc44eed87" providerId="ADAL" clId="{4C8A90D1-564D-434C-BBDE-FD4B3A3A179D}" dt="2025-08-21T07:57:51.570" v="94" actId="255"/>
          <ac:spMkLst>
            <pc:docMk/>
            <pc:sldMk cId="4172754807" sldId="2076137564"/>
            <ac:spMk id="12" creationId="{8F345425-0523-71C2-F412-59DFB13C9CAB}"/>
          </ac:spMkLst>
        </pc:spChg>
      </pc:sldChg>
      <pc:sldChg chg="modSp mod">
        <pc:chgData name="Sven De Ruyter" userId="5ea340e3-eb8f-48cc-9db2-b85bc44eed87" providerId="ADAL" clId="{4C8A90D1-564D-434C-BBDE-FD4B3A3A179D}" dt="2025-08-21T07:58:25.849" v="96" actId="255"/>
        <pc:sldMkLst>
          <pc:docMk/>
          <pc:sldMk cId="1151751172" sldId="2076137565"/>
        </pc:sldMkLst>
        <pc:spChg chg="mod">
          <ac:chgData name="Sven De Ruyter" userId="5ea340e3-eb8f-48cc-9db2-b85bc44eed87" providerId="ADAL" clId="{4C8A90D1-564D-434C-BBDE-FD4B3A3A179D}" dt="2025-08-21T07:58:25.849" v="96" actId="255"/>
          <ac:spMkLst>
            <pc:docMk/>
            <pc:sldMk cId="1151751172" sldId="2076137565"/>
            <ac:spMk id="11" creationId="{AE12D985-A7D7-F8A0-ADFA-7403D4EC84CC}"/>
          </ac:spMkLst>
        </pc:spChg>
      </pc:sldChg>
      <pc:sldChg chg="modSp mod">
        <pc:chgData name="Sven De Ruyter" userId="5ea340e3-eb8f-48cc-9db2-b85bc44eed87" providerId="ADAL" clId="{4C8A90D1-564D-434C-BBDE-FD4B3A3A179D}" dt="2025-08-21T07:58:38.341" v="98" actId="255"/>
        <pc:sldMkLst>
          <pc:docMk/>
          <pc:sldMk cId="958566092" sldId="2076137566"/>
        </pc:sldMkLst>
        <pc:spChg chg="mod">
          <ac:chgData name="Sven De Ruyter" userId="5ea340e3-eb8f-48cc-9db2-b85bc44eed87" providerId="ADAL" clId="{4C8A90D1-564D-434C-BBDE-FD4B3A3A179D}" dt="2025-08-21T07:58:38.341" v="98" actId="255"/>
          <ac:spMkLst>
            <pc:docMk/>
            <pc:sldMk cId="958566092" sldId="2076137566"/>
            <ac:spMk id="3" creationId="{5EA85175-ADEA-FAF4-9BD7-83EA365CE2B1}"/>
          </ac:spMkLst>
        </pc:spChg>
      </pc:sldChg>
      <pc:sldChg chg="modSp mod">
        <pc:chgData name="Sven De Ruyter" userId="5ea340e3-eb8f-48cc-9db2-b85bc44eed87" providerId="ADAL" clId="{4C8A90D1-564D-434C-BBDE-FD4B3A3A179D}" dt="2025-08-21T07:59:07.615" v="100" actId="255"/>
        <pc:sldMkLst>
          <pc:docMk/>
          <pc:sldMk cId="605811049" sldId="2076137567"/>
        </pc:sldMkLst>
        <pc:spChg chg="mod">
          <ac:chgData name="Sven De Ruyter" userId="5ea340e3-eb8f-48cc-9db2-b85bc44eed87" providerId="ADAL" clId="{4C8A90D1-564D-434C-BBDE-FD4B3A3A179D}" dt="2025-08-21T07:59:07.615" v="100" actId="255"/>
          <ac:spMkLst>
            <pc:docMk/>
            <pc:sldMk cId="605811049" sldId="2076137567"/>
            <ac:spMk id="4" creationId="{4558DA39-0B71-335E-A82D-D18B6D02456C}"/>
          </ac:spMkLst>
        </pc:spChg>
      </pc:sldChg>
      <pc:sldChg chg="modSp del mod">
        <pc:chgData name="Sven De Ruyter" userId="5ea340e3-eb8f-48cc-9db2-b85bc44eed87" providerId="ADAL" clId="{4C8A90D1-564D-434C-BBDE-FD4B3A3A179D}" dt="2025-08-21T08:00:07.090" v="108" actId="47"/>
        <pc:sldMkLst>
          <pc:docMk/>
          <pc:sldMk cId="1214733667" sldId="2076137568"/>
        </pc:sldMkLst>
        <pc:spChg chg="mod">
          <ac:chgData name="Sven De Ruyter" userId="5ea340e3-eb8f-48cc-9db2-b85bc44eed87" providerId="ADAL" clId="{4C8A90D1-564D-434C-BBDE-FD4B3A3A179D}" dt="2025-08-21T07:59:53.511" v="106" actId="21"/>
          <ac:spMkLst>
            <pc:docMk/>
            <pc:sldMk cId="1214733667" sldId="2076137568"/>
            <ac:spMk id="1643" creationId="{13F31F58-8E69-2A80-B4CA-E71D0270398E}"/>
          </ac:spMkLst>
        </pc:spChg>
      </pc:sldChg>
      <pc:sldChg chg="modSp del mod">
        <pc:chgData name="Sven De Ruyter" userId="5ea340e3-eb8f-48cc-9db2-b85bc44eed87" providerId="ADAL" clId="{4C8A90D1-564D-434C-BBDE-FD4B3A3A179D}" dt="2025-08-21T08:02:05.706" v="136" actId="47"/>
        <pc:sldMkLst>
          <pc:docMk/>
          <pc:sldMk cId="1293576153" sldId="2076137569"/>
        </pc:sldMkLst>
        <pc:spChg chg="mod">
          <ac:chgData name="Sven De Ruyter" userId="5ea340e3-eb8f-48cc-9db2-b85bc44eed87" providerId="ADAL" clId="{4C8A90D1-564D-434C-BBDE-FD4B3A3A179D}" dt="2025-08-21T08:00:21.241" v="110" actId="21"/>
          <ac:spMkLst>
            <pc:docMk/>
            <pc:sldMk cId="1293576153" sldId="2076137569"/>
            <ac:spMk id="1643" creationId="{CA9456E0-36C7-4552-330D-066E7880187C}"/>
          </ac:spMkLst>
        </pc:spChg>
      </pc:sldChg>
      <pc:sldChg chg="modSp mod">
        <pc:chgData name="Sven De Ruyter" userId="5ea340e3-eb8f-48cc-9db2-b85bc44eed87" providerId="ADAL" clId="{4C8A90D1-564D-434C-BBDE-FD4B3A3A179D}" dt="2025-08-21T08:03:06.911" v="146" actId="2711"/>
        <pc:sldMkLst>
          <pc:docMk/>
          <pc:sldMk cId="4004773590" sldId="2076137570"/>
        </pc:sldMkLst>
        <pc:spChg chg="mod">
          <ac:chgData name="Sven De Ruyter" userId="5ea340e3-eb8f-48cc-9db2-b85bc44eed87" providerId="ADAL" clId="{4C8A90D1-564D-434C-BBDE-FD4B3A3A179D}" dt="2025-08-21T08:02:41.451" v="142" actId="2711"/>
          <ac:spMkLst>
            <pc:docMk/>
            <pc:sldMk cId="4004773590" sldId="2076137570"/>
            <ac:spMk id="4" creationId="{97FA832E-8C78-D0B3-8742-4D563552F92B}"/>
          </ac:spMkLst>
        </pc:spChg>
        <pc:spChg chg="mod">
          <ac:chgData name="Sven De Ruyter" userId="5ea340e3-eb8f-48cc-9db2-b85bc44eed87" providerId="ADAL" clId="{4C8A90D1-564D-434C-BBDE-FD4B3A3A179D}" dt="2025-08-21T08:02:47.615" v="143" actId="2711"/>
          <ac:spMkLst>
            <pc:docMk/>
            <pc:sldMk cId="4004773590" sldId="2076137570"/>
            <ac:spMk id="8" creationId="{BCAE6921-BEB3-03C3-20EE-DD213123EC32}"/>
          </ac:spMkLst>
        </pc:spChg>
        <pc:spChg chg="mod">
          <ac:chgData name="Sven De Ruyter" userId="5ea340e3-eb8f-48cc-9db2-b85bc44eed87" providerId="ADAL" clId="{4C8A90D1-564D-434C-BBDE-FD4B3A3A179D}" dt="2025-08-21T08:02:53.164" v="144" actId="2711"/>
          <ac:spMkLst>
            <pc:docMk/>
            <pc:sldMk cId="4004773590" sldId="2076137570"/>
            <ac:spMk id="10" creationId="{2D2AD894-0E00-A5E3-3EC5-AD3D44D002E1}"/>
          </ac:spMkLst>
        </pc:spChg>
        <pc:spChg chg="mod">
          <ac:chgData name="Sven De Ruyter" userId="5ea340e3-eb8f-48cc-9db2-b85bc44eed87" providerId="ADAL" clId="{4C8A90D1-564D-434C-BBDE-FD4B3A3A179D}" dt="2025-08-21T08:02:58.660" v="145" actId="2711"/>
          <ac:spMkLst>
            <pc:docMk/>
            <pc:sldMk cId="4004773590" sldId="2076137570"/>
            <ac:spMk id="11" creationId="{9467D34D-E257-9E09-36EF-07BBA698ECEB}"/>
          </ac:spMkLst>
        </pc:spChg>
        <pc:spChg chg="mod">
          <ac:chgData name="Sven De Ruyter" userId="5ea340e3-eb8f-48cc-9db2-b85bc44eed87" providerId="ADAL" clId="{4C8A90D1-564D-434C-BBDE-FD4B3A3A179D}" dt="2025-08-21T08:03:06.911" v="146" actId="2711"/>
          <ac:spMkLst>
            <pc:docMk/>
            <pc:sldMk cId="4004773590" sldId="2076137570"/>
            <ac:spMk id="13" creationId="{066BE1B4-6D8B-460F-DFB5-7DF7ACD4DE90}"/>
          </ac:spMkLst>
        </pc:spChg>
        <pc:graphicFrameChg chg="modGraphic">
          <ac:chgData name="Sven De Ruyter" userId="5ea340e3-eb8f-48cc-9db2-b85bc44eed87" providerId="ADAL" clId="{4C8A90D1-564D-434C-BBDE-FD4B3A3A179D}" dt="2025-08-21T08:02:35.899" v="141" actId="2711"/>
          <ac:graphicFrameMkLst>
            <pc:docMk/>
            <pc:sldMk cId="4004773590" sldId="2076137570"/>
            <ac:graphicFrameMk id="3" creationId="{74ABE045-A29D-F392-5944-96363859B527}"/>
          </ac:graphicFrameMkLst>
        </pc:graphicFrameChg>
      </pc:sldChg>
      <pc:sldChg chg="modSp mod">
        <pc:chgData name="Sven De Ruyter" userId="5ea340e3-eb8f-48cc-9db2-b85bc44eed87" providerId="ADAL" clId="{4C8A90D1-564D-434C-BBDE-FD4B3A3A179D}" dt="2025-08-21T08:04:07.517" v="156" actId="2711"/>
        <pc:sldMkLst>
          <pc:docMk/>
          <pc:sldMk cId="3981425112" sldId="2076137571"/>
        </pc:sldMkLst>
        <pc:spChg chg="mod">
          <ac:chgData name="Sven De Ruyter" userId="5ea340e3-eb8f-48cc-9db2-b85bc44eed87" providerId="ADAL" clId="{4C8A90D1-564D-434C-BBDE-FD4B3A3A179D}" dt="2025-08-21T08:03:19.771" v="147" actId="2711"/>
          <ac:spMkLst>
            <pc:docMk/>
            <pc:sldMk cId="3981425112" sldId="2076137571"/>
            <ac:spMk id="7" creationId="{B620721B-591C-AFBE-150C-FB6C671EFC7B}"/>
          </ac:spMkLst>
        </pc:spChg>
        <pc:spChg chg="mod">
          <ac:chgData name="Sven De Ruyter" userId="5ea340e3-eb8f-48cc-9db2-b85bc44eed87" providerId="ADAL" clId="{4C8A90D1-564D-434C-BBDE-FD4B3A3A179D}" dt="2025-08-21T08:03:45.019" v="152" actId="2711"/>
          <ac:spMkLst>
            <pc:docMk/>
            <pc:sldMk cId="3981425112" sldId="2076137571"/>
            <ac:spMk id="8" creationId="{166274EC-E74E-3C8C-E935-218F200B3C33}"/>
          </ac:spMkLst>
        </pc:spChg>
        <pc:spChg chg="mod">
          <ac:chgData name="Sven De Ruyter" userId="5ea340e3-eb8f-48cc-9db2-b85bc44eed87" providerId="ADAL" clId="{4C8A90D1-564D-434C-BBDE-FD4B3A3A179D}" dt="2025-08-21T08:03:24.197" v="148" actId="2711"/>
          <ac:spMkLst>
            <pc:docMk/>
            <pc:sldMk cId="3981425112" sldId="2076137571"/>
            <ac:spMk id="13" creationId="{15960A79-5384-F179-3512-B162F226576A}"/>
          </ac:spMkLst>
        </pc:spChg>
        <pc:spChg chg="mod">
          <ac:chgData name="Sven De Ruyter" userId="5ea340e3-eb8f-48cc-9db2-b85bc44eed87" providerId="ADAL" clId="{4C8A90D1-564D-434C-BBDE-FD4B3A3A179D}" dt="2025-08-21T08:03:50.831" v="153" actId="2711"/>
          <ac:spMkLst>
            <pc:docMk/>
            <pc:sldMk cId="3981425112" sldId="2076137571"/>
            <ac:spMk id="15" creationId="{878CF39E-1727-0A86-826F-752793DB6A8D}"/>
          </ac:spMkLst>
        </pc:spChg>
        <pc:spChg chg="mod">
          <ac:chgData name="Sven De Ruyter" userId="5ea340e3-eb8f-48cc-9db2-b85bc44eed87" providerId="ADAL" clId="{4C8A90D1-564D-434C-BBDE-FD4B3A3A179D}" dt="2025-08-21T08:03:29.691" v="149" actId="2711"/>
          <ac:spMkLst>
            <pc:docMk/>
            <pc:sldMk cId="3981425112" sldId="2076137571"/>
            <ac:spMk id="21" creationId="{2EBFED12-7668-3956-253B-F8CCB1939F42}"/>
          </ac:spMkLst>
        </pc:spChg>
        <pc:spChg chg="mod">
          <ac:chgData name="Sven De Ruyter" userId="5ea340e3-eb8f-48cc-9db2-b85bc44eed87" providerId="ADAL" clId="{4C8A90D1-564D-434C-BBDE-FD4B3A3A179D}" dt="2025-08-21T08:03:56.491" v="154" actId="2711"/>
          <ac:spMkLst>
            <pc:docMk/>
            <pc:sldMk cId="3981425112" sldId="2076137571"/>
            <ac:spMk id="23" creationId="{C91D8E1D-9D6F-74FB-B748-4591BCFD14BE}"/>
          </ac:spMkLst>
        </pc:spChg>
        <pc:spChg chg="mod">
          <ac:chgData name="Sven De Ruyter" userId="5ea340e3-eb8f-48cc-9db2-b85bc44eed87" providerId="ADAL" clId="{4C8A90D1-564D-434C-BBDE-FD4B3A3A179D}" dt="2025-08-21T08:03:38.301" v="151" actId="2711"/>
          <ac:spMkLst>
            <pc:docMk/>
            <pc:sldMk cId="3981425112" sldId="2076137571"/>
            <ac:spMk id="28" creationId="{02E31B1B-29CB-2493-68AC-AF156DDC3B41}"/>
          </ac:spMkLst>
        </pc:spChg>
        <pc:spChg chg="mod">
          <ac:chgData name="Sven De Ruyter" userId="5ea340e3-eb8f-48cc-9db2-b85bc44eed87" providerId="ADAL" clId="{4C8A90D1-564D-434C-BBDE-FD4B3A3A179D}" dt="2025-08-21T08:04:07.517" v="156" actId="2711"/>
          <ac:spMkLst>
            <pc:docMk/>
            <pc:sldMk cId="3981425112" sldId="2076137571"/>
            <ac:spMk id="29" creationId="{F2E0DBDA-E2F2-DBBF-C8DB-B3BE91BBEDB9}"/>
          </ac:spMkLst>
        </pc:spChg>
        <pc:spChg chg="mod">
          <ac:chgData name="Sven De Ruyter" userId="5ea340e3-eb8f-48cc-9db2-b85bc44eed87" providerId="ADAL" clId="{4C8A90D1-564D-434C-BBDE-FD4B3A3A179D}" dt="2025-08-21T08:03:33.841" v="150" actId="2711"/>
          <ac:spMkLst>
            <pc:docMk/>
            <pc:sldMk cId="3981425112" sldId="2076137571"/>
            <ac:spMk id="32" creationId="{29BC436B-AF2D-B8EE-A686-B1228F38726D}"/>
          </ac:spMkLst>
        </pc:spChg>
        <pc:spChg chg="mod">
          <ac:chgData name="Sven De Ruyter" userId="5ea340e3-eb8f-48cc-9db2-b85bc44eed87" providerId="ADAL" clId="{4C8A90D1-564D-434C-BBDE-FD4B3A3A179D}" dt="2025-08-21T08:04:02.487" v="155" actId="2711"/>
          <ac:spMkLst>
            <pc:docMk/>
            <pc:sldMk cId="3981425112" sldId="2076137571"/>
            <ac:spMk id="33" creationId="{5E1C3AD2-79F0-D578-05F6-19ED7CD78A49}"/>
          </ac:spMkLst>
        </pc:spChg>
      </pc:sldChg>
      <pc:sldChg chg="modSp mod">
        <pc:chgData name="Sven De Ruyter" userId="5ea340e3-eb8f-48cc-9db2-b85bc44eed87" providerId="ADAL" clId="{4C8A90D1-564D-434C-BBDE-FD4B3A3A179D}" dt="2025-08-21T08:04:38.361" v="158" actId="255"/>
        <pc:sldMkLst>
          <pc:docMk/>
          <pc:sldMk cId="958741365" sldId="2076137573"/>
        </pc:sldMkLst>
        <pc:spChg chg="mod">
          <ac:chgData name="Sven De Ruyter" userId="5ea340e3-eb8f-48cc-9db2-b85bc44eed87" providerId="ADAL" clId="{4C8A90D1-564D-434C-BBDE-FD4B3A3A179D}" dt="2025-08-21T08:04:38.361" v="158" actId="255"/>
          <ac:spMkLst>
            <pc:docMk/>
            <pc:sldMk cId="958741365" sldId="2076137573"/>
            <ac:spMk id="4" creationId="{23E388C6-39A3-3D03-0892-022DF16A304A}"/>
          </ac:spMkLst>
        </pc:spChg>
      </pc:sldChg>
      <pc:sldChg chg="modSp mod">
        <pc:chgData name="Sven De Ruyter" userId="5ea340e3-eb8f-48cc-9db2-b85bc44eed87" providerId="ADAL" clId="{4C8A90D1-564D-434C-BBDE-FD4B3A3A179D}" dt="2025-08-21T08:04:52.357" v="159" actId="2711"/>
        <pc:sldMkLst>
          <pc:docMk/>
          <pc:sldMk cId="4200141848" sldId="2076137574"/>
        </pc:sldMkLst>
        <pc:graphicFrameChg chg="modGraphic">
          <ac:chgData name="Sven De Ruyter" userId="5ea340e3-eb8f-48cc-9db2-b85bc44eed87" providerId="ADAL" clId="{4C8A90D1-564D-434C-BBDE-FD4B3A3A179D}" dt="2025-08-21T08:04:52.357" v="159" actId="2711"/>
          <ac:graphicFrameMkLst>
            <pc:docMk/>
            <pc:sldMk cId="4200141848" sldId="2076137574"/>
            <ac:graphicFrameMk id="3" creationId="{6A01E2AF-9502-2C63-B8C1-848C01CA21A2}"/>
          </ac:graphicFrameMkLst>
        </pc:graphicFrameChg>
      </pc:sldChg>
      <pc:sldChg chg="modSp mod">
        <pc:chgData name="Sven De Ruyter" userId="5ea340e3-eb8f-48cc-9db2-b85bc44eed87" providerId="ADAL" clId="{4C8A90D1-564D-434C-BBDE-FD4B3A3A179D}" dt="2025-08-21T08:06:13.859" v="204" actId="20577"/>
        <pc:sldMkLst>
          <pc:docMk/>
          <pc:sldMk cId="0" sldId="2076137579"/>
        </pc:sldMkLst>
        <pc:spChg chg="mod">
          <ac:chgData name="Sven De Ruyter" userId="5ea340e3-eb8f-48cc-9db2-b85bc44eed87" providerId="ADAL" clId="{4C8A90D1-564D-434C-BBDE-FD4B3A3A179D}" dt="2025-08-21T08:06:13.859" v="204" actId="20577"/>
          <ac:spMkLst>
            <pc:docMk/>
            <pc:sldMk cId="0" sldId="2076137579"/>
            <ac:spMk id="12" creationId="{4DF2BFCD-961E-25A5-8649-8E473D4E50E8}"/>
          </ac:spMkLst>
        </pc:spChg>
      </pc:sldChg>
      <pc:sldChg chg="modSp mod">
        <pc:chgData name="Sven De Ruyter" userId="5ea340e3-eb8f-48cc-9db2-b85bc44eed87" providerId="ADAL" clId="{4C8A90D1-564D-434C-BBDE-FD4B3A3A179D}" dt="2025-08-21T08:05:25.637" v="182" actId="20577"/>
        <pc:sldMkLst>
          <pc:docMk/>
          <pc:sldMk cId="0" sldId="2076137580"/>
        </pc:sldMkLst>
        <pc:spChg chg="mod">
          <ac:chgData name="Sven De Ruyter" userId="5ea340e3-eb8f-48cc-9db2-b85bc44eed87" providerId="ADAL" clId="{4C8A90D1-564D-434C-BBDE-FD4B3A3A179D}" dt="2025-08-21T08:05:25.637" v="182" actId="20577"/>
          <ac:spMkLst>
            <pc:docMk/>
            <pc:sldMk cId="0" sldId="2076137580"/>
            <ac:spMk id="7" creationId="{D677BCCA-7CEA-7A72-0432-0953F949E2CB}"/>
          </ac:spMkLst>
        </pc:spChg>
      </pc:sldChg>
      <pc:sldChg chg="modSp">
        <pc:chgData name="Sven De Ruyter" userId="5ea340e3-eb8f-48cc-9db2-b85bc44eed87" providerId="ADAL" clId="{4C8A90D1-564D-434C-BBDE-FD4B3A3A179D}" dt="2025-08-21T08:06:20.605" v="205"/>
        <pc:sldMkLst>
          <pc:docMk/>
          <pc:sldMk cId="0" sldId="2076137581"/>
        </pc:sldMkLst>
        <pc:spChg chg="mod">
          <ac:chgData name="Sven De Ruyter" userId="5ea340e3-eb8f-48cc-9db2-b85bc44eed87" providerId="ADAL" clId="{4C8A90D1-564D-434C-BBDE-FD4B3A3A179D}" dt="2025-08-21T08:06:20.605" v="205"/>
          <ac:spMkLst>
            <pc:docMk/>
            <pc:sldMk cId="0" sldId="2076137581"/>
            <ac:spMk id="2" creationId="{00000000-0000-0000-0000-000000000000}"/>
          </ac:spMkLst>
        </pc:spChg>
      </pc:sldChg>
      <pc:sldChg chg="modSp mod">
        <pc:chgData name="Sven De Ruyter" userId="5ea340e3-eb8f-48cc-9db2-b85bc44eed87" providerId="ADAL" clId="{4C8A90D1-564D-434C-BBDE-FD4B3A3A179D}" dt="2025-08-21T08:05:48.997" v="192" actId="20577"/>
        <pc:sldMkLst>
          <pc:docMk/>
          <pc:sldMk cId="0" sldId="2076137593"/>
        </pc:sldMkLst>
        <pc:spChg chg="mod">
          <ac:chgData name="Sven De Ruyter" userId="5ea340e3-eb8f-48cc-9db2-b85bc44eed87" providerId="ADAL" clId="{4C8A90D1-564D-434C-BBDE-FD4B3A3A179D}" dt="2025-08-21T08:05:48.997" v="192" actId="20577"/>
          <ac:spMkLst>
            <pc:docMk/>
            <pc:sldMk cId="0" sldId="2076137593"/>
            <ac:spMk id="2" creationId="{00000000-0000-0000-0000-000000000000}"/>
          </ac:spMkLst>
        </pc:spChg>
      </pc:sldChg>
      <pc:sldChg chg="modSp add mod ord">
        <pc:chgData name="Sven De Ruyter" userId="5ea340e3-eb8f-48cc-9db2-b85bc44eed87" providerId="ADAL" clId="{4C8A90D1-564D-434C-BBDE-FD4B3A3A179D}" dt="2025-08-21T07:46:11.117" v="38" actId="20577"/>
        <pc:sldMkLst>
          <pc:docMk/>
          <pc:sldMk cId="2551034809" sldId="2076137607"/>
        </pc:sldMkLst>
        <pc:spChg chg="mod">
          <ac:chgData name="Sven De Ruyter" userId="5ea340e3-eb8f-48cc-9db2-b85bc44eed87" providerId="ADAL" clId="{4C8A90D1-564D-434C-BBDE-FD4B3A3A179D}" dt="2025-08-21T07:46:11.117" v="38" actId="20577"/>
          <ac:spMkLst>
            <pc:docMk/>
            <pc:sldMk cId="2551034809" sldId="2076137607"/>
            <ac:spMk id="3" creationId="{2F22DCD8-148E-C4D4-8C7C-C3485E43B562}"/>
          </ac:spMkLst>
        </pc:spChg>
      </pc:sldChg>
      <pc:sldChg chg="modSp add mod ord">
        <pc:chgData name="Sven De Ruyter" userId="5ea340e3-eb8f-48cc-9db2-b85bc44eed87" providerId="ADAL" clId="{4C8A90D1-564D-434C-BBDE-FD4B3A3A179D}" dt="2025-08-21T07:59:58.697" v="107"/>
        <pc:sldMkLst>
          <pc:docMk/>
          <pc:sldMk cId="4114623167" sldId="2076137608"/>
        </pc:sldMkLst>
        <pc:spChg chg="mod">
          <ac:chgData name="Sven De Ruyter" userId="5ea340e3-eb8f-48cc-9db2-b85bc44eed87" providerId="ADAL" clId="{4C8A90D1-564D-434C-BBDE-FD4B3A3A179D}" dt="2025-08-21T07:59:58.697" v="107"/>
          <ac:spMkLst>
            <pc:docMk/>
            <pc:sldMk cId="4114623167" sldId="2076137608"/>
            <ac:spMk id="3" creationId="{AE828B63-2739-FBBF-8E3C-7A6DFB57ECC9}"/>
          </ac:spMkLst>
        </pc:spChg>
      </pc:sldChg>
      <pc:sldChg chg="addSp delSp modSp add mod">
        <pc:chgData name="Sven De Ruyter" userId="5ea340e3-eb8f-48cc-9db2-b85bc44eed87" providerId="ADAL" clId="{4C8A90D1-564D-434C-BBDE-FD4B3A3A179D}" dt="2025-08-21T08:01:54.017" v="135" actId="2711"/>
        <pc:sldMkLst>
          <pc:docMk/>
          <pc:sldMk cId="851016945" sldId="2076137609"/>
        </pc:sldMkLst>
        <pc:spChg chg="del">
          <ac:chgData name="Sven De Ruyter" userId="5ea340e3-eb8f-48cc-9db2-b85bc44eed87" providerId="ADAL" clId="{4C8A90D1-564D-434C-BBDE-FD4B3A3A179D}" dt="2025-08-21T08:01:25.966" v="132" actId="478"/>
          <ac:spMkLst>
            <pc:docMk/>
            <pc:sldMk cId="851016945" sldId="2076137609"/>
            <ac:spMk id="3" creationId="{65C49129-2A34-AFCE-B6FD-60D6A66FDD3A}"/>
          </ac:spMkLst>
        </pc:spChg>
        <pc:spChg chg="add mod">
          <ac:chgData name="Sven De Ruyter" userId="5ea340e3-eb8f-48cc-9db2-b85bc44eed87" providerId="ADAL" clId="{4C8A90D1-564D-434C-BBDE-FD4B3A3A179D}" dt="2025-08-21T08:01:54.017" v="135" actId="2711"/>
          <ac:spMkLst>
            <pc:docMk/>
            <pc:sldMk cId="851016945" sldId="2076137609"/>
            <ac:spMk id="6" creationId="{C51A5E60-BBD7-19FB-D8B7-7998C51DCC59}"/>
          </ac:spMkLst>
        </pc:spChg>
        <pc:spChg chg="mod">
          <ac:chgData name="Sven De Ruyter" userId="5ea340e3-eb8f-48cc-9db2-b85bc44eed87" providerId="ADAL" clId="{4C8A90D1-564D-434C-BBDE-FD4B3A3A179D}" dt="2025-08-21T08:01:21.650" v="131"/>
          <ac:spMkLst>
            <pc:docMk/>
            <pc:sldMk cId="851016945" sldId="2076137609"/>
            <ac:spMk id="376" creationId="{F64334B0-2DCB-6D69-A1C8-F5A4A24FBCB6}"/>
          </ac:spMkLst>
        </pc:spChg>
      </pc:sldChg>
      <pc:sldChg chg="modSp add mod ord">
        <pc:chgData name="Sven De Ruyter" userId="5ea340e3-eb8f-48cc-9db2-b85bc44eed87" providerId="ADAL" clId="{4C8A90D1-564D-434C-BBDE-FD4B3A3A179D}" dt="2025-08-21T08:12:27.487" v="334" actId="20577"/>
        <pc:sldMkLst>
          <pc:docMk/>
          <pc:sldMk cId="4077035865" sldId="2076137610"/>
        </pc:sldMkLst>
        <pc:spChg chg="mod">
          <ac:chgData name="Sven De Ruyter" userId="5ea340e3-eb8f-48cc-9db2-b85bc44eed87" providerId="ADAL" clId="{4C8A90D1-564D-434C-BBDE-FD4B3A3A179D}" dt="2025-08-21T08:12:27.487" v="334" actId="20577"/>
          <ac:spMkLst>
            <pc:docMk/>
            <pc:sldMk cId="4077035865" sldId="2076137610"/>
            <ac:spMk id="4" creationId="{DDE1EEE4-D912-FE81-2A59-1A2EC3C3513D}"/>
          </ac:spMkLst>
        </pc:spChg>
      </pc:sldChg>
      <pc:sldChg chg="addSp delSp modSp add mod modNotesTx">
        <pc:chgData name="Sven De Ruyter" userId="5ea340e3-eb8f-48cc-9db2-b85bc44eed87" providerId="ADAL" clId="{4C8A90D1-564D-434C-BBDE-FD4B3A3A179D}" dt="2025-08-21T08:20:42.077" v="432" actId="2711"/>
        <pc:sldMkLst>
          <pc:docMk/>
          <pc:sldMk cId="2385128066" sldId="2076137611"/>
        </pc:sldMkLst>
        <pc:spChg chg="add mod">
          <ac:chgData name="Sven De Ruyter" userId="5ea340e3-eb8f-48cc-9db2-b85bc44eed87" providerId="ADAL" clId="{4C8A90D1-564D-434C-BBDE-FD4B3A3A179D}" dt="2025-08-21T08:17:48.286" v="346" actId="1076"/>
          <ac:spMkLst>
            <pc:docMk/>
            <pc:sldMk cId="2385128066" sldId="2076137611"/>
            <ac:spMk id="3" creationId="{9005D457-E1B2-6566-70BC-26BC60618807}"/>
          </ac:spMkLst>
        </pc:spChg>
        <pc:spChg chg="del">
          <ac:chgData name="Sven De Ruyter" userId="5ea340e3-eb8f-48cc-9db2-b85bc44eed87" providerId="ADAL" clId="{4C8A90D1-564D-434C-BBDE-FD4B3A3A179D}" dt="2025-08-21T08:17:18.191" v="338" actId="478"/>
          <ac:spMkLst>
            <pc:docMk/>
            <pc:sldMk cId="2385128066" sldId="2076137611"/>
            <ac:spMk id="6" creationId="{A4B168D7-8917-57C1-0B3E-76F589E24F4F}"/>
          </ac:spMkLst>
        </pc:spChg>
        <pc:spChg chg="add del mod">
          <ac:chgData name="Sven De Ruyter" userId="5ea340e3-eb8f-48cc-9db2-b85bc44eed87" providerId="ADAL" clId="{4C8A90D1-564D-434C-BBDE-FD4B3A3A179D}" dt="2025-08-21T08:19:51.029" v="428" actId="22"/>
          <ac:spMkLst>
            <pc:docMk/>
            <pc:sldMk cId="2385128066" sldId="2076137611"/>
            <ac:spMk id="7" creationId="{07E658F1-E712-89A8-388D-58E9EEFD0C94}"/>
          </ac:spMkLst>
        </pc:spChg>
        <pc:spChg chg="del">
          <ac:chgData name="Sven De Ruyter" userId="5ea340e3-eb8f-48cc-9db2-b85bc44eed87" providerId="ADAL" clId="{4C8A90D1-564D-434C-BBDE-FD4B3A3A179D}" dt="2025-08-21T08:17:20.032" v="339" actId="478"/>
          <ac:spMkLst>
            <pc:docMk/>
            <pc:sldMk cId="2385128066" sldId="2076137611"/>
            <ac:spMk id="8" creationId="{DAB4ACEB-1008-1C76-FBAF-6BCDDCCC11E0}"/>
          </ac:spMkLst>
        </pc:spChg>
        <pc:spChg chg="add mod">
          <ac:chgData name="Sven De Ruyter" userId="5ea340e3-eb8f-48cc-9db2-b85bc44eed87" providerId="ADAL" clId="{4C8A90D1-564D-434C-BBDE-FD4B3A3A179D}" dt="2025-08-21T08:19:37.553" v="418"/>
          <ac:spMkLst>
            <pc:docMk/>
            <pc:sldMk cId="2385128066" sldId="2076137611"/>
            <ac:spMk id="9" creationId="{07E658F1-E712-89A8-388D-58E9EEFD0C94}"/>
          </ac:spMkLst>
        </pc:spChg>
        <pc:spChg chg="del">
          <ac:chgData name="Sven De Ruyter" userId="5ea340e3-eb8f-48cc-9db2-b85bc44eed87" providerId="ADAL" clId="{4C8A90D1-564D-434C-BBDE-FD4B3A3A179D}" dt="2025-08-21T08:17:23.079" v="341" actId="478"/>
          <ac:spMkLst>
            <pc:docMk/>
            <pc:sldMk cId="2385128066" sldId="2076137611"/>
            <ac:spMk id="10" creationId="{CB503578-4240-7F0D-7AA3-A3A77C0B1471}"/>
          </ac:spMkLst>
        </pc:spChg>
        <pc:spChg chg="add mod">
          <ac:chgData name="Sven De Ruyter" userId="5ea340e3-eb8f-48cc-9db2-b85bc44eed87" providerId="ADAL" clId="{4C8A90D1-564D-434C-BBDE-FD4B3A3A179D}" dt="2025-08-21T08:19:39.527" v="419"/>
          <ac:spMkLst>
            <pc:docMk/>
            <pc:sldMk cId="2385128066" sldId="2076137611"/>
            <ac:spMk id="11" creationId="{F5B3EEA6-FFFE-D12F-6E63-472EADA21717}"/>
          </ac:spMkLst>
        </pc:spChg>
        <pc:spChg chg="add mod">
          <ac:chgData name="Sven De Ruyter" userId="5ea340e3-eb8f-48cc-9db2-b85bc44eed87" providerId="ADAL" clId="{4C8A90D1-564D-434C-BBDE-FD4B3A3A179D}" dt="2025-08-21T08:19:44.821" v="420"/>
          <ac:spMkLst>
            <pc:docMk/>
            <pc:sldMk cId="2385128066" sldId="2076137611"/>
            <ac:spMk id="13" creationId="{50717868-3E48-F13A-72DF-B9B6E57E3295}"/>
          </ac:spMkLst>
        </pc:spChg>
        <pc:spChg chg="add mod">
          <ac:chgData name="Sven De Ruyter" userId="5ea340e3-eb8f-48cc-9db2-b85bc44eed87" providerId="ADAL" clId="{4C8A90D1-564D-434C-BBDE-FD4B3A3A179D}" dt="2025-08-21T08:20:42.077" v="432" actId="2711"/>
          <ac:spMkLst>
            <pc:docMk/>
            <pc:sldMk cId="2385128066" sldId="2076137611"/>
            <ac:spMk id="15" creationId="{C658A296-0DCC-0CA9-5338-94CBA13F0331}"/>
          </ac:spMkLst>
        </pc:spChg>
        <pc:spChg chg="del">
          <ac:chgData name="Sven De Ruyter" userId="5ea340e3-eb8f-48cc-9db2-b85bc44eed87" providerId="ADAL" clId="{4C8A90D1-564D-434C-BBDE-FD4B3A3A179D}" dt="2025-08-21T08:17:21.627" v="340" actId="478"/>
          <ac:spMkLst>
            <pc:docMk/>
            <pc:sldMk cId="2385128066" sldId="2076137611"/>
            <ac:spMk id="25" creationId="{499B28FC-40DA-E616-5F6B-7FCD1A1CEA65}"/>
          </ac:spMkLst>
        </pc:spChg>
        <pc:spChg chg="del">
          <ac:chgData name="Sven De Ruyter" userId="5ea340e3-eb8f-48cc-9db2-b85bc44eed87" providerId="ADAL" clId="{4C8A90D1-564D-434C-BBDE-FD4B3A3A179D}" dt="2025-08-21T08:17:17.300" v="337" actId="478"/>
          <ac:spMkLst>
            <pc:docMk/>
            <pc:sldMk cId="2385128066" sldId="2076137611"/>
            <ac:spMk id="60" creationId="{E067923E-792B-F2E2-A612-9B1C9F0EE1F7}"/>
          </ac:spMkLst>
        </pc:spChg>
        <pc:spChg chg="mod">
          <ac:chgData name="Sven De Ruyter" userId="5ea340e3-eb8f-48cc-9db2-b85bc44eed87" providerId="ADAL" clId="{4C8A90D1-564D-434C-BBDE-FD4B3A3A179D}" dt="2025-08-21T08:18:33.257" v="409" actId="20577"/>
          <ac:spMkLst>
            <pc:docMk/>
            <pc:sldMk cId="2385128066" sldId="2076137611"/>
            <ac:spMk id="376" creationId="{386E51EC-350D-6059-657F-69B9002E09F5}"/>
          </ac:spMkLst>
        </pc:spChg>
        <pc:graphicFrameChg chg="del">
          <ac:chgData name="Sven De Ruyter" userId="5ea340e3-eb8f-48cc-9db2-b85bc44eed87" providerId="ADAL" clId="{4C8A90D1-564D-434C-BBDE-FD4B3A3A179D}" dt="2025-08-21T08:17:15.710" v="336" actId="478"/>
          <ac:graphicFrameMkLst>
            <pc:docMk/>
            <pc:sldMk cId="2385128066" sldId="2076137611"/>
            <ac:graphicFrameMk id="12" creationId="{3A71E141-0114-DEC4-5870-62D7E426AE54}"/>
          </ac:graphicFrameMkLst>
        </pc:graphicFrameChg>
        <pc:picChg chg="del">
          <ac:chgData name="Sven De Ruyter" userId="5ea340e3-eb8f-48cc-9db2-b85bc44eed87" providerId="ADAL" clId="{4C8A90D1-564D-434C-BBDE-FD4B3A3A179D}" dt="2025-08-21T08:17:24.413" v="342" actId="478"/>
          <ac:picMkLst>
            <pc:docMk/>
            <pc:sldMk cId="2385128066" sldId="2076137611"/>
            <ac:picMk id="2" creationId="{D0A4EB21-8770-782D-1A49-7D6791ED521A}"/>
          </ac:picMkLst>
        </pc:picChg>
        <pc:picChg chg="add mod">
          <ac:chgData name="Sven De Ruyter" userId="5ea340e3-eb8f-48cc-9db2-b85bc44eed87" providerId="ADAL" clId="{4C8A90D1-564D-434C-BBDE-FD4B3A3A179D}" dt="2025-08-21T08:17:48.286" v="346" actId="1076"/>
          <ac:picMkLst>
            <pc:docMk/>
            <pc:sldMk cId="2385128066" sldId="2076137611"/>
            <ac:picMk id="4" creationId="{0F0E420E-389E-4ED6-1BEF-3E491420787D}"/>
          </ac:picMkLst>
        </pc:picChg>
      </pc:sldChg>
      <pc:sldChg chg="addSp delSp modSp add mod">
        <pc:chgData name="Sven De Ruyter" userId="5ea340e3-eb8f-48cc-9db2-b85bc44eed87" providerId="ADAL" clId="{4C8A90D1-564D-434C-BBDE-FD4B3A3A179D}" dt="2025-08-21T09:11:41.667" v="7100" actId="20577"/>
        <pc:sldMkLst>
          <pc:docMk/>
          <pc:sldMk cId="2593112236" sldId="2076137612"/>
        </pc:sldMkLst>
        <pc:spChg chg="add mod">
          <ac:chgData name="Sven De Ruyter" userId="5ea340e3-eb8f-48cc-9db2-b85bc44eed87" providerId="ADAL" clId="{4C8A90D1-564D-434C-BBDE-FD4B3A3A179D}" dt="2025-08-21T09:11:41.667" v="7100" actId="20577"/>
          <ac:spMkLst>
            <pc:docMk/>
            <pc:sldMk cId="2593112236" sldId="2076137612"/>
            <ac:spMk id="2" creationId="{BAE799FD-5E29-E8C6-476A-34E643AC6046}"/>
          </ac:spMkLst>
        </pc:spChg>
        <pc:spChg chg="del mod">
          <ac:chgData name="Sven De Ruyter" userId="5ea340e3-eb8f-48cc-9db2-b85bc44eed87" providerId="ADAL" clId="{4C8A90D1-564D-434C-BBDE-FD4B3A3A179D}" dt="2025-08-21T08:25:48.243" v="438" actId="478"/>
          <ac:spMkLst>
            <pc:docMk/>
            <pc:sldMk cId="2593112236" sldId="2076137612"/>
            <ac:spMk id="3" creationId="{08090418-8AD4-73A5-F507-E5A5C2F1F2CE}"/>
          </ac:spMkLst>
        </pc:spChg>
        <pc:spChg chg="del mod">
          <ac:chgData name="Sven De Ruyter" userId="5ea340e3-eb8f-48cc-9db2-b85bc44eed87" providerId="ADAL" clId="{4C8A90D1-564D-434C-BBDE-FD4B3A3A179D}" dt="2025-08-21T08:21:13.337" v="435" actId="478"/>
          <ac:spMkLst>
            <pc:docMk/>
            <pc:sldMk cId="2593112236" sldId="2076137612"/>
            <ac:spMk id="15" creationId="{8B4ABF92-7980-6E68-1599-433C960A6C7A}"/>
          </ac:spMkLst>
        </pc:spChg>
        <pc:picChg chg="del">
          <ac:chgData name="Sven De Ruyter" userId="5ea340e3-eb8f-48cc-9db2-b85bc44eed87" providerId="ADAL" clId="{4C8A90D1-564D-434C-BBDE-FD4B3A3A179D}" dt="2025-08-21T08:25:41.869" v="436" actId="478"/>
          <ac:picMkLst>
            <pc:docMk/>
            <pc:sldMk cId="2593112236" sldId="2076137612"/>
            <ac:picMk id="4" creationId="{B9DA3E3C-629B-25E2-38DB-72C973333222}"/>
          </ac:picMkLst>
        </pc:picChg>
      </pc:sldChg>
      <pc:sldChg chg="modSp add mod">
        <pc:chgData name="Sven De Ruyter" userId="5ea340e3-eb8f-48cc-9db2-b85bc44eed87" providerId="ADAL" clId="{4C8A90D1-564D-434C-BBDE-FD4B3A3A179D}" dt="2025-08-21T09:14:05.685" v="7119" actId="255"/>
        <pc:sldMkLst>
          <pc:docMk/>
          <pc:sldMk cId="2080203946" sldId="2076137613"/>
        </pc:sldMkLst>
        <pc:spChg chg="mod">
          <ac:chgData name="Sven De Ruyter" userId="5ea340e3-eb8f-48cc-9db2-b85bc44eed87" providerId="ADAL" clId="{4C8A90D1-564D-434C-BBDE-FD4B3A3A179D}" dt="2025-08-21T09:14:05.685" v="7119" actId="255"/>
          <ac:spMkLst>
            <pc:docMk/>
            <pc:sldMk cId="2080203946" sldId="2076137613"/>
            <ac:spMk id="2" creationId="{51AD6C9E-B19F-6BAE-3DFD-9AFC0B2F8FE0}"/>
          </ac:spMkLst>
        </pc:spChg>
      </pc:sldChg>
      <pc:sldChg chg="modSp add mod">
        <pc:chgData name="Sven De Ruyter" userId="5ea340e3-eb8f-48cc-9db2-b85bc44eed87" providerId="ADAL" clId="{4C8A90D1-564D-434C-BBDE-FD4B3A3A179D}" dt="2025-08-21T09:15:43.477" v="7126" actId="255"/>
        <pc:sldMkLst>
          <pc:docMk/>
          <pc:sldMk cId="2319084929" sldId="2076137614"/>
        </pc:sldMkLst>
        <pc:spChg chg="mod">
          <ac:chgData name="Sven De Ruyter" userId="5ea340e3-eb8f-48cc-9db2-b85bc44eed87" providerId="ADAL" clId="{4C8A90D1-564D-434C-BBDE-FD4B3A3A179D}" dt="2025-08-21T09:15:43.477" v="7126" actId="255"/>
          <ac:spMkLst>
            <pc:docMk/>
            <pc:sldMk cId="2319084929" sldId="2076137614"/>
            <ac:spMk id="2" creationId="{011772B8-025D-A476-106E-36FD042C430D}"/>
          </ac:spMkLst>
        </pc:spChg>
      </pc:sldChg>
      <pc:sldChg chg="modSp add mod">
        <pc:chgData name="Sven De Ruyter" userId="5ea340e3-eb8f-48cc-9db2-b85bc44eed87" providerId="ADAL" clId="{4C8A90D1-564D-434C-BBDE-FD4B3A3A179D}" dt="2025-08-21T09:06:37.261" v="6615" actId="20577"/>
        <pc:sldMkLst>
          <pc:docMk/>
          <pc:sldMk cId="3332309971" sldId="2076137615"/>
        </pc:sldMkLst>
        <pc:spChg chg="mod">
          <ac:chgData name="Sven De Ruyter" userId="5ea340e3-eb8f-48cc-9db2-b85bc44eed87" providerId="ADAL" clId="{4C8A90D1-564D-434C-BBDE-FD4B3A3A179D}" dt="2025-08-21T09:06:37.261" v="6615" actId="20577"/>
          <ac:spMkLst>
            <pc:docMk/>
            <pc:sldMk cId="3332309971" sldId="2076137615"/>
            <ac:spMk id="2" creationId="{6ECC5F75-3A6B-6D9C-F914-F69DB9FE97D3}"/>
          </ac:spMkLst>
        </pc:spChg>
      </pc:sldChg>
      <pc:sldChg chg="add">
        <pc:chgData name="Sven De Ruyter" userId="5ea340e3-eb8f-48cc-9db2-b85bc44eed87" providerId="ADAL" clId="{4C8A90D1-564D-434C-BBDE-FD4B3A3A179D}" dt="2025-08-21T08:48:40.450" v="3407" actId="2890"/>
        <pc:sldMkLst>
          <pc:docMk/>
          <pc:sldMk cId="1643239596" sldId="2076137616"/>
        </pc:sldMkLst>
      </pc:sldChg>
      <pc:sldChg chg="modSp add mod">
        <pc:chgData name="Sven De Ruyter" userId="5ea340e3-eb8f-48cc-9db2-b85bc44eed87" providerId="ADAL" clId="{4C8A90D1-564D-434C-BBDE-FD4B3A3A179D}" dt="2025-08-21T09:18:39.335" v="7143" actId="255"/>
        <pc:sldMkLst>
          <pc:docMk/>
          <pc:sldMk cId="3888099284" sldId="2076137617"/>
        </pc:sldMkLst>
        <pc:spChg chg="mod">
          <ac:chgData name="Sven De Ruyter" userId="5ea340e3-eb8f-48cc-9db2-b85bc44eed87" providerId="ADAL" clId="{4C8A90D1-564D-434C-BBDE-FD4B3A3A179D}" dt="2025-08-21T09:18:39.335" v="7143" actId="255"/>
          <ac:spMkLst>
            <pc:docMk/>
            <pc:sldMk cId="3888099284" sldId="2076137617"/>
            <ac:spMk id="2" creationId="{D3616DD3-8183-3C94-8118-B4992F6C4D75}"/>
          </ac:spMkLst>
        </pc:spChg>
      </pc:sldChg>
      <pc:sldChg chg="modSp add mod">
        <pc:chgData name="Sven De Ruyter" userId="5ea340e3-eb8f-48cc-9db2-b85bc44eed87" providerId="ADAL" clId="{4C8A90D1-564D-434C-BBDE-FD4B3A3A179D}" dt="2025-08-21T09:19:51.697" v="7153" actId="11"/>
        <pc:sldMkLst>
          <pc:docMk/>
          <pc:sldMk cId="3376543541" sldId="2076137618"/>
        </pc:sldMkLst>
        <pc:spChg chg="mod">
          <ac:chgData name="Sven De Ruyter" userId="5ea340e3-eb8f-48cc-9db2-b85bc44eed87" providerId="ADAL" clId="{4C8A90D1-564D-434C-BBDE-FD4B3A3A179D}" dt="2025-08-21T09:19:51.697" v="7153" actId="11"/>
          <ac:spMkLst>
            <pc:docMk/>
            <pc:sldMk cId="3376543541" sldId="2076137618"/>
            <ac:spMk id="2" creationId="{B41230F9-CA7B-E9C3-7500-9D724302FA06}"/>
          </ac:spMkLst>
        </pc:spChg>
      </pc:sldChg>
      <pc:sldChg chg="modSp add mod">
        <pc:chgData name="Sven De Ruyter" userId="5ea340e3-eb8f-48cc-9db2-b85bc44eed87" providerId="ADAL" clId="{4C8A90D1-564D-434C-BBDE-FD4B3A3A179D}" dt="2025-08-21T09:20:04.395" v="7154" actId="255"/>
        <pc:sldMkLst>
          <pc:docMk/>
          <pc:sldMk cId="3041018905" sldId="2076137619"/>
        </pc:sldMkLst>
        <pc:spChg chg="mod">
          <ac:chgData name="Sven De Ruyter" userId="5ea340e3-eb8f-48cc-9db2-b85bc44eed87" providerId="ADAL" clId="{4C8A90D1-564D-434C-BBDE-FD4B3A3A179D}" dt="2025-08-21T09:20:04.395" v="7154" actId="255"/>
          <ac:spMkLst>
            <pc:docMk/>
            <pc:sldMk cId="3041018905" sldId="2076137619"/>
            <ac:spMk id="2" creationId="{4D3E034A-829C-7519-3898-DF48A04AD0DC}"/>
          </ac:spMkLst>
        </pc:spChg>
      </pc:sldChg>
      <pc:sldChg chg="modSp add mod ord">
        <pc:chgData name="Sven De Ruyter" userId="5ea340e3-eb8f-48cc-9db2-b85bc44eed87" providerId="ADAL" clId="{4C8A90D1-564D-434C-BBDE-FD4B3A3A179D}" dt="2025-08-21T09:12:54.695" v="7110" actId="20577"/>
        <pc:sldMkLst>
          <pc:docMk/>
          <pc:sldMk cId="3511512089" sldId="2076137620"/>
        </pc:sldMkLst>
        <pc:spChg chg="mod">
          <ac:chgData name="Sven De Ruyter" userId="5ea340e3-eb8f-48cc-9db2-b85bc44eed87" providerId="ADAL" clId="{4C8A90D1-564D-434C-BBDE-FD4B3A3A179D}" dt="2025-08-21T09:12:54.695" v="7110" actId="20577"/>
          <ac:spMkLst>
            <pc:docMk/>
            <pc:sldMk cId="3511512089" sldId="2076137620"/>
            <ac:spMk id="2" creationId="{E4E0A500-5892-4703-A679-7ACDEA1AD5CB}"/>
          </ac:spMkLst>
        </pc:spChg>
      </pc:sldChg>
      <pc:sldChg chg="modSp add mod">
        <pc:chgData name="Sven De Ruyter" userId="5ea340e3-eb8f-48cc-9db2-b85bc44eed87" providerId="ADAL" clId="{4C8A90D1-564D-434C-BBDE-FD4B3A3A179D}" dt="2025-08-21T09:16:17.427" v="7129" actId="255"/>
        <pc:sldMkLst>
          <pc:docMk/>
          <pc:sldMk cId="3164600386" sldId="2076137621"/>
        </pc:sldMkLst>
        <pc:spChg chg="mod">
          <ac:chgData name="Sven De Ruyter" userId="5ea340e3-eb8f-48cc-9db2-b85bc44eed87" providerId="ADAL" clId="{4C8A90D1-564D-434C-BBDE-FD4B3A3A179D}" dt="2025-08-21T09:16:17.427" v="7129" actId="255"/>
          <ac:spMkLst>
            <pc:docMk/>
            <pc:sldMk cId="3164600386" sldId="2076137621"/>
            <ac:spMk id="2" creationId="{EFF179A4-083C-3DC0-01CE-C53A0603E641}"/>
          </ac:spMkLst>
        </pc:spChg>
      </pc:sldChg>
      <pc:sldChg chg="modSp add mod">
        <pc:chgData name="Sven De Ruyter" userId="5ea340e3-eb8f-48cc-9db2-b85bc44eed87" providerId="ADAL" clId="{4C8A90D1-564D-434C-BBDE-FD4B3A3A179D}" dt="2025-08-21T09:19:19.561" v="7150" actId="20577"/>
        <pc:sldMkLst>
          <pc:docMk/>
          <pc:sldMk cId="1619375639" sldId="2076137622"/>
        </pc:sldMkLst>
        <pc:spChg chg="mod">
          <ac:chgData name="Sven De Ruyter" userId="5ea340e3-eb8f-48cc-9db2-b85bc44eed87" providerId="ADAL" clId="{4C8A90D1-564D-434C-BBDE-FD4B3A3A179D}" dt="2025-08-21T09:19:19.561" v="7150" actId="20577"/>
          <ac:spMkLst>
            <pc:docMk/>
            <pc:sldMk cId="1619375639" sldId="2076137622"/>
            <ac:spMk id="2" creationId="{6B81E38F-10A4-1418-001F-2A5C62295DC9}"/>
          </ac:spMkLst>
        </pc:spChg>
      </pc:sldChg>
      <pc:sldChg chg="add del">
        <pc:chgData name="Sven De Ruyter" userId="5ea340e3-eb8f-48cc-9db2-b85bc44eed87" providerId="ADAL" clId="{4C8A90D1-564D-434C-BBDE-FD4B3A3A179D}" dt="2025-08-21T09:16:57.132" v="7131" actId="47"/>
        <pc:sldMkLst>
          <pc:docMk/>
          <pc:sldMk cId="2975246054" sldId="2076137622"/>
        </pc:sldMkLst>
      </pc:sldChg>
    </pc:docChg>
  </pc:docChgLst>
</pc:chgInfo>
</file>

<file path=ppt/comments/modernComment_7BBF581D_17C127F9.xml><?xml version="1.0" encoding="utf-8"?>
<p188:cmLst xmlns:a="http://schemas.openxmlformats.org/drawingml/2006/main" xmlns:r="http://schemas.openxmlformats.org/officeDocument/2006/relationships" xmlns:p188="http://schemas.microsoft.com/office/powerpoint/2018/8/main">
  <p188:cm id="{014D68C2-AFDE-4845-BDB0-D01FE76125AE}" authorId="{1A62E49E-855D-DA83-C7C8-92930339C32D}" status="resolved" created="2025-05-16T14:51:32.630" startDate="2025-05-16T14:51:32.630" dueDate="2025-05-16T14:51:32.630" assignedTo="{DF5CEB83-0BFC-24F6-9264-EDDA323D88F1}" complete="100000" title="@DEHON Alexandre : https://seeklogo.com/vector-logo/381721/google-lighthouse">
    <pc:sldMkLst xmlns:pc="http://schemas.microsoft.com/office/powerpoint/2013/main/command">
      <pc:docMk/>
      <pc:sldMk cId="398534649" sldId="2076137501"/>
    </pc:sldMkLst>
    <p188:txBody>
      <a:bodyPr/>
      <a:lstStyle/>
      <a:p>
        <a:r>
          <a:rPr lang="fr-FR"/>
          <a:t>[@DEHON Alexandre] : https://seeklogo.com/vector-logo/381721/google-lighthouse</a:t>
        </a:r>
      </a:p>
    </p188:txBody>
    <p188:extLst>
      <p:ext xmlns:p="http://schemas.openxmlformats.org/presentationml/2006/main" uri="{5BB2D875-25FF-4072-B9AC-8F64D62656EB}">
        <p228:taskDetails xmlns:p228="http://schemas.microsoft.com/office/powerpoint/2022/08/main">
          <p228:history>
            <p228:event time="2025-05-16T14:51:32.630" id="{48B8701E-BADB-427F-9F4C-7DB74D5434DB}">
              <p228:atrbtn authorId="{1A62E49E-855D-DA83-C7C8-92930339C32D}"/>
              <p228:anchr>
                <p228:comment id="{014D68C2-AFDE-4845-BDB0-D01FE76125AE}"/>
              </p228:anchr>
              <p228:add/>
            </p228:event>
            <p228:event time="2025-05-16T14:51:32.630" id="{039724AE-A70F-4932-AB2A-779D8676CBE1}">
              <p228:atrbtn authorId="{1A62E49E-855D-DA83-C7C8-92930339C32D}"/>
              <p228:anchr>
                <p228:comment id="{014D68C2-AFDE-4845-BDB0-D01FE76125AE}"/>
              </p228:anchr>
              <p228:asgn authorId="{DF5CEB83-0BFC-24F6-9264-EDDA323D88F1}"/>
            </p228:event>
            <p228:event time="2025-05-16T14:51:32.630" id="{77FE0A40-DBDF-4878-BC9D-FF1910EB4FDE}">
              <p228:atrbtn authorId="{1A62E49E-855D-DA83-C7C8-92930339C32D}"/>
              <p228:anchr>
                <p228:comment id="{014D68C2-AFDE-4845-BDB0-D01FE76125AE}"/>
              </p228:anchr>
              <p228:title val="@DEHON Alexandre : https://seeklogo.com/vector-logo/381721/google-lighthouse"/>
            </p228:event>
            <p228:event time="2025-05-16T14:51:32.630" id="{F52607AD-4183-48A9-A6B0-168DA39AB0DA}">
              <p228:atrbtn authorId="{1A62E49E-855D-DA83-C7C8-92930339C32D}"/>
              <p228:anchr>
                <p228:comment id="{014D68C2-AFDE-4845-BDB0-D01FE76125AE}"/>
              </p228:anchr>
              <p228:date stDt="2025-05-16T14:51:32.630" endDt="2025-05-16T14:51:32.630"/>
            </p228:event>
            <p228:event time="2025-05-19T08:51:50.637" id="{80EFC0E5-3F96-4037-93B6-CE6561E791D0}">
              <p228:atrbtn authorId="{DF5CEB83-0BFC-24F6-9264-EDDA323D88F1}"/>
              <p228:anchr>
                <p228:comment id="{00000000-0000-0000-0000-000000000000}"/>
              </p228:anchr>
              <p228:pcntCmplt val="100000"/>
            </p228:event>
          </p228:history>
        </p228:taskDetails>
      </p:ext>
    </p188:extLst>
  </p188:cm>
</p188:cmLst>
</file>

<file path=ppt/comments/modernComment_7BBF581E_4009479E.xml><?xml version="1.0" encoding="utf-8"?>
<p188:cmLst xmlns:a="http://schemas.openxmlformats.org/drawingml/2006/main" xmlns:r="http://schemas.openxmlformats.org/officeDocument/2006/relationships" xmlns:p188="http://schemas.microsoft.com/office/powerpoint/2018/8/main">
  <p188:cm id="{C79F502C-62A2-40B5-8D26-149130D2A897}" authorId="{1A62E49E-855D-DA83-C7C8-92930339C32D}" status="resolved" created="2025-05-16T14:51:56.714" startDate="2025-05-16T14:51:56.714" dueDate="2025-05-16T14:51:56.714" assignedTo="{DF5CEB83-0BFC-24F6-9264-EDDA323D88F1}" complete="100000" title="@DEHON Alexandre https://seeklogo.com/vector-logo/381721/google-lighthouse">
    <ac:deMkLst xmlns:ac="http://schemas.microsoft.com/office/drawing/2013/main/command">
      <pc:docMk xmlns:pc="http://schemas.microsoft.com/office/powerpoint/2013/main/command"/>
      <pc:sldMk xmlns:pc="http://schemas.microsoft.com/office/powerpoint/2013/main/command" cId="1074349982" sldId="2076137502"/>
      <ac:picMk id="9" creationId="{80BE830B-753B-7088-68DD-B55BC1382947}"/>
    </ac:deMkLst>
    <p188:txBody>
      <a:bodyPr/>
      <a:lstStyle/>
      <a:p>
        <a:r>
          <a:rPr lang="fr-FR"/>
          <a:t>[@DEHON Alexandre] https://seeklogo.com/vector-logo/381721/google-lighthouse</a:t>
        </a:r>
      </a:p>
    </p188:txBody>
    <p188:extLst>
      <p:ext xmlns:p="http://schemas.openxmlformats.org/presentationml/2006/main" uri="{5BB2D875-25FF-4072-B9AC-8F64D62656EB}">
        <p228:taskDetails xmlns:p228="http://schemas.microsoft.com/office/powerpoint/2022/08/main">
          <p228:history>
            <p228:event time="2025-05-16T14:51:56.714" id="{A1DE7510-AA54-4240-A07F-1434B98F921D}">
              <p228:atrbtn authorId="{1A62E49E-855D-DA83-C7C8-92930339C32D}"/>
              <p228:anchr>
                <p228:comment id="{C79F502C-62A2-40B5-8D26-149130D2A897}"/>
              </p228:anchr>
              <p228:add/>
            </p228:event>
            <p228:event time="2025-05-16T14:51:56.714" id="{BB2FA971-D52C-4073-AFCD-D467A88A6CDB}">
              <p228:atrbtn authorId="{1A62E49E-855D-DA83-C7C8-92930339C32D}"/>
              <p228:anchr>
                <p228:comment id="{C79F502C-62A2-40B5-8D26-149130D2A897}"/>
              </p228:anchr>
              <p228:asgn authorId="{DF5CEB83-0BFC-24F6-9264-EDDA323D88F1}"/>
            </p228:event>
            <p228:event time="2025-05-16T14:51:56.714" id="{6DE22ED7-FB52-4EF0-97F8-376DFAE60E19}">
              <p228:atrbtn authorId="{1A62E49E-855D-DA83-C7C8-92930339C32D}"/>
              <p228:anchr>
                <p228:comment id="{C79F502C-62A2-40B5-8D26-149130D2A897}"/>
              </p228:anchr>
              <p228:title val="@DEHON Alexandre https://seeklogo.com/vector-logo/381721/google-lighthouse"/>
            </p228:event>
            <p228:event time="2025-05-16T14:51:56.714" id="{AFB755E0-B20C-433D-8DC1-38E28FC8803E}">
              <p228:atrbtn authorId="{1A62E49E-855D-DA83-C7C8-92930339C32D}"/>
              <p228:anchr>
                <p228:comment id="{C79F502C-62A2-40B5-8D26-149130D2A897}"/>
              </p228:anchr>
              <p228:date stDt="2025-05-16T14:51:56.714" endDt="2025-05-16T14:51:56.714"/>
            </p228:event>
            <p228:event time="2025-05-19T08:52:00.841" id="{CF7D64E1-3102-48DC-8AB7-E2DA1FFF9A5C}">
              <p228:atrbtn authorId="{DF5CEB83-0BFC-24F6-9264-EDDA323D88F1}"/>
              <p228:anchr>
                <p228:comment id="{00000000-0000-0000-0000-000000000000}"/>
              </p228:anchr>
              <p228:pcntCmplt val="100000"/>
            </p228:event>
          </p228:history>
        </p228:taskDetails>
      </p:ext>
    </p188:extLst>
  </p188:cm>
  <p188:cm id="{89EC311D-5102-4EAE-ADDF-A134789E870D}" authorId="{1A62E49E-855D-DA83-C7C8-92930339C32D}" status="resolved" created="2025-05-16T14:52:55.438" startDate="2025-05-16T14:52:55.438" dueDate="2025-05-16T14:52:55.438" assignedTo="{DF5CEB83-0BFC-24F6-9264-EDDA323D88F1}" complete="100000" title="@DEHON Alexandre Exemple de résultats avec l’outil Lighthouse de Google - image de Jems">
    <ac:deMkLst xmlns:ac="http://schemas.microsoft.com/office/drawing/2013/main/command">
      <pc:docMk xmlns:pc="http://schemas.microsoft.com/office/powerpoint/2013/main/command"/>
      <pc:sldMk xmlns:pc="http://schemas.microsoft.com/office/powerpoint/2013/main/command" cId="1074349982" sldId="2076137502"/>
      <ac:picMk id="7" creationId="{6AAC92A3-E86E-4278-792B-0BEF3F10F85F}"/>
    </ac:deMkLst>
    <p188:txBody>
      <a:bodyPr/>
      <a:lstStyle/>
      <a:p>
        <a:r>
          <a:rPr lang="fr-FR"/>
          <a:t>[@DEHON Alexandre] Exemple de résultats avec l’outil Lighthouse de Google - image de Jems</a:t>
        </a:r>
      </a:p>
    </p188:txBody>
    <p188:extLst>
      <p:ext xmlns:p="http://schemas.openxmlformats.org/presentationml/2006/main" uri="{5BB2D875-25FF-4072-B9AC-8F64D62656EB}">
        <p228:taskDetails xmlns:p228="http://schemas.microsoft.com/office/powerpoint/2022/08/main">
          <p228:history>
            <p228:event time="2025-05-16T14:52:55.438" id="{6E7B787F-994B-48F3-8C31-E4A322AEFC9C}">
              <p228:atrbtn authorId="{1A62E49E-855D-DA83-C7C8-92930339C32D}"/>
              <p228:anchr>
                <p228:comment id="{89EC311D-5102-4EAE-ADDF-A134789E870D}"/>
              </p228:anchr>
              <p228:add/>
            </p228:event>
            <p228:event time="2025-05-16T14:52:55.438" id="{BC77EB20-F0AA-4E7E-A7AA-D3E38CC0D175}">
              <p228:atrbtn authorId="{1A62E49E-855D-DA83-C7C8-92930339C32D}"/>
              <p228:anchr>
                <p228:comment id="{89EC311D-5102-4EAE-ADDF-A134789E870D}"/>
              </p228:anchr>
              <p228:asgn authorId="{DF5CEB83-0BFC-24F6-9264-EDDA323D88F1}"/>
            </p228:event>
            <p228:event time="2025-05-16T14:52:55.438" id="{53B5316A-A875-42F1-B3CB-2D76D37FA3DC}">
              <p228:atrbtn authorId="{1A62E49E-855D-DA83-C7C8-92930339C32D}"/>
              <p228:anchr>
                <p228:comment id="{89EC311D-5102-4EAE-ADDF-A134789E870D}"/>
              </p228:anchr>
              <p228:title val="@DEHON Alexandre Exemple de résultats avec l’outil Lighthouse de Google - image de Jems"/>
            </p228:event>
            <p228:event time="2025-05-16T14:52:55.438" id="{231FFA24-C93E-471F-ABAF-7E1A91762297}">
              <p228:atrbtn authorId="{1A62E49E-855D-DA83-C7C8-92930339C32D}"/>
              <p228:anchr>
                <p228:comment id="{89EC311D-5102-4EAE-ADDF-A134789E870D}"/>
              </p228:anchr>
              <p228:date stDt="2025-05-16T14:52:55.438" endDt="2025-05-16T14:52:55.438"/>
            </p228:event>
            <p228:event time="2025-05-19T08:51:57.997" id="{2E66E29D-5868-45C0-8D71-67A1B0FAFE6F}">
              <p228:atrbtn authorId="{DF5CEB83-0BFC-24F6-9264-EDDA323D88F1}"/>
              <p228:anchr>
                <p228:comment id="{00000000-0000-0000-0000-000000000000}"/>
              </p228:anchr>
              <p228:pcntCmplt val="100000"/>
            </p228:event>
          </p228:history>
        </p228:taskDetails>
      </p:ext>
    </p188:extLst>
  </p188:cm>
</p188:cmLst>
</file>

<file path=ppt/comments/modernComment_7BBF5820_BA4DA46E.xml><?xml version="1.0" encoding="utf-8"?>
<p188:cmLst xmlns:a="http://schemas.openxmlformats.org/drawingml/2006/main" xmlns:r="http://schemas.openxmlformats.org/officeDocument/2006/relationships" xmlns:p188="http://schemas.microsoft.com/office/powerpoint/2018/8/main">
  <p188:cm id="{699D8DB2-E802-4DAE-A73B-A4C0010582C2}" authorId="{1A62E49E-855D-DA83-C7C8-92930339C32D}" status="resolved" created="2025-05-16T14:57:11.445" startDate="2025-05-16T14:57:11.445" dueDate="2025-05-16T14:57:11.445" assignedTo="{DF5CEB83-0BFC-24F6-9264-EDDA323D88F1}" complete="100000" title="@DEHON Alexandre https://www.cleanpng.com/png-markkula-center-for-applied-ethics-organization-a-2966304/">
    <ac:deMkLst xmlns:ac="http://schemas.microsoft.com/office/drawing/2013/main/command">
      <pc:docMk xmlns:pc="http://schemas.microsoft.com/office/powerpoint/2013/main/command"/>
      <pc:sldMk xmlns:pc="http://schemas.microsoft.com/office/powerpoint/2013/main/command" cId="3125650542" sldId="2076137504"/>
      <ac:picMk id="3" creationId="{14747404-D818-3486-A2CF-1830A9505DFF}"/>
    </ac:deMkLst>
    <p188:txBody>
      <a:bodyPr/>
      <a:lstStyle/>
      <a:p>
        <a:r>
          <a:rPr lang="fr-FR"/>
          <a:t>[@DEHON Alexandre] https://www.cleanpng.com/png-markkula-center-for-applied-ethics-organization-a-2966304/</a:t>
        </a:r>
      </a:p>
    </p188:txBody>
    <p188:extLst>
      <p:ext xmlns:p="http://schemas.openxmlformats.org/presentationml/2006/main" uri="{5BB2D875-25FF-4072-B9AC-8F64D62656EB}">
        <p228:taskDetails xmlns:p228="http://schemas.microsoft.com/office/powerpoint/2022/08/main">
          <p228:history>
            <p228:event time="2025-05-16T14:57:11.445" id="{8E04EA1E-8C86-4212-AD87-031F16F22E12}">
              <p228:atrbtn authorId="{1A62E49E-855D-DA83-C7C8-92930339C32D}"/>
              <p228:anchr>
                <p228:comment id="{699D8DB2-E802-4DAE-A73B-A4C0010582C2}"/>
              </p228:anchr>
              <p228:add/>
            </p228:event>
            <p228:event time="2025-05-16T14:57:11.445" id="{25EDD5BF-02C4-4F35-9843-F338E95836FD}">
              <p228:atrbtn authorId="{1A62E49E-855D-DA83-C7C8-92930339C32D}"/>
              <p228:anchr>
                <p228:comment id="{699D8DB2-E802-4DAE-A73B-A4C0010582C2}"/>
              </p228:anchr>
              <p228:asgn authorId="{DF5CEB83-0BFC-24F6-9264-EDDA323D88F1}"/>
            </p228:event>
            <p228:event time="2025-05-16T14:57:11.445" id="{9BDECF71-30BA-4CDD-A322-851992ED94BB}">
              <p228:atrbtn authorId="{1A62E49E-855D-DA83-C7C8-92930339C32D}"/>
              <p228:anchr>
                <p228:comment id="{699D8DB2-E802-4DAE-A73B-A4C0010582C2}"/>
              </p228:anchr>
              <p228:title val="@DEHON Alexandre https://www.cleanpng.com/png-markkula-center-for-applied-ethics-organization-a-2966304/"/>
            </p228:event>
            <p228:event time="2025-05-16T14:57:11.445" id="{010FAD17-441C-44EB-8EB3-43F89EF9F8BA}">
              <p228:atrbtn authorId="{1A62E49E-855D-DA83-C7C8-92930339C32D}"/>
              <p228:anchr>
                <p228:comment id="{699D8DB2-E802-4DAE-A73B-A4C0010582C2}"/>
              </p228:anchr>
              <p228:date stDt="2025-05-16T14:57:11.445" endDt="2025-05-16T14:57:11.445"/>
            </p228:event>
            <p228:event time="2025-05-19T08:52:28.794" id="{9A486E55-FEEF-43C1-BD85-AA2495B4D5AB}">
              <p228:atrbtn authorId="{DF5CEB83-0BFC-24F6-9264-EDDA323D88F1}"/>
              <p228:anchr>
                <p228:comment id="{00000000-0000-0000-0000-000000000000}"/>
              </p228:anchr>
              <p228:pcntCmplt val="100000"/>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02D084-A60F-4F89-AB51-DE24AD53CDB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fr-BE"/>
        </a:p>
      </dgm:t>
    </dgm:pt>
    <dgm:pt modelId="{4C3457DA-BF1B-4C86-B3AC-ADF6786DC13C}" type="parTrans" cxnId="{8B72175A-83E6-4177-90B4-15125A60EC3D}">
      <dgm:prSet/>
      <dgm:spPr/>
      <dgm:t>
        <a:bodyPr/>
        <a:lstStyle/>
        <a:p>
          <a:endParaRPr lang="fr-BE"/>
        </a:p>
      </dgm:t>
    </dgm:pt>
    <dgm:pt modelId="{CCF995D0-23A5-40AF-B60D-5E363CC898EB}">
      <dgm:prSet phldrT="[Text]" custT="1"/>
      <dgm:spPr>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dgm:spPr>
      <dgm:t>
        <a:bodyPr>
          <a:noAutofit/>
        </a:bodyPr>
        <a:lstStyle/>
        <a:p>
          <a:pPr rtl="0">
            <a:buFont typeface="+mj-lt"/>
            <a:buNone/>
          </a:pPr>
          <a:r>
            <a:rPr lang="en" sz="1000" b="1" i="0" u="none" strike="noStrike" dirty="0">
              <a:latin typeface="Bahnschrift SemiLight" panose="020B0502040204020203" pitchFamily="34" charset="0"/>
            </a:rPr>
            <a:t>1. Initiating the project</a:t>
          </a:r>
          <a:endParaRPr lang="fr-BE" b="1" dirty="0">
            <a:latin typeface="Bahnschrift SemiLight" panose="020B0502040204020203" pitchFamily="34" charset="0"/>
          </a:endParaRPr>
        </a:p>
      </dgm:t>
    </dgm:pt>
    <dgm:pt modelId="{71F3F7F0-2A9B-4649-85B1-15FE8AAB4799}" type="sibTrans" cxnId="{8B72175A-83E6-4177-90B4-15125A60EC3D}">
      <dgm:prSet custT="1"/>
      <dgm:spPr>
        <a:solidFill>
          <a:schemeClr val="accent2">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gm:t>
    </dgm:pt>
    <dgm:pt modelId="{DFCA4F1F-2EEA-4056-AEF5-03D5BDB0647B}" type="parTrans" cxnId="{F8909C2E-4F7E-41ED-995E-3F5966E0C521}">
      <dgm:prSet/>
      <dgm:spPr/>
      <dgm:t>
        <a:bodyPr/>
        <a:lstStyle/>
        <a:p>
          <a:endParaRPr lang="fr-BE"/>
        </a:p>
      </dgm:t>
    </dgm:pt>
    <dgm:pt modelId="{C3F197FD-182C-4965-B629-604EA6034AC5}">
      <dgm:prSet phldrT="[Text]" custT="1"/>
      <dgm:spPr>
        <a:solidFill>
          <a:schemeClr val="tx1">
            <a:lumMod val="65000"/>
            <a:lumOff val="35000"/>
          </a:schemeClr>
        </a:solidFill>
        <a:ln w="12700" cap="flat" cmpd="sng" algn="ctr">
          <a:solidFill>
            <a:schemeClr val="lt1">
              <a:hueOff val="0"/>
              <a:satOff val="0"/>
              <a:lumOff val="0"/>
              <a:alphaOff val="0"/>
            </a:schemeClr>
          </a:solidFill>
          <a:prstDash val="solid"/>
          <a:miter lim="800000"/>
        </a:ln>
      </dgm:spPr>
      <dgm:t>
        <a:bodyPr>
          <a:noAutofit/>
        </a:bodyPr>
        <a:lstStyle/>
        <a:p>
          <a:pPr rtl="0">
            <a:buFont typeface="+mj-lt"/>
            <a:buAutoNum type="arabicPeriod"/>
          </a:pPr>
          <a:r>
            <a:rPr lang="en" sz="1000" b="1" i="0" u="none" strike="noStrike" kern="1200" dirty="0">
              <a:latin typeface="Bahnschrift SemiLight" panose="020B0502040204020203" pitchFamily="34" charset="0"/>
            </a:rPr>
            <a:t>2. Design </a:t>
          </a:r>
          <a:r>
            <a:rPr lang="en" sz="1000" b="1" i="0" u="none" strike="noStrike" kern="1200" dirty="0">
              <a:solidFill>
                <a:prstClr val="white"/>
              </a:solidFill>
              <a:latin typeface="Bahnschrift SemiLight" panose="020B0502040204020203" pitchFamily="34" charset="0"/>
              <a:ea typeface="+mn-ea"/>
              <a:cs typeface="+mn-cs"/>
            </a:rPr>
            <a:t>phase</a:t>
          </a:r>
          <a:endParaRPr lang="fr-BE" sz="1000" b="1" i="0" u="none" strike="noStrike" kern="1200" dirty="0">
            <a:solidFill>
              <a:prstClr val="white"/>
            </a:solidFill>
            <a:latin typeface="Bahnschrift SemiLight" panose="020B0502040204020203" pitchFamily="34" charset="0"/>
            <a:ea typeface="+mn-ea"/>
            <a:cs typeface="+mn-cs"/>
          </a:endParaRPr>
        </a:p>
      </dgm:t>
    </dgm:pt>
    <dgm:pt modelId="{E36B2AA9-CC5C-4206-8855-C35EBEE0015F}" type="sibTrans" cxnId="{F8909C2E-4F7E-41ED-995E-3F5966E0C521}">
      <dgm:prSet custT="1"/>
      <dgm:spPr>
        <a:solidFill>
          <a:schemeClr val="tx1">
            <a:lumMod val="65000"/>
            <a:lumOff val="35000"/>
          </a:schemeClr>
        </a:solidFill>
        <a:ln>
          <a:noFill/>
        </a:ln>
      </dgm:spPr>
      <dgm:t>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gm:t>
    </dgm:pt>
    <dgm:pt modelId="{C2D56883-FD59-48B7-8D90-53D1D2D0663F}" type="parTrans" cxnId="{525E8A08-5DCC-4429-A28A-904C41E55122}">
      <dgm:prSet/>
      <dgm:spPr/>
      <dgm:t>
        <a:bodyPr/>
        <a:lstStyle/>
        <a:p>
          <a:endParaRPr lang="fr-BE"/>
        </a:p>
      </dgm:t>
    </dgm:pt>
    <dgm:pt modelId="{4ECB7892-AAF9-4F56-B87E-7B1B36C3A681}">
      <dgm:prSet phldrT="[Text]" custT="1"/>
      <dgm:spPr>
        <a:solidFill>
          <a:srgbClr val="FF5368"/>
        </a:solidFill>
        <a:ln w="12700" cap="flat" cmpd="sng" algn="ctr">
          <a:solidFill>
            <a:schemeClr val="lt1">
              <a:hueOff val="0"/>
              <a:satOff val="0"/>
              <a:lumOff val="0"/>
              <a:alphaOff val="0"/>
            </a:schemeClr>
          </a:solidFill>
          <a:prstDash val="solid"/>
          <a:miter lim="800000"/>
        </a:ln>
      </dgm:spPr>
      <dgm:t>
        <a:bodyPr>
          <a:noAutofit/>
        </a:bodyPr>
        <a:lstStyle/>
        <a:p>
          <a:pPr rtl="0">
            <a:buFont typeface="+mj-lt"/>
            <a:buAutoNum type="arabicPeriod"/>
          </a:pPr>
          <a:r>
            <a:rPr lang="en" sz="1000" b="1" i="0" u="none" strike="noStrike" dirty="0">
              <a:latin typeface="Bahnschrift SemiLight" panose="020B0502040204020203" pitchFamily="34" charset="0"/>
            </a:rPr>
            <a:t>3. Development phase</a:t>
          </a:r>
          <a:endParaRPr lang="fr-BE" b="1" dirty="0">
            <a:latin typeface="Bahnschrift SemiLight" panose="020B0502040204020203" pitchFamily="34" charset="0"/>
          </a:endParaRPr>
        </a:p>
      </dgm:t>
    </dgm:pt>
    <dgm:pt modelId="{59E82C05-931B-4C0C-A992-87E8EB3902C2}" type="sibTrans" cxnId="{525E8A08-5DCC-4429-A28A-904C41E55122}">
      <dgm:prSet custT="1"/>
      <dgm:spPr>
        <a:solidFill>
          <a:srgbClr val="FF5368"/>
        </a:solidFill>
        <a:ln>
          <a:noFill/>
        </a:ln>
      </dgm:spPr>
      <dgm:t>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gm:t>
    </dgm:pt>
    <dgm:pt modelId="{20F7DF46-5ABC-482A-A19C-9A3DE2B9FBC6}" type="parTrans" cxnId="{BFCAF86A-5381-4C62-BECD-94B6344703F0}">
      <dgm:prSet/>
      <dgm:spPr/>
      <dgm:t>
        <a:bodyPr/>
        <a:lstStyle/>
        <a:p>
          <a:endParaRPr lang="fr-BE"/>
        </a:p>
      </dgm:t>
    </dgm:pt>
    <dgm:pt modelId="{228C74BE-5D34-4384-97E7-5F24D9BF1DCA}">
      <dgm:prSet phldrT="[Text]" custT="1"/>
      <dgm:spPr>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dgm:spPr>
      <dgm:t>
        <a:bodyPr>
          <a:noAutofit/>
        </a:bodyPr>
        <a:lstStyle/>
        <a:p>
          <a:pPr marL="0" lvl="0" indent="0" algn="ctr" defTabSz="444500" rtl="0">
            <a:lnSpc>
              <a:spcPct val="90000"/>
            </a:lnSpc>
            <a:spcBef>
              <a:spcPct val="0"/>
            </a:spcBef>
            <a:spcAft>
              <a:spcPct val="35000"/>
            </a:spcAft>
            <a:buFont typeface="+mj-lt"/>
            <a:buNone/>
          </a:pPr>
          <a:r>
            <a:rPr lang="en" sz="1000" b="1" i="0" u="none" strike="noStrike" kern="1200" dirty="0">
              <a:solidFill>
                <a:prstClr val="white"/>
              </a:solidFill>
              <a:latin typeface="Bahnschrift SemiLight" panose="020B0502040204020203" pitchFamily="34" charset="0"/>
              <a:ea typeface="+mn-ea"/>
              <a:cs typeface="+mn-cs"/>
            </a:rPr>
            <a:t>4. Publication and go-live</a:t>
          </a:r>
          <a:endParaRPr lang="fr-BE" sz="1000" b="1" i="0" u="none" strike="noStrike" kern="1200" dirty="0">
            <a:solidFill>
              <a:prstClr val="white"/>
            </a:solidFill>
            <a:latin typeface="Bahnschrift SemiLight" panose="020B0502040204020203" pitchFamily="34" charset="0"/>
            <a:ea typeface="+mn-ea"/>
            <a:cs typeface="+mn-cs"/>
          </a:endParaRPr>
        </a:p>
      </dgm:t>
    </dgm:pt>
    <dgm:pt modelId="{1188FA56-72B8-46DD-BB58-BD712A0A16CD}" type="sibTrans" cxnId="{BFCAF86A-5381-4C62-BECD-94B6344703F0}">
      <dgm:prSet custT="1"/>
      <dgm:spPr>
        <a:solidFill>
          <a:schemeClr val="accent5">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gm:t>
    </dgm:pt>
    <dgm:pt modelId="{2C1DBDED-AA16-4739-A5CB-940DBBFAFCA8}" type="parTrans" cxnId="{4CFE9720-BBA1-464A-A2AA-D46E5B2F8F14}">
      <dgm:prSet/>
      <dgm:spPr/>
      <dgm:t>
        <a:bodyPr/>
        <a:lstStyle/>
        <a:p>
          <a:endParaRPr lang="fr-BE"/>
        </a:p>
      </dgm:t>
    </dgm:pt>
    <dgm:pt modelId="{F107DF7A-2CEB-40C8-9312-18ED5266B387}">
      <dgm:prSet phldrT="[Text]" custT="1"/>
      <dgm:spPr>
        <a:solidFill>
          <a:schemeClr val="accent3">
            <a:lumMod val="75000"/>
          </a:schemeClr>
        </a:solidFill>
        <a:ln w="12700" cap="flat" cmpd="sng" algn="ctr">
          <a:solidFill>
            <a:schemeClr val="lt1">
              <a:hueOff val="0"/>
              <a:satOff val="0"/>
              <a:lumOff val="0"/>
              <a:alphaOff val="0"/>
            </a:schemeClr>
          </a:solidFill>
          <a:prstDash val="solid"/>
          <a:miter lim="800000"/>
        </a:ln>
      </dgm:spPr>
      <dgm:t>
        <a:bodyPr>
          <a:noAutofit/>
        </a:bodyPr>
        <a:lstStyle/>
        <a:p>
          <a:pPr rtl="0">
            <a:buFont typeface="+mj-lt"/>
            <a:buAutoNum type="arabicPeriod"/>
          </a:pPr>
          <a:r>
            <a:rPr lang="en" sz="1000" b="1" i="0" u="none" strike="noStrike" kern="1200" dirty="0">
              <a:latin typeface="Montserrat"/>
            </a:rPr>
            <a:t>5. Maintain </a:t>
          </a:r>
          <a:r>
            <a:rPr lang="en" sz="1000" b="1" i="0" u="none" strike="noStrike" kern="1200" dirty="0">
              <a:solidFill>
                <a:prstClr val="white"/>
              </a:solidFill>
              <a:latin typeface="Bahnschrift SemiLight" panose="020B0502040204020203" pitchFamily="34" charset="0"/>
              <a:ea typeface="+mn-ea"/>
              <a:cs typeface="+mn-cs"/>
            </a:rPr>
            <a:t>accessibility</a:t>
          </a:r>
          <a:endParaRPr lang="fr-BE" sz="1000" b="1" i="0" u="none" strike="noStrike" kern="1200" dirty="0">
            <a:solidFill>
              <a:prstClr val="white"/>
            </a:solidFill>
            <a:latin typeface="Bahnschrift SemiLight" panose="020B0502040204020203" pitchFamily="34" charset="0"/>
            <a:ea typeface="+mn-ea"/>
            <a:cs typeface="+mn-cs"/>
          </a:endParaRPr>
        </a:p>
      </dgm:t>
    </dgm:pt>
    <dgm:pt modelId="{4105D286-D306-4702-9FA7-8A2AFC7FE20C}" type="sibTrans" cxnId="{4CFE9720-BBA1-464A-A2AA-D46E5B2F8F14}">
      <dgm:prSet custT="1"/>
      <dgm:spPr>
        <a:solidFill>
          <a:schemeClr val="accent3">
            <a:lumMod val="75000"/>
          </a:schemeClr>
        </a:solidFill>
        <a:ln>
          <a:noFill/>
        </a:ln>
      </dgm:spPr>
      <dgm:t>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gm:t>
    </dgm:pt>
    <dgm:pt modelId="{E74DF0D4-54E3-493E-B1CC-8D522CE5A5B0}" type="pres">
      <dgm:prSet presAssocID="{EF02D084-A60F-4F89-AB51-DE24AD53CDBF}" presName="cycle" presStyleCnt="0">
        <dgm:presLayoutVars>
          <dgm:dir/>
          <dgm:resizeHandles val="exact"/>
        </dgm:presLayoutVars>
      </dgm:prSet>
      <dgm:spPr/>
    </dgm:pt>
    <dgm:pt modelId="{CF4748D7-00AD-4834-8EB2-9D89B3919A50}" type="pres">
      <dgm:prSet presAssocID="{CCF995D0-23A5-40AF-B60D-5E363CC898EB}" presName="node" presStyleLbl="node1" presStyleIdx="0" presStyleCnt="5">
        <dgm:presLayoutVars>
          <dgm:bulletEnabled val="1"/>
        </dgm:presLayoutVars>
      </dgm:prSet>
      <dgm:spPr/>
    </dgm:pt>
    <dgm:pt modelId="{6202A725-7925-4220-911A-833B0C1AA869}" type="pres">
      <dgm:prSet presAssocID="{71F3F7F0-2A9B-4649-85B1-15FE8AAB4799}" presName="sibTrans" presStyleLbl="sibTrans2D1" presStyleIdx="0" presStyleCnt="5"/>
      <dgm:spPr/>
    </dgm:pt>
    <dgm:pt modelId="{520A32C1-EB65-4AB5-9C19-9027A2DAFB84}" type="pres">
      <dgm:prSet presAssocID="{71F3F7F0-2A9B-4649-85B1-15FE8AAB4799}" presName="connectorText" presStyleLbl="sibTrans2D1" presStyleIdx="0" presStyleCnt="5"/>
      <dgm:spPr/>
    </dgm:pt>
    <dgm:pt modelId="{42CFCA22-9C52-49BE-98C9-A845F546E181}" type="pres">
      <dgm:prSet presAssocID="{C3F197FD-182C-4965-B629-604EA6034AC5}" presName="node" presStyleLbl="node1" presStyleIdx="1" presStyleCnt="5">
        <dgm:presLayoutVars>
          <dgm:bulletEnabled val="1"/>
        </dgm:presLayoutVars>
      </dgm:prSet>
      <dgm:spPr/>
    </dgm:pt>
    <dgm:pt modelId="{8A66C7D8-50F5-448A-99A2-CC3A1F903D7D}" type="pres">
      <dgm:prSet presAssocID="{E36B2AA9-CC5C-4206-8855-C35EBEE0015F}" presName="sibTrans" presStyleLbl="sibTrans2D1" presStyleIdx="1" presStyleCnt="5"/>
      <dgm:spPr/>
    </dgm:pt>
    <dgm:pt modelId="{D2E56212-ED35-44AD-981C-B9252D24CBD3}" type="pres">
      <dgm:prSet presAssocID="{E36B2AA9-CC5C-4206-8855-C35EBEE0015F}" presName="connectorText" presStyleLbl="sibTrans2D1" presStyleIdx="1" presStyleCnt="5"/>
      <dgm:spPr/>
    </dgm:pt>
    <dgm:pt modelId="{2A9DF833-EA7A-4848-8F92-166246F3AB81}" type="pres">
      <dgm:prSet presAssocID="{4ECB7892-AAF9-4F56-B87E-7B1B36C3A681}" presName="node" presStyleLbl="node1" presStyleIdx="2" presStyleCnt="5">
        <dgm:presLayoutVars>
          <dgm:bulletEnabled val="1"/>
        </dgm:presLayoutVars>
      </dgm:prSet>
      <dgm:spPr/>
    </dgm:pt>
    <dgm:pt modelId="{1F69717F-8DB1-41FA-A603-0163E4A8610A}" type="pres">
      <dgm:prSet presAssocID="{59E82C05-931B-4C0C-A992-87E8EB3902C2}" presName="sibTrans" presStyleLbl="sibTrans2D1" presStyleIdx="2" presStyleCnt="5"/>
      <dgm:spPr/>
    </dgm:pt>
    <dgm:pt modelId="{ED5AE46D-0B80-4CFD-ADFA-C108E62F6464}" type="pres">
      <dgm:prSet presAssocID="{59E82C05-931B-4C0C-A992-87E8EB3902C2}" presName="connectorText" presStyleLbl="sibTrans2D1" presStyleIdx="2" presStyleCnt="5"/>
      <dgm:spPr/>
    </dgm:pt>
    <dgm:pt modelId="{372ED992-6734-49E8-9518-D9008FD7E464}" type="pres">
      <dgm:prSet presAssocID="{228C74BE-5D34-4384-97E7-5F24D9BF1DCA}" presName="node" presStyleLbl="node1" presStyleIdx="3" presStyleCnt="5">
        <dgm:presLayoutVars>
          <dgm:bulletEnabled val="1"/>
        </dgm:presLayoutVars>
      </dgm:prSet>
      <dgm:spPr/>
    </dgm:pt>
    <dgm:pt modelId="{B51CEFEC-490C-429A-B72B-4394C690B11B}" type="pres">
      <dgm:prSet presAssocID="{1188FA56-72B8-46DD-BB58-BD712A0A16CD}" presName="sibTrans" presStyleLbl="sibTrans2D1" presStyleIdx="3" presStyleCnt="5"/>
      <dgm:spPr/>
    </dgm:pt>
    <dgm:pt modelId="{1D86C9B2-83D4-4F18-973A-D85C1A5CA1FF}" type="pres">
      <dgm:prSet presAssocID="{1188FA56-72B8-46DD-BB58-BD712A0A16CD}" presName="connectorText" presStyleLbl="sibTrans2D1" presStyleIdx="3" presStyleCnt="5"/>
      <dgm:spPr/>
    </dgm:pt>
    <dgm:pt modelId="{2848DFBF-9E8E-4F6A-BFEF-6AFD6377C10C}" type="pres">
      <dgm:prSet presAssocID="{F107DF7A-2CEB-40C8-9312-18ED5266B387}" presName="node" presStyleLbl="node1" presStyleIdx="4" presStyleCnt="5">
        <dgm:presLayoutVars>
          <dgm:bulletEnabled val="1"/>
        </dgm:presLayoutVars>
      </dgm:prSet>
      <dgm:spPr/>
    </dgm:pt>
    <dgm:pt modelId="{52CBB494-8B47-40B6-AB30-B57154E01E53}" type="pres">
      <dgm:prSet presAssocID="{4105D286-D306-4702-9FA7-8A2AFC7FE20C}" presName="sibTrans" presStyleLbl="sibTrans2D1" presStyleIdx="4" presStyleCnt="5"/>
      <dgm:spPr/>
    </dgm:pt>
    <dgm:pt modelId="{44B135DD-3FAC-4D3B-839A-47431CAF5BC1}" type="pres">
      <dgm:prSet presAssocID="{4105D286-D306-4702-9FA7-8A2AFC7FE20C}" presName="connectorText" presStyleLbl="sibTrans2D1" presStyleIdx="4" presStyleCnt="5"/>
      <dgm:spPr/>
    </dgm:pt>
  </dgm:ptLst>
  <dgm:cxnLst>
    <dgm:cxn modelId="{3F3CF602-4F74-4119-AD18-A56A5254673E}" type="presOf" srcId="{71F3F7F0-2A9B-4649-85B1-15FE8AAB4799}" destId="{6202A725-7925-4220-911A-833B0C1AA869}" srcOrd="0" destOrd="0" presId="urn:microsoft.com/office/officeart/2005/8/layout/cycle2"/>
    <dgm:cxn modelId="{525E8A08-5DCC-4429-A28A-904C41E55122}" srcId="{EF02D084-A60F-4F89-AB51-DE24AD53CDBF}" destId="{4ECB7892-AAF9-4F56-B87E-7B1B36C3A681}" srcOrd="2" destOrd="0" parTransId="{C2D56883-FD59-48B7-8D90-53D1D2D0663F}" sibTransId="{59E82C05-931B-4C0C-A992-87E8EB3902C2}"/>
    <dgm:cxn modelId="{4CFE9720-BBA1-464A-A2AA-D46E5B2F8F14}" srcId="{EF02D084-A60F-4F89-AB51-DE24AD53CDBF}" destId="{F107DF7A-2CEB-40C8-9312-18ED5266B387}" srcOrd="4" destOrd="0" parTransId="{2C1DBDED-AA16-4739-A5CB-940DBBFAFCA8}" sibTransId="{4105D286-D306-4702-9FA7-8A2AFC7FE20C}"/>
    <dgm:cxn modelId="{5EB5BE22-9D1D-445B-A7F5-FB9BB44B2536}" type="presOf" srcId="{59E82C05-931B-4C0C-A992-87E8EB3902C2}" destId="{1F69717F-8DB1-41FA-A603-0163E4A8610A}" srcOrd="0" destOrd="0" presId="urn:microsoft.com/office/officeart/2005/8/layout/cycle2"/>
    <dgm:cxn modelId="{F8909C2E-4F7E-41ED-995E-3F5966E0C521}" srcId="{EF02D084-A60F-4F89-AB51-DE24AD53CDBF}" destId="{C3F197FD-182C-4965-B629-604EA6034AC5}" srcOrd="1" destOrd="0" parTransId="{DFCA4F1F-2EEA-4056-AEF5-03D5BDB0647B}" sibTransId="{E36B2AA9-CC5C-4206-8855-C35EBEE0015F}"/>
    <dgm:cxn modelId="{62B87537-BF90-4335-8481-2A510A2B40C8}" type="presOf" srcId="{59E82C05-931B-4C0C-A992-87E8EB3902C2}" destId="{ED5AE46D-0B80-4CFD-ADFA-C108E62F6464}" srcOrd="1" destOrd="0" presId="urn:microsoft.com/office/officeart/2005/8/layout/cycle2"/>
    <dgm:cxn modelId="{DA11315F-0C6F-4569-B29B-428E4C18FD0F}" type="presOf" srcId="{EF02D084-A60F-4F89-AB51-DE24AD53CDBF}" destId="{E74DF0D4-54E3-493E-B1CC-8D522CE5A5B0}" srcOrd="0" destOrd="0" presId="urn:microsoft.com/office/officeart/2005/8/layout/cycle2"/>
    <dgm:cxn modelId="{411F6765-EC73-4B09-A6DA-9E183BDCA443}" type="presOf" srcId="{C3F197FD-182C-4965-B629-604EA6034AC5}" destId="{42CFCA22-9C52-49BE-98C9-A845F546E181}" srcOrd="0" destOrd="0" presId="urn:microsoft.com/office/officeart/2005/8/layout/cycle2"/>
    <dgm:cxn modelId="{0CA3E265-2B32-4366-BB6D-AB0F3C96D206}" type="presOf" srcId="{1188FA56-72B8-46DD-BB58-BD712A0A16CD}" destId="{1D86C9B2-83D4-4F18-973A-D85C1A5CA1FF}" srcOrd="1" destOrd="0" presId="urn:microsoft.com/office/officeart/2005/8/layout/cycle2"/>
    <dgm:cxn modelId="{32A8BA46-B2D6-42AE-9D85-674DB745F33E}" type="presOf" srcId="{4ECB7892-AAF9-4F56-B87E-7B1B36C3A681}" destId="{2A9DF833-EA7A-4848-8F92-166246F3AB81}" srcOrd="0" destOrd="0" presId="urn:microsoft.com/office/officeart/2005/8/layout/cycle2"/>
    <dgm:cxn modelId="{56EFE867-2509-4B4A-9DA9-E6F8AF7825F5}" type="presOf" srcId="{4105D286-D306-4702-9FA7-8A2AFC7FE20C}" destId="{44B135DD-3FAC-4D3B-839A-47431CAF5BC1}" srcOrd="1" destOrd="0" presId="urn:microsoft.com/office/officeart/2005/8/layout/cycle2"/>
    <dgm:cxn modelId="{BFCAF86A-5381-4C62-BECD-94B6344703F0}" srcId="{EF02D084-A60F-4F89-AB51-DE24AD53CDBF}" destId="{228C74BE-5D34-4384-97E7-5F24D9BF1DCA}" srcOrd="3" destOrd="0" parTransId="{20F7DF46-5ABC-482A-A19C-9A3DE2B9FBC6}" sibTransId="{1188FA56-72B8-46DD-BB58-BD712A0A16CD}"/>
    <dgm:cxn modelId="{019F2676-2BEE-4562-9674-D0B1B735655D}" type="presOf" srcId="{E36B2AA9-CC5C-4206-8855-C35EBEE0015F}" destId="{8A66C7D8-50F5-448A-99A2-CC3A1F903D7D}" srcOrd="0" destOrd="0" presId="urn:microsoft.com/office/officeart/2005/8/layout/cycle2"/>
    <dgm:cxn modelId="{9BAF8256-A480-4E11-92CB-23621BE970F3}" type="presOf" srcId="{CCF995D0-23A5-40AF-B60D-5E363CC898EB}" destId="{CF4748D7-00AD-4834-8EB2-9D89B3919A50}" srcOrd="0" destOrd="0" presId="urn:microsoft.com/office/officeart/2005/8/layout/cycle2"/>
    <dgm:cxn modelId="{A8280658-FD78-4771-AE82-999FDCB925A7}" type="presOf" srcId="{228C74BE-5D34-4384-97E7-5F24D9BF1DCA}" destId="{372ED992-6734-49E8-9518-D9008FD7E464}" srcOrd="0" destOrd="0" presId="urn:microsoft.com/office/officeart/2005/8/layout/cycle2"/>
    <dgm:cxn modelId="{8B72175A-83E6-4177-90B4-15125A60EC3D}" srcId="{EF02D084-A60F-4F89-AB51-DE24AD53CDBF}" destId="{CCF995D0-23A5-40AF-B60D-5E363CC898EB}" srcOrd="0" destOrd="0" parTransId="{4C3457DA-BF1B-4C86-B3AC-ADF6786DC13C}" sibTransId="{71F3F7F0-2A9B-4649-85B1-15FE8AAB4799}"/>
    <dgm:cxn modelId="{7E601B82-BF13-4B75-A344-EAD47D07C15F}" type="presOf" srcId="{4105D286-D306-4702-9FA7-8A2AFC7FE20C}" destId="{52CBB494-8B47-40B6-AB30-B57154E01E53}" srcOrd="0" destOrd="0" presId="urn:microsoft.com/office/officeart/2005/8/layout/cycle2"/>
    <dgm:cxn modelId="{A4F6A9B0-2A0C-4B6E-A95B-E5B6396DAFD4}" type="presOf" srcId="{F107DF7A-2CEB-40C8-9312-18ED5266B387}" destId="{2848DFBF-9E8E-4F6A-BFEF-6AFD6377C10C}" srcOrd="0" destOrd="0" presId="urn:microsoft.com/office/officeart/2005/8/layout/cycle2"/>
    <dgm:cxn modelId="{53EBCFC7-993A-46C3-A87D-AB08167A7525}" type="presOf" srcId="{1188FA56-72B8-46DD-BB58-BD712A0A16CD}" destId="{B51CEFEC-490C-429A-B72B-4394C690B11B}" srcOrd="0" destOrd="0" presId="urn:microsoft.com/office/officeart/2005/8/layout/cycle2"/>
    <dgm:cxn modelId="{C1321BD3-6719-49B1-BB1E-DE067A09C174}" type="presOf" srcId="{71F3F7F0-2A9B-4649-85B1-15FE8AAB4799}" destId="{520A32C1-EB65-4AB5-9C19-9027A2DAFB84}" srcOrd="1" destOrd="0" presId="urn:microsoft.com/office/officeart/2005/8/layout/cycle2"/>
    <dgm:cxn modelId="{121F6AE6-6CA3-4289-93AB-9C05E0A189C4}" type="presOf" srcId="{E36B2AA9-CC5C-4206-8855-C35EBEE0015F}" destId="{D2E56212-ED35-44AD-981C-B9252D24CBD3}" srcOrd="1" destOrd="0" presId="urn:microsoft.com/office/officeart/2005/8/layout/cycle2"/>
    <dgm:cxn modelId="{9A126EA6-D2ED-4D30-B345-B19FAC5010C7}" type="presParOf" srcId="{E74DF0D4-54E3-493E-B1CC-8D522CE5A5B0}" destId="{CF4748D7-00AD-4834-8EB2-9D89B3919A50}" srcOrd="0" destOrd="0" presId="urn:microsoft.com/office/officeart/2005/8/layout/cycle2"/>
    <dgm:cxn modelId="{D5B1BCDA-5DDC-4519-8CE1-8A01588C0A8A}" type="presParOf" srcId="{E74DF0D4-54E3-493E-B1CC-8D522CE5A5B0}" destId="{6202A725-7925-4220-911A-833B0C1AA869}" srcOrd="1" destOrd="0" presId="urn:microsoft.com/office/officeart/2005/8/layout/cycle2"/>
    <dgm:cxn modelId="{8E061CCB-BC5A-4D4F-AA92-D1FBEED05CA5}" type="presParOf" srcId="{6202A725-7925-4220-911A-833B0C1AA869}" destId="{520A32C1-EB65-4AB5-9C19-9027A2DAFB84}" srcOrd="0" destOrd="0" presId="urn:microsoft.com/office/officeart/2005/8/layout/cycle2"/>
    <dgm:cxn modelId="{A89FFD02-F513-41FE-B5EE-6E087FDB67DC}" type="presParOf" srcId="{E74DF0D4-54E3-493E-B1CC-8D522CE5A5B0}" destId="{42CFCA22-9C52-49BE-98C9-A845F546E181}" srcOrd="2" destOrd="0" presId="urn:microsoft.com/office/officeart/2005/8/layout/cycle2"/>
    <dgm:cxn modelId="{193040D8-19B9-447A-8EA3-E467938AF191}" type="presParOf" srcId="{E74DF0D4-54E3-493E-B1CC-8D522CE5A5B0}" destId="{8A66C7D8-50F5-448A-99A2-CC3A1F903D7D}" srcOrd="3" destOrd="0" presId="urn:microsoft.com/office/officeart/2005/8/layout/cycle2"/>
    <dgm:cxn modelId="{04510008-46E2-47B1-B34A-8F52C56189EF}" type="presParOf" srcId="{8A66C7D8-50F5-448A-99A2-CC3A1F903D7D}" destId="{D2E56212-ED35-44AD-981C-B9252D24CBD3}" srcOrd="0" destOrd="0" presId="urn:microsoft.com/office/officeart/2005/8/layout/cycle2"/>
    <dgm:cxn modelId="{09C9C0F3-D489-4E9D-8C14-B9E8EE9DE9B8}" type="presParOf" srcId="{E74DF0D4-54E3-493E-B1CC-8D522CE5A5B0}" destId="{2A9DF833-EA7A-4848-8F92-166246F3AB81}" srcOrd="4" destOrd="0" presId="urn:microsoft.com/office/officeart/2005/8/layout/cycle2"/>
    <dgm:cxn modelId="{DA6F5CF4-142A-4642-9CC2-3F911E7A8633}" type="presParOf" srcId="{E74DF0D4-54E3-493E-B1CC-8D522CE5A5B0}" destId="{1F69717F-8DB1-41FA-A603-0163E4A8610A}" srcOrd="5" destOrd="0" presId="urn:microsoft.com/office/officeart/2005/8/layout/cycle2"/>
    <dgm:cxn modelId="{E044B0F4-F371-4290-9376-BF1636135B9D}" type="presParOf" srcId="{1F69717F-8DB1-41FA-A603-0163E4A8610A}" destId="{ED5AE46D-0B80-4CFD-ADFA-C108E62F6464}" srcOrd="0" destOrd="0" presId="urn:microsoft.com/office/officeart/2005/8/layout/cycle2"/>
    <dgm:cxn modelId="{E37F467C-721A-42DE-B8DE-71B10FA96046}" type="presParOf" srcId="{E74DF0D4-54E3-493E-B1CC-8D522CE5A5B0}" destId="{372ED992-6734-49E8-9518-D9008FD7E464}" srcOrd="6" destOrd="0" presId="urn:microsoft.com/office/officeart/2005/8/layout/cycle2"/>
    <dgm:cxn modelId="{CAA53197-0903-4350-B5CA-1C83689070D8}" type="presParOf" srcId="{E74DF0D4-54E3-493E-B1CC-8D522CE5A5B0}" destId="{B51CEFEC-490C-429A-B72B-4394C690B11B}" srcOrd="7" destOrd="0" presId="urn:microsoft.com/office/officeart/2005/8/layout/cycle2"/>
    <dgm:cxn modelId="{15F35393-47DD-4C68-948E-03C1974FDF51}" type="presParOf" srcId="{B51CEFEC-490C-429A-B72B-4394C690B11B}" destId="{1D86C9B2-83D4-4F18-973A-D85C1A5CA1FF}" srcOrd="0" destOrd="0" presId="urn:microsoft.com/office/officeart/2005/8/layout/cycle2"/>
    <dgm:cxn modelId="{AB6600CB-E4ED-49F9-B403-4E9E26505D99}" type="presParOf" srcId="{E74DF0D4-54E3-493E-B1CC-8D522CE5A5B0}" destId="{2848DFBF-9E8E-4F6A-BFEF-6AFD6377C10C}" srcOrd="8" destOrd="0" presId="urn:microsoft.com/office/officeart/2005/8/layout/cycle2"/>
    <dgm:cxn modelId="{170C440F-D678-445A-8756-1C140C7D8146}" type="presParOf" srcId="{E74DF0D4-54E3-493E-B1CC-8D522CE5A5B0}" destId="{52CBB494-8B47-40B6-AB30-B57154E01E53}" srcOrd="9" destOrd="0" presId="urn:microsoft.com/office/officeart/2005/8/layout/cycle2"/>
    <dgm:cxn modelId="{6A647606-8A73-4D63-97B7-46BC4A04A25D}" type="presParOf" srcId="{52CBB494-8B47-40B6-AB30-B57154E01E53}" destId="{44B135DD-3FAC-4D3B-839A-47431CAF5BC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748D7-00AD-4834-8EB2-9D89B3919A50}">
      <dsp:nvSpPr>
        <dsp:cNvPr id="0" name=""/>
        <dsp:cNvSpPr/>
      </dsp:nvSpPr>
      <dsp:spPr>
        <a:xfrm>
          <a:off x="2616297" y="430"/>
          <a:ext cx="1317743" cy="13177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Font typeface="+mj-lt"/>
            <a:buNone/>
          </a:pPr>
          <a:r>
            <a:rPr lang="en" sz="1000" b="1" i="0" u="none" strike="noStrike" kern="1200" dirty="0">
              <a:latin typeface="Bahnschrift SemiLight" panose="020B0502040204020203" pitchFamily="34" charset="0"/>
            </a:rPr>
            <a:t>1. Initiating the project</a:t>
          </a:r>
          <a:endParaRPr lang="fr-BE" b="1" kern="1200" dirty="0">
            <a:latin typeface="Bahnschrift SemiLight" panose="020B0502040204020203" pitchFamily="34" charset="0"/>
          </a:endParaRPr>
        </a:p>
      </dsp:txBody>
      <dsp:txXfrm>
        <a:off x="2809276" y="193409"/>
        <a:ext cx="931785" cy="931785"/>
      </dsp:txXfrm>
    </dsp:sp>
    <dsp:sp modelId="{6202A725-7925-4220-911A-833B0C1AA869}">
      <dsp:nvSpPr>
        <dsp:cNvPr id="0" name=""/>
        <dsp:cNvSpPr/>
      </dsp:nvSpPr>
      <dsp:spPr>
        <a:xfrm rot="2160000">
          <a:off x="3892676" y="1013257"/>
          <a:ext cx="351471" cy="4447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3902745" y="1071217"/>
        <a:ext cx="246030" cy="266842"/>
      </dsp:txXfrm>
    </dsp:sp>
    <dsp:sp modelId="{42CFCA22-9C52-49BE-98C9-A845F546E181}">
      <dsp:nvSpPr>
        <dsp:cNvPr id="0" name=""/>
        <dsp:cNvSpPr/>
      </dsp:nvSpPr>
      <dsp:spPr>
        <a:xfrm>
          <a:off x="4218876" y="1164773"/>
          <a:ext cx="1317743" cy="1317743"/>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Font typeface="+mj-lt"/>
            <a:buNone/>
          </a:pPr>
          <a:r>
            <a:rPr lang="en" sz="1000" b="1" i="0" u="none" strike="noStrike" kern="1200" dirty="0">
              <a:latin typeface="Bahnschrift SemiLight" panose="020B0502040204020203" pitchFamily="34" charset="0"/>
            </a:rPr>
            <a:t>2. Design </a:t>
          </a:r>
          <a:r>
            <a:rPr lang="en" sz="1000" b="1" i="0" u="none" strike="noStrike" kern="1200" dirty="0">
              <a:solidFill>
                <a:prstClr val="white"/>
              </a:solidFill>
              <a:latin typeface="Bahnschrift SemiLight" panose="020B0502040204020203" pitchFamily="34" charset="0"/>
              <a:ea typeface="+mn-ea"/>
              <a:cs typeface="+mn-cs"/>
            </a:rPr>
            <a:t>phase</a:t>
          </a:r>
          <a:endParaRPr lang="fr-BE" sz="1000" b="1" i="0" u="none" strike="noStrike" kern="1200" dirty="0">
            <a:solidFill>
              <a:prstClr val="white"/>
            </a:solidFill>
            <a:latin typeface="Bahnschrift SemiLight" panose="020B0502040204020203" pitchFamily="34" charset="0"/>
            <a:ea typeface="+mn-ea"/>
            <a:cs typeface="+mn-cs"/>
          </a:endParaRPr>
        </a:p>
      </dsp:txBody>
      <dsp:txXfrm>
        <a:off x="4411855" y="1357752"/>
        <a:ext cx="931785" cy="931785"/>
      </dsp:txXfrm>
    </dsp:sp>
    <dsp:sp modelId="{8A66C7D8-50F5-448A-99A2-CC3A1F903D7D}">
      <dsp:nvSpPr>
        <dsp:cNvPr id="0" name=""/>
        <dsp:cNvSpPr/>
      </dsp:nvSpPr>
      <dsp:spPr>
        <a:xfrm rot="6480000">
          <a:off x="4399021" y="2533787"/>
          <a:ext cx="351471" cy="444738"/>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rot="10800000">
        <a:off x="4468033" y="2572595"/>
        <a:ext cx="246030" cy="266842"/>
      </dsp:txXfrm>
    </dsp:sp>
    <dsp:sp modelId="{2A9DF833-EA7A-4848-8F92-166246F3AB81}">
      <dsp:nvSpPr>
        <dsp:cNvPr id="0" name=""/>
        <dsp:cNvSpPr/>
      </dsp:nvSpPr>
      <dsp:spPr>
        <a:xfrm>
          <a:off x="3606746" y="3048718"/>
          <a:ext cx="1317743" cy="1317743"/>
        </a:xfrm>
        <a:prstGeom prst="ellipse">
          <a:avLst/>
        </a:prstGeom>
        <a:solidFill>
          <a:srgbClr val="FF536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Font typeface="+mj-lt"/>
            <a:buNone/>
          </a:pPr>
          <a:r>
            <a:rPr lang="en" sz="1000" b="1" i="0" u="none" strike="noStrike" kern="1200" dirty="0">
              <a:latin typeface="Bahnschrift SemiLight" panose="020B0502040204020203" pitchFamily="34" charset="0"/>
            </a:rPr>
            <a:t>3. Development phase</a:t>
          </a:r>
          <a:endParaRPr lang="fr-BE" b="1" kern="1200" dirty="0">
            <a:latin typeface="Bahnschrift SemiLight" panose="020B0502040204020203" pitchFamily="34" charset="0"/>
          </a:endParaRPr>
        </a:p>
      </dsp:txBody>
      <dsp:txXfrm>
        <a:off x="3799725" y="3241697"/>
        <a:ext cx="931785" cy="931785"/>
      </dsp:txXfrm>
    </dsp:sp>
    <dsp:sp modelId="{1F69717F-8DB1-41FA-A603-0163E4A8610A}">
      <dsp:nvSpPr>
        <dsp:cNvPr id="0" name=""/>
        <dsp:cNvSpPr/>
      </dsp:nvSpPr>
      <dsp:spPr>
        <a:xfrm rot="10800000">
          <a:off x="3109381" y="3485220"/>
          <a:ext cx="351471" cy="444738"/>
        </a:xfrm>
        <a:prstGeom prst="rightArrow">
          <a:avLst>
            <a:gd name="adj1" fmla="val 60000"/>
            <a:gd name="adj2" fmla="val 50000"/>
          </a:avLst>
        </a:prstGeom>
        <a:solidFill>
          <a:srgbClr val="FF536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rot="10800000">
        <a:off x="3214822" y="3574168"/>
        <a:ext cx="246030" cy="266842"/>
      </dsp:txXfrm>
    </dsp:sp>
    <dsp:sp modelId="{372ED992-6734-49E8-9518-D9008FD7E464}">
      <dsp:nvSpPr>
        <dsp:cNvPr id="0" name=""/>
        <dsp:cNvSpPr/>
      </dsp:nvSpPr>
      <dsp:spPr>
        <a:xfrm>
          <a:off x="1625848" y="3048718"/>
          <a:ext cx="1317743" cy="131774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Font typeface="+mj-lt"/>
            <a:buNone/>
          </a:pPr>
          <a:r>
            <a:rPr lang="en" sz="1000" b="1" i="0" u="none" strike="noStrike" kern="1200" dirty="0">
              <a:solidFill>
                <a:prstClr val="white"/>
              </a:solidFill>
              <a:latin typeface="Bahnschrift SemiLight" panose="020B0502040204020203" pitchFamily="34" charset="0"/>
              <a:ea typeface="+mn-ea"/>
              <a:cs typeface="+mn-cs"/>
            </a:rPr>
            <a:t>4. Publication and go-live</a:t>
          </a:r>
          <a:endParaRPr lang="fr-BE" sz="1000" b="1" i="0" u="none" strike="noStrike" kern="1200" dirty="0">
            <a:solidFill>
              <a:prstClr val="white"/>
            </a:solidFill>
            <a:latin typeface="Bahnschrift SemiLight" panose="020B0502040204020203" pitchFamily="34" charset="0"/>
            <a:ea typeface="+mn-ea"/>
            <a:cs typeface="+mn-cs"/>
          </a:endParaRPr>
        </a:p>
      </dsp:txBody>
      <dsp:txXfrm>
        <a:off x="1818827" y="3241697"/>
        <a:ext cx="931785" cy="931785"/>
      </dsp:txXfrm>
    </dsp:sp>
    <dsp:sp modelId="{B51CEFEC-490C-429A-B72B-4394C690B11B}">
      <dsp:nvSpPr>
        <dsp:cNvPr id="0" name=""/>
        <dsp:cNvSpPr/>
      </dsp:nvSpPr>
      <dsp:spPr>
        <a:xfrm rot="15120000">
          <a:off x="1805993" y="2552708"/>
          <a:ext cx="351471" cy="44473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rot="10800000">
        <a:off x="1875005" y="2691796"/>
        <a:ext cx="246030" cy="266842"/>
      </dsp:txXfrm>
    </dsp:sp>
    <dsp:sp modelId="{2848DFBF-9E8E-4F6A-BFEF-6AFD6377C10C}">
      <dsp:nvSpPr>
        <dsp:cNvPr id="0" name=""/>
        <dsp:cNvSpPr/>
      </dsp:nvSpPr>
      <dsp:spPr>
        <a:xfrm>
          <a:off x="1013718" y="1164773"/>
          <a:ext cx="1317743" cy="1317743"/>
        </a:xfrm>
        <a:prstGeom prst="ellipse">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rtl="0">
            <a:lnSpc>
              <a:spcPct val="90000"/>
            </a:lnSpc>
            <a:spcBef>
              <a:spcPct val="0"/>
            </a:spcBef>
            <a:spcAft>
              <a:spcPct val="35000"/>
            </a:spcAft>
            <a:buFont typeface="+mj-lt"/>
            <a:buNone/>
          </a:pPr>
          <a:r>
            <a:rPr lang="en" sz="1000" b="1" i="0" u="none" strike="noStrike" kern="1200" dirty="0">
              <a:latin typeface="Montserrat"/>
            </a:rPr>
            <a:t>5. Maintain </a:t>
          </a:r>
          <a:r>
            <a:rPr lang="en" sz="1000" b="1" i="0" u="none" strike="noStrike" kern="1200" dirty="0">
              <a:solidFill>
                <a:prstClr val="white"/>
              </a:solidFill>
              <a:latin typeface="Bahnschrift SemiLight" panose="020B0502040204020203" pitchFamily="34" charset="0"/>
              <a:ea typeface="+mn-ea"/>
              <a:cs typeface="+mn-cs"/>
            </a:rPr>
            <a:t>accessibility</a:t>
          </a:r>
          <a:endParaRPr lang="fr-BE" sz="1000" b="1" i="0" u="none" strike="noStrike" kern="1200" dirty="0">
            <a:solidFill>
              <a:prstClr val="white"/>
            </a:solidFill>
            <a:latin typeface="Bahnschrift SemiLight" panose="020B0502040204020203" pitchFamily="34" charset="0"/>
            <a:ea typeface="+mn-ea"/>
            <a:cs typeface="+mn-cs"/>
          </a:endParaRPr>
        </a:p>
      </dsp:txBody>
      <dsp:txXfrm>
        <a:off x="1206697" y="1357752"/>
        <a:ext cx="931785" cy="931785"/>
      </dsp:txXfrm>
    </dsp:sp>
    <dsp:sp modelId="{52CBB494-8B47-40B6-AB30-B57154E01E53}">
      <dsp:nvSpPr>
        <dsp:cNvPr id="0" name=""/>
        <dsp:cNvSpPr/>
      </dsp:nvSpPr>
      <dsp:spPr>
        <a:xfrm rot="19440000">
          <a:off x="2290096" y="1024951"/>
          <a:ext cx="351471" cy="444738"/>
        </a:xfrm>
        <a:prstGeom prst="rightArrow">
          <a:avLst>
            <a:gd name="adj1" fmla="val 60000"/>
            <a:gd name="adj2" fmla="val 50000"/>
          </a:avLst>
        </a:prstGeom>
        <a:solidFill>
          <a:schemeClr val="accent3">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fr-BE" sz="800" kern="1200"/>
        </a:p>
      </dsp:txBody>
      <dsp:txXfrm>
        <a:off x="2300165" y="1144887"/>
        <a:ext cx="246030" cy="26684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21/08/2025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1725C-2166-F27F-F5CA-B9725A196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D7784-CA5C-EA5A-66E0-14C4F55DB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33782-CC21-74AD-5229-E07CCC228688}"/>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6B0F9910-A0C6-CE0E-F464-1BAFB52B3C6C}"/>
              </a:ext>
            </a:extLst>
          </p:cNvPr>
          <p:cNvSpPr>
            <a:spLocks noGrp="1"/>
          </p:cNvSpPr>
          <p:nvPr>
            <p:ph type="sldNum" sz="quarter" idx="5"/>
          </p:nvPr>
        </p:nvSpPr>
        <p:spPr/>
        <p:txBody>
          <a:bodyPr/>
          <a:lstStyle/>
          <a:p>
            <a:fld id="{41209458-76B0-492C-AE3B-5216EDE26413}" type="slidenum">
              <a:rPr lang="fr-BE" smtClean="0"/>
              <a:t>2</a:t>
            </a:fld>
            <a:endParaRPr lang="fr-BE"/>
          </a:p>
        </p:txBody>
      </p:sp>
    </p:spTree>
    <p:extLst>
      <p:ext uri="{BB962C8B-B14F-4D97-AF65-F5344CB8AC3E}">
        <p14:creationId xmlns:p14="http://schemas.microsoft.com/office/powerpoint/2010/main" val="202536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2ABB540-F616-C660-7B83-677348FE4FB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F0E3B40-F3CD-1560-BAD5-CAADD9B252A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In the field of accessibility, especially with voice assistants like Google Home, the importance of </a:t>
            </a:r>
            <a:r>
              <a:rPr lang="en-US" b="1"/>
              <a:t>quality code</a:t>
            </a:r>
            <a:r>
              <a:rPr lang="en-US"/>
              <a:t> and </a:t>
            </a:r>
            <a:r>
              <a:rPr lang="en-US" b="1"/>
              <a:t>semantic structure</a:t>
            </a:r>
            <a:r>
              <a:rPr lang="en-US"/>
              <a:t> is fundamental to ensuring effective and inclusive voice interactions.</a:t>
            </a:r>
          </a:p>
          <a:p>
            <a:r>
              <a:rPr lang="en-US" b="1"/>
              <a:t>Explanation:</a:t>
            </a:r>
            <a:br>
              <a:rPr lang="en-US" b="1">
                <a:cs typeface="+mn-lt"/>
              </a:rPr>
            </a:br>
            <a:r>
              <a:rPr lang="en-US" b="1"/>
              <a:t>High-quality code, following best practices in accessibility, ensures that content structure and behavior are reliable and predictable for assistive technologies. Semantic structure</a:t>
            </a:r>
            <a:r>
              <a:rPr lang="en-US"/>
              <a:t>—that is, the proper use of HTML tags or other structuring languages—enables devices like Google Home to </a:t>
            </a:r>
            <a:r>
              <a:rPr lang="en-US" b="1"/>
              <a:t>understand</a:t>
            </a:r>
            <a:r>
              <a:rPr lang="en-US"/>
              <a:t> content accurately and </a:t>
            </a:r>
            <a:r>
              <a:rPr lang="en-US" b="1"/>
              <a:t>interpret</a:t>
            </a:r>
            <a:r>
              <a:rPr lang="en-US"/>
              <a:t> user voice requests correctly.</a:t>
            </a:r>
            <a:endParaRPr lang="en-US">
              <a:ea typeface="Calibri"/>
              <a:cs typeface="Calibri"/>
            </a:endParaRPr>
          </a:p>
          <a:p>
            <a:r>
              <a:rPr lang="en-US"/>
              <a:t>In other words, well-structured and semantically correct content allows the voice assistant to </a:t>
            </a:r>
            <a:r>
              <a:rPr lang="en-US" b="1"/>
              <a:t>detect</a:t>
            </a:r>
            <a:r>
              <a:rPr lang="en-US"/>
              <a:t> and </a:t>
            </a:r>
            <a:r>
              <a:rPr lang="en-US" b="1"/>
              <a:t>convert</a:t>
            </a:r>
            <a:r>
              <a:rPr lang="en-US"/>
              <a:t> speech into appropriate actions or responses. This also guarantees that content remains accessible to everyone, including those with visual or auditory impairments, by providing precise, relevant, and easily understandable answers.</a:t>
            </a:r>
            <a:endParaRPr lang="en-US">
              <a:ea typeface="Calibri"/>
              <a:cs typeface="Calibri"/>
            </a:endParaRPr>
          </a:p>
          <a:p>
            <a:r>
              <a:rPr lang="en-US" b="1"/>
              <a:t>In summary:</a:t>
            </a:r>
            <a:br>
              <a:rPr lang="en-US" b="1">
                <a:cs typeface="+mn-lt"/>
              </a:rPr>
            </a:br>
            <a:r>
              <a:rPr lang="en-US" b="1"/>
              <a:t>Good code quality</a:t>
            </a:r>
            <a:r>
              <a:rPr lang="en-US"/>
              <a:t> and a carefully implemented </a:t>
            </a:r>
            <a:r>
              <a:rPr lang="en-US" b="1"/>
              <a:t>semantic structure</a:t>
            </a:r>
            <a:r>
              <a:rPr lang="en-US"/>
              <a:t> make voice interactions more natural, accurate, and inclusive, allowing assistants like Google Home to deliver an optimal user experience that complies with accessibility standards.</a:t>
            </a:r>
            <a:endParaRPr lang="en-US">
              <a:ea typeface="Calibri"/>
              <a:cs typeface="Calibri"/>
            </a:endParaRPr>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57A1D8DB-CDAD-FE36-385A-6640C4ECF55E}"/>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9011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FC41A4B-6270-B46A-0AF8-9076FEE0201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7DB7806-AD41-54B4-C977-2A02A05FE4A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r>
              <a:rPr lang="en-US">
                <a:ea typeface="Calibri"/>
                <a:cs typeface="Calibri"/>
              </a:rPr>
              <a:t>canvas</a:t>
            </a:r>
            <a:endParaRPr/>
          </a:p>
        </p:txBody>
      </p:sp>
      <p:sp>
        <p:nvSpPr>
          <p:cNvPr id="373" name="Google Shape;373;p5:notes">
            <a:extLst>
              <a:ext uri="{FF2B5EF4-FFF2-40B4-BE49-F238E27FC236}">
                <a16:creationId xmlns:a16="http://schemas.microsoft.com/office/drawing/2014/main" id="{76ACA933-A79C-9B14-BC9C-30F0B02881D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45012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112</a:t>
            </a:fld>
            <a:endParaRPr lang="fr-BE"/>
          </a:p>
        </p:txBody>
      </p:sp>
    </p:spTree>
    <p:extLst>
      <p:ext uri="{BB962C8B-B14F-4D97-AF65-F5344CB8AC3E}">
        <p14:creationId xmlns:p14="http://schemas.microsoft.com/office/powerpoint/2010/main" val="7222811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113</a:t>
            </a:fld>
            <a:endParaRPr lang="fr-BE"/>
          </a:p>
        </p:txBody>
      </p:sp>
    </p:spTree>
    <p:extLst>
      <p:ext uri="{BB962C8B-B14F-4D97-AF65-F5344CB8AC3E}">
        <p14:creationId xmlns:p14="http://schemas.microsoft.com/office/powerpoint/2010/main" val="1334584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1256B27-C82F-1161-E5A3-A00E3E9899D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C25D62F2-25AA-42C6-B6C3-B6FF95A4A49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Quality code ensures that communication between the application and the device is stable, error-free, and that each command or data is processed reliably. Semantics—that is, the correct use of structure and instructions within the code—allows the device to </a:t>
            </a:r>
            <a:r>
              <a:rPr lang="en-US" b="1"/>
              <a:t>understand</a:t>
            </a:r>
            <a:r>
              <a:rPr lang="en-US"/>
              <a:t> the precise context of interactions.</a:t>
            </a:r>
          </a:p>
          <a:p>
            <a:r>
              <a:rPr lang="en-US" b="1"/>
              <a:t>In summary:</a:t>
            </a:r>
            <a:br>
              <a:rPr lang="en-US" b="1">
                <a:cs typeface="+mn-lt"/>
              </a:rPr>
            </a:br>
            <a:r>
              <a:rPr lang="en-US" b="1"/>
              <a:t>Good quality code</a:t>
            </a:r>
            <a:r>
              <a:rPr lang="en-US"/>
              <a:t> with clear </a:t>
            </a:r>
            <a:r>
              <a:rPr lang="en-US" b="1"/>
              <a:t>semantics</a:t>
            </a:r>
            <a:r>
              <a:rPr lang="en-US"/>
              <a:t> makes machine-to-machine voice interactions more fluid, precise, and accessible, by ensuring that each instruction is correctly understood and executed, even in complex environments or for users with specific needs for autonomy.</a:t>
            </a:r>
            <a:endParaRPr lang="en-US">
              <a:ea typeface="Calibri"/>
              <a:cs typeface="Calibri"/>
            </a:endParaRPr>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98FBE76C-D91B-2779-72D1-B4A644985E2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19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D5B176B-BBB3-A204-3B81-AB3204926BE2}"/>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0D28C4A8-510A-828E-0721-69EE6F9EB77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br>
              <a:rPr lang="en-US">
                <a:cs typeface="+mn-lt"/>
              </a:rPr>
            </a:br>
            <a:r>
              <a:rPr lang="en-US"/>
              <a:t>Accessibility has been a major catalyst in the development of these gaze interaction or eye-tracking interaction technologies. </a:t>
            </a:r>
          </a:p>
          <a:p>
            <a:r>
              <a:rPr lang="en-US"/>
              <a:t>Aiming to make computing more accessible and inclusive for people with motor disabilities or other impairments, these innovations have been created to allow control of a computer or device for instance  through only eye movements. </a:t>
            </a:r>
            <a:endParaRPr lang="en-US">
              <a:ea typeface="Calibri"/>
              <a:cs typeface="Calibri"/>
            </a:endParaRPr>
          </a:p>
          <a:p>
            <a:r>
              <a:rPr lang="en-US"/>
              <a:t>Thus, accessibility not only addressed a specific need but also led to innovative solutions that push the boundaries of human-machine interaction. These technologies exemplify this approach: they have turned the necessity of inclusion into groundbreaking technological advancements, offering a more universal and accessible experience for everyone.</a:t>
            </a:r>
          </a:p>
          <a:p>
            <a:endParaRPr lang="en-US">
              <a:cs typeface="+mn-lt"/>
            </a:endParaRPr>
          </a:p>
        </p:txBody>
      </p:sp>
      <p:sp>
        <p:nvSpPr>
          <p:cNvPr id="373" name="Google Shape;373;p5:notes">
            <a:extLst>
              <a:ext uri="{FF2B5EF4-FFF2-40B4-BE49-F238E27FC236}">
                <a16:creationId xmlns:a16="http://schemas.microsoft.com/office/drawing/2014/main" id="{21CAA25A-AB12-3A4D-49AF-CCC68801287B}"/>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425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51F7886-5DC1-2EFF-B9F0-059E3CEE3D9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36166D9-5601-175C-6521-A0D4EE66D24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We can say that accessibility has been a driving force behind the emergence of these brain-computer interaction technologies. By aiming to make neural interfaces usable by a broader audience, especially for people with motor or neurological impairments, these innovations have transformed assistance needs into real technological advances.</a:t>
            </a:r>
          </a:p>
          <a:p>
            <a:pPr>
              <a:spcBef>
                <a:spcPct val="0"/>
              </a:spcBef>
              <a:spcAft>
                <a:spcPct val="0"/>
              </a:spcAft>
            </a:pPr>
            <a:endParaRPr lang="en-US">
              <a:ea typeface="Calibri"/>
              <a:cs typeface="Calibri"/>
            </a:endParaRPr>
          </a:p>
          <a:p>
            <a:pPr>
              <a:spcBef>
                <a:spcPct val="0"/>
              </a:spcBef>
              <a:spcAft>
                <a:spcPct val="0"/>
              </a:spcAft>
            </a:pPr>
            <a:r>
              <a:rPr lang="en-US"/>
              <a:t>By tailoring these interfaces to meet the specific needs of people with neurological or motor disabilities, these innovations have paved the way for more inclusive usages. Accessibility has thus not only been a necessity but also a genuine driver of innovation, making brain communication more universal, accessible, and deeply innovative.</a:t>
            </a:r>
          </a:p>
        </p:txBody>
      </p:sp>
      <p:sp>
        <p:nvSpPr>
          <p:cNvPr id="373" name="Google Shape;373;p5:notes">
            <a:extLst>
              <a:ext uri="{FF2B5EF4-FFF2-40B4-BE49-F238E27FC236}">
                <a16:creationId xmlns:a16="http://schemas.microsoft.com/office/drawing/2014/main" id="{E7B5EAC6-01EF-FA2B-7C6A-7AD1A5C1004C}"/>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966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AEFAA37-0173-6833-D430-E9ED96C50D87}"/>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52F8C431-7956-BADB-0CE8-739F2C1BDDA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dirty="0"/>
              <a:t>The comparison "Accessibility is the NASA of the web" is a metaphor highlighting the idea that accessibility, like NASA, represents exploration, innovation, and pushing boundaries—particularly within the digital universe. Here's why this analogy can be made:</a:t>
            </a:r>
          </a:p>
          <a:p>
            <a:pPr marL="285750" indent="-285750">
              <a:buFont typeface="Arial"/>
              <a:buChar char="•"/>
            </a:pPr>
            <a:r>
              <a:rPr lang="en-US" b="1" dirty="0"/>
              <a:t>Pioneering Spirit:</a:t>
            </a:r>
            <a:r>
              <a:rPr lang="en-US" dirty="0"/>
              <a:t> Just as NASA is known for exploring uncharted space frontiers, accessibility is about exploring new horizons in human-computer interaction, aiming to include everyone, especially those with disabilities.</a:t>
            </a:r>
          </a:p>
          <a:p>
            <a:pPr marL="285750" indent="-285750">
              <a:buFont typeface="Arial"/>
              <a:buChar char="•"/>
            </a:pPr>
            <a:r>
              <a:rPr lang="en-US" b="1" dirty="0"/>
              <a:t>Innovation and Advancement:</a:t>
            </a:r>
            <a:r>
              <a:rPr lang="en-US" dirty="0"/>
              <a:t> NASA has driven technological innovation that often benefits society at large. Similarly, accessibility drives the development of cutting-edge solutions (like brain-computer interfaces, eye-tracking, voice recognition) that push the limits of technology and usability.</a:t>
            </a:r>
            <a:endParaRPr lang="en-US" dirty="0">
              <a:ea typeface="Calibri"/>
              <a:cs typeface="Calibri"/>
            </a:endParaRPr>
          </a:p>
          <a:p>
            <a:pPr marL="285750" indent="-285750">
              <a:buFont typeface="Arial"/>
              <a:buChar char="•"/>
            </a:pPr>
            <a:r>
              <a:rPr lang="en-US" b="1" dirty="0"/>
              <a:t>A Quest for Inclusion:</a:t>
            </a:r>
            <a:r>
              <a:rPr lang="en-US" dirty="0"/>
              <a:t> NASA’s mission is to explore and expand human knowledge of space. In the digital world, accessibility expands the "space" of technology to include all users, regardless of their limitations, promoting a universal experience.</a:t>
            </a:r>
            <a:endParaRPr lang="en-US" dirty="0">
              <a:ea typeface="Calibri"/>
              <a:cs typeface="Calibri"/>
            </a:endParaRPr>
          </a:p>
          <a:p>
            <a:pPr marL="285750" indent="-285750">
              <a:buFont typeface="Arial"/>
              <a:buChar char="•"/>
            </a:pPr>
            <a:r>
              <a:rPr lang="en-US" b="1" dirty="0"/>
              <a:t>Complex and Challenging:</a:t>
            </a:r>
            <a:r>
              <a:rPr lang="en-US" dirty="0"/>
              <a:t> Just as space exploration involves overcoming significant technical and scientific challenges, creating accessible digital environments requires solving complex problems involving design, technology, and standards—demanding innovation, expertise, and perseverance.</a:t>
            </a:r>
            <a:endParaRPr lang="en-US" dirty="0">
              <a:ea typeface="Calibri"/>
              <a:cs typeface="Calibri"/>
            </a:endParaRPr>
          </a:p>
          <a:p>
            <a:r>
              <a:rPr lang="en-US" b="1" dirty="0"/>
              <a:t>In brief:</a:t>
            </a:r>
            <a:br>
              <a:rPr lang="en-US" b="1" dirty="0">
                <a:cs typeface="+mn-lt"/>
              </a:rPr>
            </a:br>
            <a:r>
              <a:rPr lang="en-US" b="1" dirty="0"/>
              <a:t>Saying "Accessibility is the NASA of the web" emphasizes that accessibility is a frontier of innovation and exploration, constantly pushing the boundaries of what’s possible, aiming for inclusivity, and inspiring technological breakthroughs that benefit everyone.</a:t>
            </a:r>
            <a:endParaRPr lang="en-US" dirty="0"/>
          </a:p>
          <a:p>
            <a:br>
              <a:rPr lang="en-US" dirty="0"/>
            </a:br>
            <a:endParaRPr lang="en-US" dirty="0"/>
          </a:p>
          <a:p>
            <a:pPr>
              <a:spcBef>
                <a:spcPct val="0"/>
              </a:spcBef>
              <a:spcAft>
                <a:spcPct val="0"/>
              </a:spcAft>
            </a:pPr>
            <a:endParaRPr lang="en-US" dirty="0"/>
          </a:p>
        </p:txBody>
      </p:sp>
      <p:sp>
        <p:nvSpPr>
          <p:cNvPr id="373" name="Google Shape;373;p5:notes">
            <a:extLst>
              <a:ext uri="{FF2B5EF4-FFF2-40B4-BE49-F238E27FC236}">
                <a16:creationId xmlns:a16="http://schemas.microsoft.com/office/drawing/2014/main" id="{276DEAFA-2297-6A9C-1DD3-6F1CEF0CF67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1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1D430FF-F7F6-C9F3-D635-B85EC69F419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5E6BA71B-BE13-0EA3-8429-F0C331467EC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br>
              <a:rPr lang="en-US" dirty="0"/>
            </a:br>
            <a:r>
              <a:rPr lang="en-US" dirty="0"/>
              <a:t>The comparison of Google to "the most famous blind man" in an accessibility approach is a metaphor highlighting how Google, through its products and services, has become a symbol of universal accessibility and inclusivity. Here's why this analogy resonates:</a:t>
            </a:r>
          </a:p>
          <a:p>
            <a:pPr marL="285750" indent="-285750">
              <a:buFont typeface="Arial"/>
              <a:buChar char="•"/>
            </a:pPr>
            <a:r>
              <a:rPr lang="en-US" b="1" dirty="0"/>
              <a:t>Universal Accessibility</a:t>
            </a:r>
            <a:r>
              <a:rPr lang="en-US" dirty="0"/>
              <a:t>: Google’s tools—like search, voice assistants, and screen readers—act as accessible gateways for people with visual impairments, helping them navigate and interact with the digital world effortlessly, much like a blind person relies on familiar guiding tools.</a:t>
            </a:r>
            <a:endParaRPr lang="en-US" dirty="0">
              <a:ea typeface="Calibri"/>
              <a:cs typeface="Calibri"/>
            </a:endParaRPr>
          </a:p>
          <a:p>
            <a:pPr marL="285750" indent="-285750">
              <a:buFont typeface="Arial"/>
              <a:buChar char="•"/>
            </a:pPr>
            <a:r>
              <a:rPr lang="en-US" b="1" dirty="0"/>
              <a:t>Global Reach and Recognition</a:t>
            </a:r>
            <a:r>
              <a:rPr lang="en-US" dirty="0"/>
              <a:t>: As one of the most widely used and recognizable technology companies in the world, Google has set standards for inclusive design, making accessibility a central feature of its ecosystem.</a:t>
            </a:r>
            <a:endParaRPr lang="en-US" dirty="0">
              <a:ea typeface="Calibri"/>
              <a:cs typeface="Calibri"/>
            </a:endParaRPr>
          </a:p>
          <a:p>
            <a:pPr marL="285750" indent="-285750">
              <a:buFont typeface="Arial"/>
              <a:buChar char="•"/>
            </a:pPr>
            <a:r>
              <a:rPr lang="en-US" b="1" dirty="0"/>
              <a:t>Innovator in Assistive Technology</a:t>
            </a:r>
            <a:r>
              <a:rPr lang="en-US" dirty="0"/>
              <a:t>: Google has pioneered and integrated advanced assistive technologies, such as voice recognition, AI-driven image descriptions, and navigational aids, making it a "leader" in accessible solutions.</a:t>
            </a:r>
            <a:endParaRPr lang="en-US" dirty="0">
              <a:ea typeface="Calibri"/>
              <a:cs typeface="Calibri"/>
            </a:endParaRPr>
          </a:p>
          <a:p>
            <a:pPr marL="285750" indent="-285750">
              <a:buFont typeface="Arial"/>
              <a:buChar char="•"/>
            </a:pPr>
            <a:r>
              <a:rPr lang="en-US" b="1" dirty="0"/>
              <a:t>Symbol of Assistance</a:t>
            </a:r>
            <a:r>
              <a:rPr lang="en-US" dirty="0"/>
              <a:t>: The phrase positions Google as a "famous blind man" — a figure that symbolizes a trusted guide, helping all users, especially those with disabilities, to "see" and explore the web, much like the metaphorical blind person navigating the world.</a:t>
            </a:r>
            <a:endParaRPr lang="en-US" dirty="0">
              <a:ea typeface="Calibri"/>
              <a:cs typeface="Calibri"/>
            </a:endParaRPr>
          </a:p>
          <a:p>
            <a:r>
              <a:rPr lang="en-US" b="1" dirty="0"/>
              <a:t>In summary:</a:t>
            </a:r>
            <a:br>
              <a:rPr lang="en-US" b="1" dirty="0">
                <a:cs typeface="+mn-lt"/>
              </a:rPr>
            </a:br>
            <a:r>
              <a:rPr lang="en-US" dirty="0"/>
              <a:t>Saying "Google is the most famous blind man" emphasizes that Google has become an emblem of accessible, inclusive technology—an aid that's widely recognized, relied upon, and essential for navigating the digital universe for everyone, particularly for users with visual impairments.</a:t>
            </a:r>
          </a:p>
          <a:p>
            <a:pPr>
              <a:spcBef>
                <a:spcPct val="0"/>
              </a:spcBef>
              <a:spcAft>
                <a:spcPct val="0"/>
              </a:spcAft>
            </a:pPr>
            <a:endParaRPr lang="en-US" dirty="0"/>
          </a:p>
        </p:txBody>
      </p:sp>
      <p:sp>
        <p:nvSpPr>
          <p:cNvPr id="373" name="Google Shape;373;p5:notes">
            <a:extLst>
              <a:ext uri="{FF2B5EF4-FFF2-40B4-BE49-F238E27FC236}">
                <a16:creationId xmlns:a16="http://schemas.microsoft.com/office/drawing/2014/main" id="{1E273A23-FC30-D691-3F17-3E305BB40C4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286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24</a:t>
            </a:fld>
            <a:endParaRPr lang="fr-BE"/>
          </a:p>
        </p:txBody>
      </p:sp>
    </p:spTree>
    <p:extLst>
      <p:ext uri="{BB962C8B-B14F-4D97-AF65-F5344CB8AC3E}">
        <p14:creationId xmlns:p14="http://schemas.microsoft.com/office/powerpoint/2010/main" val="13876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E90E061-67F3-5E8C-3741-95F77B51FBD3}"/>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0AB10F6C-BF4D-3377-D1FC-45BDF202484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7953CDC1-F7F0-1388-5B64-6BED7B27C52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29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17B454D-9A72-C9A5-1CFE-B13C00D92AF4}"/>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C3248D5-485E-4BAA-5661-975C89B6195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The "user-friendly" design benefits everyone because it is built around simplicity, clarity, and ease of use—principles that improve the overall user experience. </a:t>
            </a:r>
          </a:p>
          <a:p>
            <a:pPr>
              <a:spcBef>
                <a:spcPct val="0"/>
              </a:spcBef>
              <a:spcAft>
                <a:spcPct val="0"/>
              </a:spcAft>
            </a:pPr>
            <a:r>
              <a:rPr lang="en-US"/>
              <a:t>When interfaces are intuitive, accessible features such as clear navigation, readable fonts, and straightforward workflows are easier for all users to understand and navigate, regardless of their abilities or limitations. </a:t>
            </a:r>
          </a:p>
          <a:p>
            <a:pPr>
              <a:spcBef>
                <a:spcPct val="0"/>
              </a:spcBef>
              <a:spcAft>
                <a:spcPct val="0"/>
              </a:spcAft>
            </a:pPr>
            <a:r>
              <a:rPr lang="en-US"/>
              <a:t>This universal design approach reduces confusion, saves time, and creates a more efficient and enjoyable interaction for everyone, including the elderly, non-native speakers, or those with temporary impairments, ultimately making digital experiences more inclusive and effective.</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C2446EB3-3D4B-EE28-BFEB-24CA7DC215F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575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667FE47-3F29-19AA-6320-C008D576804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AFE0FCE-1104-45EC-FCDE-23B867599D1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Accessibility is essential not only because it ensures that digital content is usable by everyone, regardless of disabilities, but also because it directly influences a website’s visibility and ranking on the web. </a:t>
            </a:r>
          </a:p>
          <a:p>
            <a:pPr>
              <a:spcBef>
                <a:spcPct val="0"/>
              </a:spcBef>
              <a:spcAft>
                <a:spcPct val="0"/>
              </a:spcAft>
            </a:pPr>
            <a:r>
              <a:rPr lang="en-US"/>
              <a:t>Search engines like Google prioritize accessible websites because they provide a better user experience—fast, navigable, and easy to understand—benefiting all users. </a:t>
            </a:r>
          </a:p>
          <a:p>
            <a:pPr>
              <a:spcBef>
                <a:spcPct val="0"/>
              </a:spcBef>
              <a:spcAft>
                <a:spcPct val="0"/>
              </a:spcAft>
            </a:pPr>
            <a:r>
              <a:rPr lang="en-US"/>
              <a:t>When a site adheres to accessibility best practices, it often results in improved SEO performance, higher search rankings, and increased organic traffic, demonstrating that inclusive design is a smart strategy for long-term online success.</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81393AA1-DC4D-1A31-C995-B794E6ACE64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57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2acbc8f936f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Livvic"/>
              <a:buChar char="●"/>
            </a:pPr>
            <a:endParaRPr lang="fr" sz="1800">
              <a:latin typeface="Livvic"/>
              <a:ea typeface="Livvic"/>
              <a:cs typeface="Livvic"/>
            </a:endParaRPr>
          </a:p>
        </p:txBody>
      </p:sp>
      <p:sp>
        <p:nvSpPr>
          <p:cNvPr id="1641" name="Google Shape;1641;g2acbc8f936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35EB6A0-26A8-894A-1D9A-3E29FA0CEFA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B69B5AE-0EEB-CCCD-B2A2-A4603BD856F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Google Lighthouse is an open-source, automated tool developed by Google that helps developers evaluate the quality, performance, and accessibility of web pages.</a:t>
            </a:r>
          </a:p>
          <a:p>
            <a:pPr>
              <a:spcBef>
                <a:spcPct val="0"/>
              </a:spcBef>
              <a:spcAft>
                <a:spcPct val="0"/>
              </a:spcAft>
            </a:pPr>
            <a:r>
              <a:rPr lang="en-US"/>
              <a:t>Please note, this automated tool will only check a maximum of 30% of the accessibility points. </a:t>
            </a:r>
          </a:p>
          <a:p>
            <a:pPr>
              <a:spcBef>
                <a:spcPct val="0"/>
              </a:spcBef>
              <a:spcAft>
                <a:spcPct val="0"/>
              </a:spcAft>
            </a:pPr>
            <a:r>
              <a:rPr lang="en-US"/>
              <a:t>A comprehensive check requires verification through a combination of automated tools, semi-automated tools, and manual inspection.</a:t>
            </a:r>
          </a:p>
        </p:txBody>
      </p:sp>
      <p:sp>
        <p:nvSpPr>
          <p:cNvPr id="373" name="Google Shape;373;p5:notes">
            <a:extLst>
              <a:ext uri="{FF2B5EF4-FFF2-40B4-BE49-F238E27FC236}">
                <a16:creationId xmlns:a16="http://schemas.microsoft.com/office/drawing/2014/main" id="{1013C2FE-3A26-78BC-5C76-EB62535D0E6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95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FF6D8E7-8FE3-73F4-D0B6-D7FDA71868FF}"/>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49DF66C-A82D-0DE3-FF2C-93352DE8393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8AEAD00C-33BE-33A6-77D7-53A483FD964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686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8C1713D-6CF3-DF7C-CB18-65DA9D598062}"/>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6A279E6-1AE6-04FD-1D19-1D452E668FB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D4D31D7E-4A89-A17B-2C45-8E3796B4E28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226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77B9834-DA0A-5CCA-B2FA-2936876DA89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7D1AC6E-5F68-89AB-5700-102E3764E2A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9915F96B-3395-9FF2-C6A5-EFE0FA72F55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215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20A496B-6024-FDF1-19C3-5FD1D825418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976DB0E-3AF3-5985-A356-82E3C9C344E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7536BE2F-318B-A7A2-D388-7BA6C92C2CBC}"/>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8802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BEFDA94-B7B0-8173-9604-8E54F59D3A2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4307880D-6108-6370-E9B6-1E08D251341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7D19B309-D83E-0832-0AED-44E80A6E13C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891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0CF2C43-1C3D-6C7B-E304-E2C4E15C1C6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71B7218E-9B7B-845B-6E5C-63CCC6CF566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3C98142E-30A3-8A2A-5721-2166851AF08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01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a:extLst>
            <a:ext uri="{FF2B5EF4-FFF2-40B4-BE49-F238E27FC236}">
              <a16:creationId xmlns:a16="http://schemas.microsoft.com/office/drawing/2014/main" id="{F90FEAB2-2A7B-63E2-6C4E-0B50C9D490D6}"/>
            </a:ext>
          </a:extLst>
        </p:cNvPr>
        <p:cNvGrpSpPr/>
        <p:nvPr/>
      </p:nvGrpSpPr>
      <p:grpSpPr>
        <a:xfrm>
          <a:off x="0" y="0"/>
          <a:ext cx="0" cy="0"/>
          <a:chOff x="0" y="0"/>
          <a:chExt cx="0" cy="0"/>
        </a:xfrm>
      </p:grpSpPr>
      <p:sp>
        <p:nvSpPr>
          <p:cNvPr id="1640" name="Google Shape;1640;g2acbc8f936f_0_6:notes">
            <a:extLst>
              <a:ext uri="{FF2B5EF4-FFF2-40B4-BE49-F238E27FC236}">
                <a16:creationId xmlns:a16="http://schemas.microsoft.com/office/drawing/2014/main" id="{A5C3F8FA-A398-D944-9335-51E28F0EB84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Livvic"/>
              <a:buChar char="●"/>
            </a:pPr>
            <a:endParaRPr lang="fr" sz="1800">
              <a:latin typeface="Livvic"/>
              <a:ea typeface="Livvic"/>
              <a:cs typeface="Livvic"/>
            </a:endParaRPr>
          </a:p>
        </p:txBody>
      </p:sp>
      <p:sp>
        <p:nvSpPr>
          <p:cNvPr id="1641" name="Google Shape;1641;g2acbc8f936f_0_6:notes">
            <a:extLst>
              <a:ext uri="{FF2B5EF4-FFF2-40B4-BE49-F238E27FC236}">
                <a16:creationId xmlns:a16="http://schemas.microsoft.com/office/drawing/2014/main" id="{71406560-F2ED-821D-D0A7-BD24C99BE8F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8433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0FDE16E-671B-8932-145C-77706E06157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CB61164-1AC8-3E57-33FF-4CBF0669718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0F78B0F1-6DE8-BA48-C083-26EB677E5F2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388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BCB1114-CF8B-A92F-E03B-334596B5602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AEFD8F0-9B45-71FF-F54B-3351F4EC807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8275C7B2-A58A-53F8-58FD-8B8F83783AC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705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a11y stands for </a:t>
            </a:r>
            <a:r>
              <a:rPr lang="fr-BE" dirty="0" err="1"/>
              <a:t>accessibility</a:t>
            </a:r>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4</a:t>
            </a:fld>
            <a:endParaRPr lang="fr-BE"/>
          </a:p>
        </p:txBody>
      </p:sp>
    </p:spTree>
    <p:extLst>
      <p:ext uri="{BB962C8B-B14F-4D97-AF65-F5344CB8AC3E}">
        <p14:creationId xmlns:p14="http://schemas.microsoft.com/office/powerpoint/2010/main" val="143249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2658CFF-85D2-B54F-F467-645F5BA7D90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F9EE82F-1DC1-8268-713C-BB02FA44275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5F52A58F-5BAC-714C-7041-1D89198E8B4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19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A03E463-CE1A-AF2E-7E53-9CF6D135D190}"/>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A32576D-1DEE-9E2D-68FF-25C8E4B19D7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F5969B69-36CA-53C5-6A62-DF19ACC887B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07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C6D8D52-CE5E-89DA-DB1C-608C9245FDA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ED64C17-CF28-F7D9-7E85-818CEC64DB8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05CBA6FF-8D2E-22BA-D4F9-4AECB4DFCF8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104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5BB8418-8FCB-EE1C-D573-55DE982C1D43}"/>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FF0FBF7-4C25-6C11-9331-88E06BCC99D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1E8DDF46-863E-73FF-7D41-3F118ADC85A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15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E733327-F65C-3E90-34D6-64CB0C768D8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5C1B6A9E-BA13-D5DA-DD51-101DC5C0AC3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F017B3A7-C5C3-4412-AFC9-EB24EAA4166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8459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44453BB-12E4-8E86-A354-5AF5E33672F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CC1279C-67D3-9AAE-229C-ECF856EFE43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ea typeface="Calibri"/>
                <a:cs typeface="Calibri"/>
              </a:rPr>
              <a:t>28/06/2025: companies will be impacted by the European </a:t>
            </a:r>
            <a:r>
              <a:rPr lang="en-US" err="1">
                <a:ea typeface="Calibri"/>
                <a:cs typeface="Calibri"/>
              </a:rPr>
              <a:t>Accessiblity</a:t>
            </a:r>
            <a:r>
              <a:rPr lang="en-US">
                <a:ea typeface="Calibri"/>
                <a:cs typeface="Calibri"/>
              </a:rPr>
              <a:t> Act (EAA)</a:t>
            </a:r>
            <a:endParaRPr lang="fr-FR"/>
          </a:p>
        </p:txBody>
      </p:sp>
      <p:sp>
        <p:nvSpPr>
          <p:cNvPr id="373" name="Google Shape;373;p5:notes">
            <a:extLst>
              <a:ext uri="{FF2B5EF4-FFF2-40B4-BE49-F238E27FC236}">
                <a16:creationId xmlns:a16="http://schemas.microsoft.com/office/drawing/2014/main" id="{D8A24C36-D371-00FE-F808-477F39787D0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740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D8BD8DB-E7B1-3830-DCE6-8CDF1C79C10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38026EE-1CA8-7B3E-C94E-D815C039EFC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b="1"/>
              <a:t>Impact Timeline:</a:t>
            </a:r>
            <a:r>
              <a:rPr lang="en-US"/>
              <a:t> </a:t>
            </a:r>
          </a:p>
          <a:p>
            <a:pPr marL="171450" indent="-171450">
              <a:buFont typeface="Arial"/>
              <a:buChar char="•"/>
            </a:pPr>
            <a:r>
              <a:rPr lang="en-US" b="1"/>
              <a:t>Starting June 2025:</a:t>
            </a:r>
            <a:r>
              <a:rPr lang="en-US"/>
              <a:t> New products and services must be compliant.</a:t>
            </a:r>
            <a:endParaRPr lang="en-US">
              <a:ea typeface="Calibri"/>
              <a:cs typeface="Calibri"/>
            </a:endParaRPr>
          </a:p>
          <a:p>
            <a:pPr marL="171450" indent="-171450">
              <a:buFont typeface="Arial"/>
              <a:buChar char="•"/>
            </a:pPr>
            <a:r>
              <a:rPr lang="en-US" b="1"/>
              <a:t>Existing products/services:</a:t>
            </a:r>
            <a:r>
              <a:rPr lang="en-US"/>
              <a:t> Companies typically have until around 2028-2030 for gradual compliance, depending on national transposition of the regulation.</a:t>
            </a:r>
            <a:endParaRPr lang="en-US">
              <a:ea typeface="Calibri"/>
              <a:cs typeface="Calibri"/>
            </a:endParaRPr>
          </a:p>
          <a:p>
            <a:r>
              <a:rPr lang="en-US"/>
              <a:t>Non-compliance can lead to legal penalties, reputational damage, and exclusion from public tenders, so it’s crucial for companies in these sectors to prepare now.</a:t>
            </a:r>
            <a:endParaRPr lang="en-US">
              <a:ea typeface="Calibri"/>
              <a:cs typeface="Calibri"/>
            </a:endParaRPr>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DA5B0291-1E95-9604-3AA5-E61A0359A9F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868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8CF0068-D742-F9D7-79DE-E1984BAEA60F}"/>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AED8605-142E-F9A6-2572-D61C50BABE7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In France, the transposition of European regulations regarding digital accessibility is mainly carried out through the RGAA (</a:t>
            </a:r>
            <a:r>
              <a:rPr lang="en-US" err="1"/>
              <a:t>Référentiel</a:t>
            </a:r>
            <a:r>
              <a:rPr lang="en-US"/>
              <a:t> </a:t>
            </a:r>
            <a:r>
              <a:rPr lang="en-US" err="1"/>
              <a:t>Général</a:t>
            </a:r>
            <a:r>
              <a:rPr lang="en-US"/>
              <a:t> </a:t>
            </a:r>
            <a:r>
              <a:rPr lang="en-US" err="1"/>
              <a:t>d’Amélioration</a:t>
            </a:r>
            <a:r>
              <a:rPr lang="en-US"/>
              <a:t> de </a:t>
            </a:r>
            <a:r>
              <a:rPr lang="en-US" err="1"/>
              <a:t>l’Accessibilité</a:t>
            </a:r>
            <a:r>
              <a:rPr lang="en-US"/>
              <a:t>).</a:t>
            </a:r>
          </a:p>
          <a:p>
            <a:pPr marL="171450" indent="-171450">
              <a:buFont typeface="Arial"/>
              <a:buChar char="•"/>
            </a:pPr>
            <a:r>
              <a:rPr lang="en-US"/>
              <a:t>RGAA is a  French regulatory framework transposing the WCAG guidelines into national law.</a:t>
            </a:r>
            <a:endParaRPr lang="en-US">
              <a:ea typeface="Calibri"/>
              <a:cs typeface="Calibri"/>
            </a:endParaRPr>
          </a:p>
          <a:p>
            <a:pPr marL="171450" indent="-171450">
              <a:buFont typeface="Arial"/>
              <a:buChar char="•"/>
            </a:pPr>
            <a:r>
              <a:rPr lang="en-US"/>
              <a:t>It specifies how French public websites and digital services must meet accessibility standards—aligning primarily with WCAG 2.1 level AA.</a:t>
            </a:r>
          </a:p>
          <a:p>
            <a:pPr marL="171450" indent="-171450">
              <a:buFont typeface="Arial"/>
              <a:buChar char="•"/>
            </a:pPr>
            <a:r>
              <a:rPr lang="en-US"/>
              <a:t>The RGAA includes practical rules, methods for testing compliance, and obligations for reporting and declaration, tailored to the French legal context.</a:t>
            </a:r>
            <a:endParaRPr lang="en-US">
              <a:ea typeface="Calibri"/>
              <a:cs typeface="Calibri"/>
            </a:endParaRPr>
          </a:p>
          <a:p>
            <a:pPr>
              <a:spcBef>
                <a:spcPct val="0"/>
              </a:spcBef>
              <a:spcAft>
                <a:spcPct val="0"/>
              </a:spcAft>
            </a:pPr>
            <a:endParaRPr lang="en-US">
              <a:ea typeface="Calibri"/>
              <a:cs typeface="Calibri"/>
            </a:endParaRPr>
          </a:p>
          <a:p>
            <a:r>
              <a:rPr lang="en-US" b="1"/>
              <a:t>In summary:</a:t>
            </a:r>
            <a:r>
              <a:rPr lang="en-US"/>
              <a:t> </a:t>
            </a:r>
            <a:endParaRPr lang="en-US">
              <a:ea typeface="Calibri"/>
              <a:cs typeface="Calibri"/>
            </a:endParaRPr>
          </a:p>
          <a:p>
            <a:pPr marL="171450" indent="-171450">
              <a:buFont typeface="Arial"/>
              <a:buChar char="•"/>
            </a:pPr>
            <a:r>
              <a:rPr lang="en-US"/>
              <a:t>WCAG provides the </a:t>
            </a:r>
            <a:r>
              <a:rPr lang="en-US" i="1"/>
              <a:t>guidelines and technical criteria</a:t>
            </a:r>
            <a:r>
              <a:rPr lang="en-US"/>
              <a:t> accepted worldwide.</a:t>
            </a:r>
            <a:endParaRPr lang="en-US">
              <a:ea typeface="Calibri"/>
              <a:cs typeface="Calibri"/>
            </a:endParaRPr>
          </a:p>
          <a:p>
            <a:pPr marL="171450" indent="-171450">
              <a:buFont typeface="Arial"/>
              <a:buChar char="•"/>
            </a:pPr>
            <a:r>
              <a:rPr lang="en-US"/>
              <a:t>RGAA is </a:t>
            </a:r>
            <a:r>
              <a:rPr lang="en-US" i="1"/>
              <a:t>France’s specific implementation</a:t>
            </a:r>
            <a:r>
              <a:rPr lang="en-US"/>
              <a:t> of those guidelines, with concrete rules, testing procedures, and legal requirements to ensure compliance within France.</a:t>
            </a:r>
            <a:endParaRPr lang="en-US">
              <a:ea typeface="Calibri"/>
              <a:cs typeface="Calibri"/>
            </a:endParaRPr>
          </a:p>
          <a:p>
            <a:pPr>
              <a:spcBef>
                <a:spcPct val="0"/>
              </a:spcBef>
              <a:spcAft>
                <a:spcPct val="0"/>
              </a:spcAft>
            </a:pPr>
            <a:endParaRPr lang="en-US">
              <a:ea typeface="Calibri"/>
              <a:cs typeface="Calibri"/>
            </a:endParaRPr>
          </a:p>
          <a:p>
            <a:pPr>
              <a:spcBef>
                <a:spcPct val="0"/>
              </a:spcBef>
              <a:spcAft>
                <a:spcPct val="0"/>
              </a:spcAft>
            </a:pPr>
            <a:r>
              <a:rPr lang="en-US"/>
              <a:t>France plans a transition period until the end of 2028, during which existing websites must progressively improve their accessibility.</a:t>
            </a:r>
            <a:endParaRPr lang="en-US">
              <a:ea typeface="Calibri"/>
              <a:cs typeface="Calibri"/>
            </a:endParaRPr>
          </a:p>
        </p:txBody>
      </p:sp>
      <p:sp>
        <p:nvSpPr>
          <p:cNvPr id="373" name="Google Shape;373;p5:notes">
            <a:extLst>
              <a:ext uri="{FF2B5EF4-FFF2-40B4-BE49-F238E27FC236}">
                <a16:creationId xmlns:a16="http://schemas.microsoft.com/office/drawing/2014/main" id="{123A7F9B-E753-582F-13BB-C5EA161AC6FA}"/>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3859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7B8D6FC-C84A-78C3-7AF9-2180D5E226C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88951C1-5AD8-18C8-AD9E-434376AAC14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63487E94-1997-E1CA-6181-0BCB29ECA48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5188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D07985F-8BEC-B687-6FBD-C4BDD204C5A2}"/>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09A10FF9-001A-8F96-1788-DF2C50B022F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fr" dirty="0"/>
              <a:t>We say that </a:t>
            </a:r>
            <a:r>
              <a:rPr lang="fr" b="1" dirty="0"/>
              <a:t>"Accessibility is a state of mind, not a checklist"</a:t>
            </a:r>
            <a:r>
              <a:rPr lang="fr" dirty="0"/>
              <a:t> because true accessibility goes beyond simply ticking off a list of technical requirements. It reflects a mindset—or an approach—centered on inclusion, empathy, and the continuous commitment to creating a digital environment that considers the diverse needs of all users. </a:t>
            </a:r>
            <a:endParaRPr lang="en-US" dirty="0"/>
          </a:p>
          <a:p>
            <a:r>
              <a:rPr lang="fr" dirty="0"/>
              <a:t>In other words, accessibility is about embedding inclusive thinking into every stage of design, development, and content creation, rather than just completing a set of predefined tasks. It involves a culture of responsibility and awareness, where designing for accessibility becomes a fundamental value rather than a one-time compliance exercise.</a:t>
            </a:r>
            <a:endParaRPr lang="fr"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47560176-2B7F-C59E-ED84-4A1FBC3ADC0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3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Accessibility isn’t just about inclusion, it’s also a real </a:t>
            </a:r>
            <a:r>
              <a:rPr lang="en-US" b="1"/>
              <a:t>business opportunity</a:t>
            </a:r>
            <a:r>
              <a:rPr lang="en-US"/>
              <a:t>. It can help reach more users, improve SEO, and reduce development costs in the long run.</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5</a:t>
            </a:fld>
            <a:endParaRPr lang="fr-FR"/>
          </a:p>
        </p:txBody>
      </p:sp>
    </p:spTree>
    <p:extLst>
      <p:ext uri="{BB962C8B-B14F-4D97-AF65-F5344CB8AC3E}">
        <p14:creationId xmlns:p14="http://schemas.microsoft.com/office/powerpoint/2010/main" val="1690448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There are different ways to check if a website is accessible:</a:t>
            </a:r>
            <a:endParaRPr lang="fr-FR"/>
          </a:p>
          <a:p>
            <a:pPr marL="285750" indent="-285750">
              <a:buFont typeface="Arial"/>
              <a:buChar char="•"/>
            </a:pPr>
            <a:r>
              <a:rPr lang="en-US" b="1"/>
              <a:t>Automated tools</a:t>
            </a:r>
            <a:r>
              <a:rPr lang="en-US"/>
              <a:t> – quick but only detect some issues.</a:t>
            </a:r>
            <a:endParaRPr lang="fr-FR"/>
          </a:p>
          <a:p>
            <a:pPr marL="285750" indent="-285750">
              <a:buFont typeface="Arial"/>
              <a:buChar char="•"/>
            </a:pPr>
            <a:r>
              <a:rPr lang="en-US" b="1"/>
              <a:t>Manual testing</a:t>
            </a:r>
            <a:r>
              <a:rPr lang="en-US"/>
              <a:t> – slower but finds more problems.</a:t>
            </a:r>
            <a:endParaRPr lang="fr-FR"/>
          </a:p>
          <a:p>
            <a:pPr marL="285750" indent="-285750">
              <a:buFont typeface="Arial"/>
              <a:buChar char="•"/>
            </a:pPr>
            <a:r>
              <a:rPr lang="en-US" b="1"/>
              <a:t>User testing</a:t>
            </a:r>
            <a:r>
              <a:rPr lang="en-US"/>
              <a:t> – the best way to understand real challenges.</a:t>
            </a:r>
            <a:endParaRPr lang="fr-FR"/>
          </a:p>
        </p:txBody>
      </p:sp>
      <p:sp>
        <p:nvSpPr>
          <p:cNvPr id="4" name="Espace réservé du numéro de diapositive 3"/>
          <p:cNvSpPr>
            <a:spLocks noGrp="1"/>
          </p:cNvSpPr>
          <p:nvPr>
            <p:ph type="sldNum" sz="quarter" idx="5"/>
          </p:nvPr>
        </p:nvSpPr>
        <p:spPr/>
        <p:txBody>
          <a:bodyPr/>
          <a:lstStyle/>
          <a:p>
            <a:fld id="{C082528A-504D-42C8-8112-D4335BF0C069}" type="slidenum">
              <a:rPr lang="fr-FR"/>
              <a:t>49</a:t>
            </a:fld>
            <a:endParaRPr lang="fr-FR"/>
          </a:p>
        </p:txBody>
      </p:sp>
    </p:spTree>
    <p:extLst>
      <p:ext uri="{BB962C8B-B14F-4D97-AF65-F5344CB8AC3E}">
        <p14:creationId xmlns:p14="http://schemas.microsoft.com/office/powerpoint/2010/main" val="2427496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25F427A-6657-C046-0461-E03A7C1712B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8D685264-3B98-6A4F-34DC-23CF93B2873D}"/>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E5552174-A7DE-B543-B27B-75912FCC667E}"/>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3878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E5534EB-D732-4624-5FEB-42B40A9275E0}"/>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A6D7D38-5093-E346-0100-D5C3468209C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The EAA (European Accessibility Act) currently requires that websites and mobile applications  comply with </a:t>
            </a:r>
            <a:r>
              <a:rPr lang="en-US" b="1"/>
              <a:t>WCAG 2.1</a:t>
            </a:r>
            <a:r>
              <a:rPr lang="en-US"/>
              <a:t> at the AA level.</a:t>
            </a:r>
            <a:endParaRPr lang="en-US">
              <a:ea typeface="Calibri"/>
              <a:cs typeface="Calibri"/>
            </a:endParaRPr>
          </a:p>
          <a:p>
            <a:r>
              <a:rPr lang="en-US"/>
              <a:t>However, </a:t>
            </a:r>
            <a:r>
              <a:rPr lang="en-US" b="1"/>
              <a:t>WCAG 2.2</a:t>
            </a:r>
            <a:r>
              <a:rPr lang="en-US"/>
              <a:t> was published in October 2023, but it has not yet been officially incorporated into European or national legislation.</a:t>
            </a:r>
            <a:endParaRPr lang="en-US">
              <a:ea typeface="Calibri"/>
              <a:cs typeface="Calibri"/>
            </a:endParaRPr>
          </a:p>
          <a:p>
            <a:r>
              <a:rPr lang="en-US"/>
              <a:t>It is therefore likely that, in the near future, compliance will need to evolve towards WCAG 2.2, especially when regulations are revised or updated.</a:t>
            </a:r>
          </a:p>
          <a:p>
            <a:endParaRPr lang="en-US"/>
          </a:p>
          <a:p>
            <a:r>
              <a:rPr lang="en-US"/>
              <a:t>In summary, </a:t>
            </a:r>
            <a:r>
              <a:rPr lang="en-US" b="1"/>
              <a:t>the EAA currently mandates WCAG 2.1</a:t>
            </a:r>
            <a:r>
              <a:rPr lang="en-US"/>
              <a:t>, and the adoption of WCAG 2.2 is forthcoming.</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BFCD491F-6D45-89A1-EC2F-0BA607C64A3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584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C42B8F4-6D98-9CD8-8055-84F986B181D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643EC83-916F-E506-1C58-4247414E6A5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45482E49-6972-3DE8-E4C1-BD5FB239BBB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420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63A2CB8-119D-AEAA-392F-3565615B743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73C1425-B7DB-9FF0-3E8A-FA9DB90F98D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D44A47F1-6A3A-FB48-4633-357742FC83B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7941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74F1A16-9CB2-5A99-00FF-FCF0C427598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F563917-344A-38AA-47CF-A340ADD3B2D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dirty="0"/>
              <a:t>The European Accessibility Directive (such as the EU Web Accessibility Directive 2016/2102) </a:t>
            </a:r>
            <a:r>
              <a:rPr lang="en-US" b="1" dirty="0"/>
              <a:t>does not explicitly require</a:t>
            </a:r>
            <a:r>
              <a:rPr lang="en-US" dirty="0"/>
              <a:t> that websites be labeled with an accessibility badge or label. </a:t>
            </a:r>
          </a:p>
          <a:p>
            <a:r>
              <a:rPr lang="en-US" dirty="0"/>
              <a:t>However, it </a:t>
            </a:r>
            <a:r>
              <a:rPr lang="en-US" b="1" dirty="0"/>
              <a:t>requires</a:t>
            </a:r>
            <a:r>
              <a:rPr lang="en-US" dirty="0"/>
              <a:t> public sector websites and mobile applications to </a:t>
            </a:r>
            <a:r>
              <a:rPr lang="en-US" b="1" dirty="0"/>
              <a:t>publish a public accessibility statement</a:t>
            </a:r>
            <a:r>
              <a:rPr lang="en-US" dirty="0"/>
              <a:t> that details their level of compliance, ongoing efforts, and contact information for user feedback. </a:t>
            </a:r>
            <a:endParaRPr lang="en-US" dirty="0">
              <a:ea typeface="Calibri"/>
              <a:cs typeface="Calibri"/>
            </a:endParaRPr>
          </a:p>
          <a:p>
            <a:r>
              <a:rPr lang="en-US" dirty="0"/>
              <a:t>In other words, while there's no formal label or badge mandated, transparency and information about accessibility are compulsory, allowing users to understand the level of accessibility and how to access support if needed. </a:t>
            </a:r>
          </a:p>
          <a:p>
            <a:r>
              <a:rPr lang="en-US" dirty="0"/>
              <a:t>To </a:t>
            </a:r>
            <a:r>
              <a:rPr lang="en-US" b="1" dirty="0"/>
              <a:t>publish an accessibility statement</a:t>
            </a:r>
            <a:r>
              <a:rPr lang="en-US" dirty="0"/>
              <a:t> is a good way to show what kind of effort are made by the companies or organizations, it details their level of compliance, ongoing efforts, and contact information for user feedback. </a:t>
            </a:r>
            <a:endParaRPr lang="en-US"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81B66456-8725-D920-2CE9-A146769AF46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532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411818B-43ED-6796-7AAD-F8BF43D0E5A4}"/>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6086606-451E-1508-8585-75DB749A26F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fr" dirty="0"/>
              <a:t>When conducting an accessibility audit, selecting the right pages is crucial to effectively evaluate the site’s compliance. </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FFBE3303-0192-E09D-C429-1CF7395D7C4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79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7E238F0-9BC3-75F4-8019-A75905DFE4D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50A75D8-0C61-CECB-B4C1-C3FE2FC7D90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43842933-124A-7701-8100-B6B48F672901}"/>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862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EDBB7F3-C819-A7F8-416C-4655A40BBE7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70CCD2B-1331-7117-7887-5C930444E9D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b="1" err="1"/>
              <a:t>Summary</a:t>
            </a:r>
            <a:r>
              <a:rPr lang="en-US" b="1"/>
              <a:t>:</a:t>
            </a:r>
            <a:endParaRPr lang="en-US"/>
          </a:p>
          <a:p>
            <a:pPr marL="171450" indent="-171450">
              <a:buFont typeface="Arial"/>
              <a:buChar char="•"/>
            </a:pPr>
            <a:r>
              <a:rPr lang="en-US"/>
              <a:t>Focus on high-traffic and critical pages</a:t>
            </a:r>
            <a:endParaRPr lang="en-US">
              <a:ea typeface="Calibri"/>
              <a:cs typeface="Calibri"/>
            </a:endParaRPr>
          </a:p>
          <a:p>
            <a:pPr marL="171450" indent="-171450">
              <a:buFont typeface="Arial"/>
              <a:buChar char="•"/>
            </a:pPr>
            <a:r>
              <a:rPr lang="en-US"/>
              <a:t>Cover different content types and functionalities</a:t>
            </a:r>
            <a:endParaRPr lang="en-US">
              <a:ea typeface="Calibri"/>
              <a:cs typeface="Calibri"/>
            </a:endParaRPr>
          </a:p>
          <a:p>
            <a:pPr marL="171450" indent="-171450">
              <a:buFont typeface="Arial"/>
              <a:buChar char="•"/>
            </a:pPr>
            <a:r>
              <a:rPr lang="en-US"/>
              <a:t>Prioritize user journey touchpoints</a:t>
            </a:r>
            <a:endParaRPr lang="en-US">
              <a:ea typeface="Calibri"/>
              <a:cs typeface="Calibri"/>
            </a:endParaRPr>
          </a:p>
          <a:p>
            <a:pPr marL="171450" indent="-171450">
              <a:buFont typeface="Arial"/>
              <a:buChar char="•"/>
            </a:pPr>
            <a:r>
              <a:rPr lang="en-US"/>
              <a:t>Limit to a manageable number, representative of the entire site </a:t>
            </a:r>
          </a:p>
          <a:p>
            <a:r>
              <a:rPr lang="en-US"/>
              <a:t>This approach ensures your audit is both thorough and efficient, providing accurate insights into your site's accessibility status.</a:t>
            </a:r>
            <a:endParaRPr lang="en-US">
              <a:ea typeface="Calibri"/>
              <a:cs typeface="Calibri"/>
            </a:endParaRPr>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F438FCCB-36D3-D4D4-C994-D3EAD6E4E93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360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F160E0B-FA19-3DC0-F7AA-12F2E7258C1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7FBED42B-9F11-A103-E98A-9125D8F37D8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When auditing a website’s accessibility, files like PDFs, Word documents, and other downloadable content are also important components to assess.</a:t>
            </a:r>
          </a:p>
          <a:p>
            <a:pPr>
              <a:spcBef>
                <a:spcPct val="0"/>
              </a:spcBef>
              <a:spcAft>
                <a:spcPct val="0"/>
              </a:spcAft>
            </a:pPr>
            <a:endParaRPr lang="en-US">
              <a:ea typeface="Calibri"/>
              <a:cs typeface="Calibri"/>
            </a:endParaRPr>
          </a:p>
          <a:p>
            <a:r>
              <a:rPr lang="en-US" b="1" err="1"/>
              <a:t>Summary</a:t>
            </a:r>
            <a:r>
              <a:rPr lang="en-US" b="1"/>
              <a:t>:</a:t>
            </a:r>
            <a:endParaRPr lang="en-US"/>
          </a:p>
          <a:p>
            <a:pPr marL="171450" indent="-171450">
              <a:buFont typeface="Arial"/>
              <a:buChar char="•"/>
            </a:pPr>
            <a:r>
              <a:rPr lang="en-US"/>
              <a:t>Select key and frequently accessed files, especially those providing vital information</a:t>
            </a:r>
          </a:p>
          <a:p>
            <a:pPr marL="171450" indent="-171450">
              <a:buFont typeface="Arial"/>
              <a:buChar char="•"/>
            </a:pPr>
            <a:r>
              <a:rPr lang="en-US"/>
              <a:t>Cover various formats and content complexities</a:t>
            </a:r>
            <a:endParaRPr lang="en-US">
              <a:ea typeface="Calibri"/>
              <a:cs typeface="Calibri"/>
            </a:endParaRPr>
          </a:p>
          <a:p>
            <a:pPr marL="171450" indent="-171450">
              <a:buFont typeface="Arial"/>
              <a:buChar char="•"/>
            </a:pPr>
            <a:r>
              <a:rPr lang="en-US"/>
              <a:t>Focus on documents linked from high-traffic pages</a:t>
            </a:r>
            <a:endParaRPr lang="en-US">
              <a:ea typeface="Calibri"/>
              <a:cs typeface="Calibri"/>
            </a:endParaRPr>
          </a:p>
          <a:p>
            <a:pPr marL="171450" indent="-171450">
              <a:buFont typeface="Arial"/>
              <a:buChar char="•"/>
            </a:pPr>
            <a:r>
              <a:rPr lang="en-US"/>
              <a:t>Ensure they meet accessibility standards such as WCAG for PDF/Office files</a:t>
            </a:r>
            <a:endParaRPr lang="en-US">
              <a:ea typeface="Calibri"/>
              <a:cs typeface="Calibri"/>
            </a:endParaRPr>
          </a:p>
          <a:p>
            <a:r>
              <a:rPr lang="en-US"/>
              <a:t>Incorporating downloadable content assessment ensures a comprehensive view of your site's overall accessibility and helps prioritize remediation efforts effectively.</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EA12654C-C323-902C-0482-CE9DBA562B3B}"/>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96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7413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14E7141-7896-933B-16AB-21AABDC53ED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56713B8-50C1-45BB-08C7-E4FCB31C85F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fr" dirty="0"/>
              <a:t>When conducting an accessibility audit, selecting the right pages is crucial to effectively evaluate the site’s compliance. </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471B1C35-2318-33A2-FCA7-4EB2AFE15A2E}"/>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536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F7C998C-BC4E-55F8-DCF2-B9F3711E38A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3487A4E-C101-7A58-12AA-DE0D069589D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Automated testing plays a valuable role in accessibility audits</a:t>
            </a:r>
          </a:p>
          <a:p>
            <a:r>
              <a:rPr lang="en-US" b="1" err="1"/>
              <a:t>Benefits</a:t>
            </a:r>
            <a:r>
              <a:rPr lang="en-US" b="1"/>
              <a:t> of </a:t>
            </a:r>
            <a:r>
              <a:rPr lang="en-US" b="1" err="1"/>
              <a:t>Automated</a:t>
            </a:r>
            <a:r>
              <a:rPr lang="en-US" b="1"/>
              <a:t> Testing:</a:t>
            </a:r>
            <a:endParaRPr lang="en-US"/>
          </a:p>
          <a:p>
            <a:pPr marL="171450" indent="-171450">
              <a:buFont typeface="Arial"/>
              <a:buChar char="•"/>
            </a:pPr>
            <a:r>
              <a:rPr lang="en-US" b="1"/>
              <a:t>Efficiency:</a:t>
            </a:r>
            <a:r>
              <a:rPr lang="en-US"/>
              <a:t> Quickly scans large parts of your website or content to identify common accessibility issues.</a:t>
            </a:r>
          </a:p>
          <a:p>
            <a:pPr marL="171450" indent="-171450">
              <a:buFont typeface="Arial"/>
              <a:buChar char="•"/>
            </a:pPr>
            <a:r>
              <a:rPr lang="en-US" b="1"/>
              <a:t>Consistency:</a:t>
            </a:r>
            <a:r>
              <a:rPr lang="en-US"/>
              <a:t> Provides uniform checks against established guidelines like WCAG 2.1 or 2.2.</a:t>
            </a:r>
            <a:endParaRPr lang="en-US">
              <a:ea typeface="Calibri"/>
              <a:cs typeface="Calibri"/>
            </a:endParaRPr>
          </a:p>
          <a:p>
            <a:pPr marL="171450" indent="-171450">
              <a:buFont typeface="Arial"/>
              <a:buChar char="•"/>
            </a:pPr>
            <a:r>
              <a:rPr lang="en-US" b="1"/>
              <a:t>Early Detection:</a:t>
            </a:r>
            <a:r>
              <a:rPr lang="en-US"/>
              <a:t> Helps catch issues such as missing alt text, color contrast problems, missing labels, and faulty HTML structures.</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B5D7DC5E-ACE2-87A4-9005-189DAC1950D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120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B86F634-2EAC-F73A-C2AA-149E3D1541A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D54496A-05D3-29E0-C05C-DA828026E41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but it has its limitations....</a:t>
            </a:r>
          </a:p>
          <a:p>
            <a:pPr marL="171450" indent="-171450">
              <a:buFont typeface="Arial"/>
              <a:buChar char="•"/>
            </a:pPr>
            <a:r>
              <a:rPr lang="en-US" b="1"/>
              <a:t>Partial Coverage:</a:t>
            </a:r>
            <a:r>
              <a:rPr lang="en-US"/>
              <a:t> Automated tools typically cover about 30-40% of total accessibility criteria.</a:t>
            </a:r>
            <a:endParaRPr lang="en-US">
              <a:ea typeface="Calibri"/>
              <a:cs typeface="Calibri"/>
            </a:endParaRPr>
          </a:p>
          <a:p>
            <a:pPr marL="171450" indent="-171450">
              <a:buFont typeface="Arial"/>
              <a:buChar char="•"/>
            </a:pPr>
            <a:r>
              <a:rPr lang="en-US" b="1"/>
              <a:t>Context-Specific Issues:</a:t>
            </a:r>
            <a:r>
              <a:rPr lang="en-US"/>
              <a:t> They cannot evaluate content that requires human judgment, such as readability, cognitive load, or context appropriateness.</a:t>
            </a:r>
            <a:endParaRPr lang="en-US">
              <a:ea typeface="Calibri"/>
              <a:cs typeface="Calibri"/>
            </a:endParaRPr>
          </a:p>
          <a:p>
            <a:pPr marL="171450" indent="-171450">
              <a:buFont typeface="Arial"/>
              <a:buChar char="•"/>
            </a:pPr>
            <a:r>
              <a:rPr lang="en-US" b="1"/>
              <a:t>False Positives/Negatives:</a:t>
            </a:r>
            <a:r>
              <a:rPr lang="en-US"/>
              <a:t> Tools may flag issues that aren’t real (false positives) or miss subtle problems (false negatives).</a:t>
            </a:r>
            <a:endParaRPr lang="en-US">
              <a:ea typeface="Calibri"/>
              <a:cs typeface="Calibri"/>
            </a:endParaRPr>
          </a:p>
          <a:p>
            <a:pPr marL="171450" indent="-171450">
              <a:buFont typeface="Arial"/>
              <a:buChar char="•"/>
            </a:pPr>
            <a:endParaRPr lang="en-US">
              <a:ea typeface="Calibri"/>
              <a:cs typeface="Calibri"/>
            </a:endParaRPr>
          </a:p>
          <a:p>
            <a:pPr>
              <a:buFont typeface="Arial"/>
              <a:buChar char="•"/>
            </a:pPr>
            <a:r>
              <a:rPr lang="en-US" b="1"/>
              <a:t>Best Practice:</a:t>
            </a:r>
            <a:endParaRPr lang="en-US">
              <a:ea typeface="Calibri"/>
              <a:cs typeface="Calibri"/>
            </a:endParaRPr>
          </a:p>
          <a:p>
            <a:pPr>
              <a:buFont typeface="Arial"/>
              <a:buChar char="•"/>
            </a:pPr>
            <a:r>
              <a:rPr lang="en-US"/>
              <a:t>Use </a:t>
            </a:r>
            <a:r>
              <a:rPr lang="en-US" b="1"/>
              <a:t>automated tools</a:t>
            </a:r>
            <a:r>
              <a:rPr lang="en-US"/>
              <a:t> (like Axe, WAVE, Lighthouse, </a:t>
            </a:r>
            <a:r>
              <a:rPr lang="en-US" err="1"/>
              <a:t>Tanaguru</a:t>
            </a:r>
            <a:r>
              <a:rPr lang="en-US"/>
              <a:t>) as </a:t>
            </a:r>
            <a:r>
              <a:rPr lang="en-US" i="1"/>
              <a:t>initial scans</a:t>
            </a:r>
            <a:r>
              <a:rPr lang="en-US"/>
              <a:t> to quickly identify obvious issues.</a:t>
            </a:r>
          </a:p>
          <a:p>
            <a:pPr>
              <a:buFont typeface="Arial"/>
              <a:buChar char="•"/>
            </a:pPr>
            <a:r>
              <a:rPr lang="en-US"/>
              <a:t>Follow up with </a:t>
            </a:r>
            <a:r>
              <a:rPr lang="en-US" b="1"/>
              <a:t>manual testing</a:t>
            </a:r>
            <a:r>
              <a:rPr lang="en-US"/>
              <a:t> by experts for complex, nuanced, or subjective criteria, such as keyboard navigation, focus states, and screen reader compatibility.</a:t>
            </a:r>
          </a:p>
          <a:p>
            <a:pPr>
              <a:buFont typeface="Arial"/>
              <a:buChar char="•"/>
            </a:pPr>
            <a:r>
              <a:rPr lang="en-US"/>
              <a:t>Combine both methods for a comprehensive and accurate accessibility assessment.</a:t>
            </a:r>
            <a:endParaRPr lang="en-US">
              <a:ea typeface="Calibri"/>
              <a:cs typeface="Calibri"/>
            </a:endParaRPr>
          </a:p>
          <a:p>
            <a:pPr>
              <a:buFont typeface="Arial"/>
              <a:buChar char="•"/>
            </a:pPr>
            <a:r>
              <a:rPr lang="en-US" b="1"/>
              <a:t>Conclusion:</a:t>
            </a:r>
            <a:endParaRPr lang="en-US"/>
          </a:p>
          <a:p>
            <a:pPr>
              <a:buFont typeface="Arial"/>
              <a:buChar char="•"/>
            </a:pPr>
            <a:r>
              <a:rPr lang="en-US"/>
              <a:t>Automated testing is a </a:t>
            </a:r>
            <a:r>
              <a:rPr lang="en-US" b="1"/>
              <a:t>valuable first step</a:t>
            </a:r>
            <a:r>
              <a:rPr lang="en-US"/>
              <a:t> but </a:t>
            </a:r>
            <a:r>
              <a:rPr lang="en-US" b="1"/>
              <a:t>cannot replace manual review</a:t>
            </a:r>
            <a:r>
              <a:rPr lang="en-US"/>
              <a:t>. Combining both approaches ensures thorough coverage and reliable results.</a:t>
            </a:r>
            <a:endParaRPr lang="en-US">
              <a:ea typeface="Calibri"/>
              <a:cs typeface="Calibri"/>
            </a:endParaRPr>
          </a:p>
          <a:p>
            <a:pPr marL="171450" indent="-171450">
              <a:buFont typeface="Arial"/>
              <a:buChar char="•"/>
            </a:pP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106722B6-BE02-6959-3670-49B789AE8C11}"/>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709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27E1002-3AB5-1FD8-6C3F-2FBD3B8D2C9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CA62DF2D-5E2F-0286-67EA-8AA562CE5D1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dirty="0"/>
              <a:t>Semi-automated testing—using add-ons, browser extensions, and manual checks—serves as a crucial complement to automated accessibility audits.</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4F2F42AD-4F53-4238-628D-9DAA65575AAB}"/>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04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BFBD23E-3C27-A934-2E23-EEBB0F73962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048347F-B6AE-780C-16B6-B4448E74DD9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br>
              <a:rPr lang="en-US">
                <a:cs typeface="+mn-lt"/>
              </a:rPr>
            </a:br>
            <a:r>
              <a:rPr lang="en-US"/>
              <a:t>The </a:t>
            </a:r>
            <a:r>
              <a:rPr lang="en-US" b="1"/>
              <a:t>Web Developer Toolbar on Chrome</a:t>
            </a:r>
            <a:r>
              <a:rPr lang="en-US"/>
              <a:t> is a collection of tools and features, often available through extensions like </a:t>
            </a:r>
            <a:r>
              <a:rPr lang="en-US" b="1"/>
              <a:t>axe </a:t>
            </a:r>
            <a:r>
              <a:rPr lang="en-US" b="1" err="1"/>
              <a:t>DevTools</a:t>
            </a:r>
            <a:r>
              <a:rPr lang="en-US"/>
              <a:t>, </a:t>
            </a:r>
            <a:r>
              <a:rPr lang="en-US" b="1"/>
              <a:t>WAVE</a:t>
            </a:r>
            <a:r>
              <a:rPr lang="en-US"/>
              <a:t>, or native Chrome </a:t>
            </a:r>
            <a:r>
              <a:rPr lang="en-US" err="1"/>
              <a:t>DevTools</a:t>
            </a:r>
            <a:r>
              <a:rPr lang="en-US"/>
              <a:t> panels, that assist website developers in analyzing and improving web accessibility.</a:t>
            </a:r>
          </a:p>
          <a:p>
            <a:pPr>
              <a:spcBef>
                <a:spcPct val="0"/>
              </a:spcBef>
              <a:spcAft>
                <a:spcPct val="0"/>
              </a:spcAft>
            </a:pPr>
            <a:r>
              <a:rPr lang="en-US"/>
              <a:t>Developers can inspect elements directly on the page, see accessibility violations, and get instant guidance on how to fix them.</a:t>
            </a:r>
          </a:p>
        </p:txBody>
      </p:sp>
      <p:sp>
        <p:nvSpPr>
          <p:cNvPr id="373" name="Google Shape;373;p5:notes">
            <a:extLst>
              <a:ext uri="{FF2B5EF4-FFF2-40B4-BE49-F238E27FC236}">
                <a16:creationId xmlns:a16="http://schemas.microsoft.com/office/drawing/2014/main" id="{B23826D6-E113-A339-6737-5BF21EEAF648}"/>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4547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81EA4CB-92A9-942D-8AC9-337F75E62763}"/>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8C4FFC9-B568-C1B3-496E-2DFAF7A2A08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Contrast and color use are vital to accessibility. </a:t>
            </a:r>
          </a:p>
          <a:p>
            <a:pPr>
              <a:spcBef>
                <a:spcPct val="0"/>
              </a:spcBef>
              <a:spcAft>
                <a:spcPct val="0"/>
              </a:spcAft>
            </a:pPr>
            <a:r>
              <a:rPr lang="en-US"/>
              <a:t>Users, including users with visual disabilities, must be able to perceive content on the page.</a:t>
            </a:r>
            <a:endParaRPr lang="en-US">
              <a:ea typeface="Calibri"/>
              <a:cs typeface="Calibri"/>
            </a:endParaRPr>
          </a:p>
          <a:p>
            <a:pPr>
              <a:spcBef>
                <a:spcPct val="0"/>
              </a:spcBef>
              <a:spcAft>
                <a:spcPct val="0"/>
              </a:spcAft>
            </a:pPr>
            <a:r>
              <a:rPr lang="en-US"/>
              <a:t>Contrast is a measure of the difference in perceived "luminance" or brightness between two colors.</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1901D533-B3F9-5D0B-1645-14E1B1A6518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118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F947304-C7FF-77A4-088B-2E34C457D9A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8EC8211-88F2-6104-FCE0-56FD4547E82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The </a:t>
            </a:r>
            <a:r>
              <a:rPr lang="en-US" b="1"/>
              <a:t>Firefox add-on "a11y-outline"</a:t>
            </a:r>
            <a:r>
              <a:rPr lang="en-US"/>
              <a:t> is a browser extension designed to help web developers and accessibility testers visualize and analyze the HTML structure of a webpage from an accessibility perspective.</a:t>
            </a:r>
          </a:p>
          <a:p>
            <a:pPr>
              <a:spcBef>
                <a:spcPct val="0"/>
              </a:spcBef>
              <a:spcAft>
                <a:spcPct val="0"/>
              </a:spcAft>
            </a:pPr>
            <a:r>
              <a:rPr lang="en-US"/>
              <a:t>a11y-outline is a useful tool for visualizing and validating the semantic structure of a webpage</a:t>
            </a:r>
          </a:p>
          <a:p>
            <a:pPr>
              <a:spcBef>
                <a:spcPct val="0"/>
              </a:spcBef>
              <a:spcAft>
                <a:spcPct val="0"/>
              </a:spcAft>
            </a:pPr>
            <a:endParaRPr lang="en-US"/>
          </a:p>
          <a:p>
            <a:pPr>
              <a:spcBef>
                <a:spcPct val="0"/>
              </a:spcBef>
              <a:spcAft>
                <a:spcPct val="0"/>
              </a:spcAft>
            </a:pPr>
            <a:r>
              <a:rPr lang="en-US"/>
              <a:t>Semi-automated testing bridges the gap between fully automated tools and manual testing, providing a nuanced and practical approach to accessibility audits. </a:t>
            </a:r>
            <a:endParaRPr lang="en-US">
              <a:ea typeface="Calibri"/>
              <a:cs typeface="Calibri"/>
            </a:endParaRPr>
          </a:p>
          <a:p>
            <a:pPr>
              <a:spcBef>
                <a:spcPct val="0"/>
              </a:spcBef>
              <a:spcAft>
                <a:spcPct val="0"/>
              </a:spcAft>
            </a:pPr>
            <a:r>
              <a:rPr lang="en-US"/>
              <a:t>It greatly enhances accuracy and helps ensure that the site truly meets accessibility standards.</a:t>
            </a:r>
          </a:p>
        </p:txBody>
      </p:sp>
      <p:sp>
        <p:nvSpPr>
          <p:cNvPr id="373" name="Google Shape;373;p5:notes">
            <a:extLst>
              <a:ext uri="{FF2B5EF4-FFF2-40B4-BE49-F238E27FC236}">
                <a16:creationId xmlns:a16="http://schemas.microsoft.com/office/drawing/2014/main" id="{F5FC992A-9B6F-A068-3076-A9A1CB8D651A}"/>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98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DCE2C8E-838F-4E9C-6F61-9601B22BCE5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D7D4C3E3-81A2-1F48-62E3-E377AC3C4D7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C529C6F7-2436-B89D-03E0-5CBC7F97F24A}"/>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7224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2E8A242-ADE4-E640-14C3-5CA21F6514E4}"/>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4258735-5C11-0781-8E0B-BDE0563CC0C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In the context of accessibility targets, simulations like NVDA, </a:t>
            </a:r>
            <a:r>
              <a:rPr lang="en-US" err="1"/>
              <a:t>VoiceOver</a:t>
            </a:r>
            <a:r>
              <a:rPr lang="en-US"/>
              <a:t>, Zoom, and others are tools used to </a:t>
            </a:r>
            <a:r>
              <a:rPr lang="en-US" i="1"/>
              <a:t>simulate</a:t>
            </a:r>
            <a:r>
              <a:rPr lang="en-US"/>
              <a:t> how users with different disabilities experience digital content.</a:t>
            </a:r>
          </a:p>
          <a:p>
            <a:pPr>
              <a:spcBef>
                <a:spcPct val="0"/>
              </a:spcBef>
              <a:spcAft>
                <a:spcPct val="0"/>
              </a:spcAft>
            </a:pPr>
            <a:r>
              <a:rPr lang="en-US"/>
              <a:t>These tools help developers, designers, and testers understand how accessible a website or app is by mimicking the perspective of users with visual, auditory, or motor impairments.</a:t>
            </a:r>
            <a:endParaRPr lang="en-US">
              <a:ea typeface="Calibri"/>
              <a:cs typeface="Calibri"/>
            </a:endParaRPr>
          </a:p>
          <a:p>
            <a:pPr>
              <a:spcBef>
                <a:spcPct val="0"/>
              </a:spcBef>
              <a:spcAft>
                <a:spcPct val="0"/>
              </a:spcAft>
            </a:pPr>
            <a:endParaRPr lang="en-US">
              <a:ea typeface="Calibri"/>
              <a:cs typeface="Calibri"/>
            </a:endParaRPr>
          </a:p>
          <a:p>
            <a:pPr marL="171450" indent="-171450">
              <a:buFont typeface="Arial"/>
              <a:buChar char="•"/>
            </a:pPr>
            <a:r>
              <a:rPr lang="en-US" b="1"/>
              <a:t>NVDA (</a:t>
            </a:r>
            <a:r>
              <a:rPr lang="en-US" b="1" err="1"/>
              <a:t>NonVisual</a:t>
            </a:r>
            <a:r>
              <a:rPr lang="en-US" b="1"/>
              <a:t> Desktop Access):</a:t>
            </a:r>
            <a:r>
              <a:rPr lang="en-US"/>
              <a:t> A free screen reader for Windows that reads out content, helping check how visually impaired users navigate and understand the site.</a:t>
            </a:r>
          </a:p>
          <a:p>
            <a:pPr marL="171450" indent="-171450">
              <a:buFont typeface="Arial"/>
              <a:buChar char="•"/>
            </a:pPr>
            <a:r>
              <a:rPr lang="en-US" b="1" err="1"/>
              <a:t>VoiceOver</a:t>
            </a:r>
            <a:r>
              <a:rPr lang="en-US" b="1"/>
              <a:t>:</a:t>
            </a:r>
            <a:r>
              <a:rPr lang="en-US"/>
              <a:t> Apple’s built-in screen reader for macOS and iOS devices, used to test how visually impaired users experience content on Apple devices.</a:t>
            </a:r>
          </a:p>
          <a:p>
            <a:pPr marL="171450" indent="-171450">
              <a:buFont typeface="Arial"/>
              <a:buChar char="•"/>
            </a:pPr>
            <a:r>
              <a:rPr lang="en-US" b="1"/>
              <a:t>Zoom:</a:t>
            </a:r>
            <a:r>
              <a:rPr lang="en-US"/>
              <a:t> Accessibility feature that enlarges content, useful for users with low vision to ensure text and elements are readable at different magnifications.</a:t>
            </a:r>
            <a:endParaRPr lang="en-US">
              <a:ea typeface="Calibri"/>
              <a:cs typeface="Calibri"/>
            </a:endParaRPr>
          </a:p>
          <a:p>
            <a:pPr marL="171450" indent="-171450">
              <a:buFont typeface="Arial"/>
              <a:buChar char="•"/>
            </a:pPr>
            <a:r>
              <a:rPr lang="en-US" b="1"/>
              <a:t>Other tools:</a:t>
            </a:r>
            <a:r>
              <a:rPr lang="en-US"/>
              <a:t> Similar tools include </a:t>
            </a:r>
            <a:r>
              <a:rPr lang="en-US" err="1"/>
              <a:t>TalkBack</a:t>
            </a:r>
            <a:r>
              <a:rPr lang="en-US"/>
              <a:t> (Android), ZoomText (magnification and reading), and speech synthesis systems.</a:t>
            </a:r>
            <a:endParaRPr lang="en-US">
              <a:ea typeface="Calibri"/>
              <a:cs typeface="Calibri"/>
            </a:endParaRPr>
          </a:p>
          <a:p>
            <a:pPr marL="171450" indent="-171450">
              <a:buFont typeface="Arial"/>
              <a:buChar char="•"/>
            </a:pPr>
            <a:endParaRPr lang="en-US">
              <a:ea typeface="Calibri"/>
              <a:cs typeface="Calibri"/>
            </a:endParaRPr>
          </a:p>
          <a:p>
            <a:pPr>
              <a:buFont typeface="Arial"/>
              <a:buChar char="•"/>
            </a:pPr>
            <a:r>
              <a:rPr lang="en-US" b="1"/>
              <a:t>Their role in accessibility targets:</a:t>
            </a:r>
            <a:endParaRPr lang="en-US">
              <a:ea typeface="Calibri"/>
              <a:cs typeface="Calibri"/>
            </a:endParaRPr>
          </a:p>
          <a:p>
            <a:pPr>
              <a:buFont typeface="Arial"/>
              <a:buChar char="•"/>
            </a:pPr>
            <a:r>
              <a:rPr lang="en-US" b="1"/>
              <a:t>Evaluate usability:</a:t>
            </a:r>
            <a:r>
              <a:rPr lang="en-US"/>
              <a:t> These simulations allow developers to verify if all content is perceivable, operable, and understandable for users with disabilities.</a:t>
            </a:r>
          </a:p>
          <a:p>
            <a:pPr>
              <a:buFont typeface="Arial"/>
              <a:buChar char="•"/>
            </a:pPr>
            <a:r>
              <a:rPr lang="en-US" b="1"/>
              <a:t>Identify issues:</a:t>
            </a:r>
            <a:r>
              <a:rPr lang="en-US"/>
              <a:t> By experiencing content as these tools do, teams can detect missing supports, poor contrast, non-navigable elements, or confusing layouts.</a:t>
            </a:r>
          </a:p>
          <a:p>
            <a:pPr>
              <a:buFont typeface="Arial"/>
              <a:buChar char="•"/>
            </a:pPr>
            <a:r>
              <a:rPr lang="en-US" b="1"/>
              <a:t>Improve design:</a:t>
            </a:r>
            <a:r>
              <a:rPr lang="en-US"/>
              <a:t> They guide adjustments, ensuring compatibility and usability for all, especially those relying heavily on assistive technologies.</a:t>
            </a:r>
            <a:endParaRPr lang="en-US">
              <a:ea typeface="Calibri"/>
              <a:cs typeface="Calibri"/>
            </a:endParaRPr>
          </a:p>
          <a:p>
            <a:pPr>
              <a:buFont typeface="Arial"/>
              <a:buChar char="•"/>
            </a:pPr>
            <a:r>
              <a:rPr lang="en-US" b="1"/>
              <a:t>Conclusion:</a:t>
            </a:r>
            <a:endParaRPr lang="en-US"/>
          </a:p>
          <a:p>
            <a:pPr>
              <a:buFont typeface="Arial"/>
              <a:buChar char="•"/>
            </a:pPr>
            <a:r>
              <a:rPr lang="en-US"/>
              <a:t>Using these simulations as part of the testing process helps ensure that digital content truly meets accessibility standards, making products inclusive and usable by everyone, regardless of their abilities.</a:t>
            </a:r>
            <a:endParaRPr lang="en-US">
              <a:ea typeface="Calibri"/>
              <a:cs typeface="Calibri"/>
            </a:endParaRPr>
          </a:p>
          <a:p>
            <a:pPr marL="171450" indent="-171450">
              <a:buFont typeface="Arial"/>
              <a:buChar char="•"/>
            </a:pPr>
            <a:endParaRPr lang="en-US">
              <a:ea typeface="Calibri"/>
              <a:cs typeface="Calibri"/>
            </a:endParaRPr>
          </a:p>
          <a:p>
            <a:pPr>
              <a:spcBef>
                <a:spcPct val="0"/>
              </a:spcBef>
              <a:spcAft>
                <a:spcPct val="0"/>
              </a:spcAft>
            </a:pPr>
            <a:r>
              <a:rPr lang="en-US">
                <a:ea typeface="Calibri"/>
                <a:cs typeface="Calibri"/>
              </a:rPr>
              <a:t>...</a:t>
            </a:r>
          </a:p>
        </p:txBody>
      </p:sp>
      <p:sp>
        <p:nvSpPr>
          <p:cNvPr id="373" name="Google Shape;373;p5:notes">
            <a:extLst>
              <a:ext uri="{FF2B5EF4-FFF2-40B4-BE49-F238E27FC236}">
                <a16:creationId xmlns:a16="http://schemas.microsoft.com/office/drawing/2014/main" id="{660D4A7A-0EA7-45A0-B6D9-E61325DD8D3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027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F02FEEA-AE01-7FB8-1A36-048980C69D6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E479E6D-5499-E61C-AE31-F1F0D4A3F19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fr" b="1" dirty="0"/>
              <a:t>user tests</a:t>
            </a:r>
            <a:r>
              <a:rPr lang="fr" dirty="0"/>
              <a:t> (or </a:t>
            </a:r>
            <a:r>
              <a:rPr lang="fr" b="1" dirty="0"/>
              <a:t>user testing with people with disabilities</a:t>
            </a:r>
            <a:r>
              <a:rPr lang="fr" dirty="0"/>
              <a:t>) are a critical step to evaluate how well your website, app, or digital content meets the needs of users with various impairments.</a:t>
            </a:r>
            <a:endParaRPr lang="fr" sz="1800" dirty="0">
              <a:latin typeface="Livvic"/>
              <a:ea typeface="Livvic"/>
              <a:cs typeface="Livvic"/>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FFE32A08-984E-C5A8-CE1C-50E99473233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45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9ABA928-FE89-B17A-DFAE-D39B0920B9A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D1EE399-48C3-52D9-D3AB-540C13EDC4C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Accessibility isn’t only for people with disabilities—it benefits everyone. Think about </a:t>
            </a:r>
            <a:r>
              <a:rPr lang="en-US" b="1"/>
              <a:t>voice assistants</a:t>
            </a:r>
            <a:r>
              <a:rPr lang="en-US"/>
              <a:t> like Siri or Alexa. Originally designed for accessibility, now they’re used by millions.</a:t>
            </a:r>
            <a:endParaRPr lang="fr-FR"/>
          </a:p>
        </p:txBody>
      </p:sp>
      <p:sp>
        <p:nvSpPr>
          <p:cNvPr id="373" name="Google Shape;373;p5:notes">
            <a:extLst>
              <a:ext uri="{FF2B5EF4-FFF2-40B4-BE49-F238E27FC236}">
                <a16:creationId xmlns:a16="http://schemas.microsoft.com/office/drawing/2014/main" id="{150A5007-4F65-C885-DDD2-70D28B35A9D1}"/>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613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ADD86DB-6743-0E2B-DC9D-EAC09B26FADF}"/>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83AFC463-0A22-7E07-1964-42926E6065E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94F5D69C-77A9-F69A-198F-4634BBCDFF27}"/>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3638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C107FDF-921A-0B6A-E6BA-7E5728FB1387}"/>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43C61D7-4D70-B4AA-FC6C-C1D4F974EC5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A9DB31B1-3229-D3DE-69C8-1708719E9420}"/>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135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6E7F5D8-CDEA-DAF2-E31E-D1178537C2AF}"/>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3B40791-777F-5FFA-483D-8BC5DFE4A54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0565F47F-A985-D32F-766E-249D20608A9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328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D8CE889-C47D-9F9C-41EB-12CDE51CBEE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EF50FBC-F659-E5A6-959D-A26976133EB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C39E3F35-A81B-CB62-DC6A-5B40A2CF078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0327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E5E27DD-7A72-42AB-49E0-87C8749F891F}"/>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CA8CE41D-3663-B714-9C29-9FD4BBD2D13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71450" indent="-171450">
              <a:buFont typeface="Arial"/>
              <a:buChar char="•"/>
            </a:pPr>
            <a:r>
              <a:rPr lang="en-US" b="1"/>
              <a:t>Accessibility Targets Addressed:</a:t>
            </a:r>
            <a:endParaRPr lang="en-US"/>
          </a:p>
          <a:p>
            <a:pPr marL="628650" lvl="1" indent="-171450">
              <a:buFont typeface="Arial"/>
              <a:buChar char="•"/>
            </a:pPr>
            <a:r>
              <a:rPr lang="en-US" b="1"/>
              <a:t>Perceivable:</a:t>
            </a:r>
            <a:r>
              <a:rPr lang="en-US"/>
              <a:t> Are the content and controls perceivable by users with visual or auditory impairments? For example, screen reader users rely on proper labeling and structure.</a:t>
            </a:r>
            <a:endParaRPr lang="en-US">
              <a:ea typeface="Calibri"/>
              <a:cs typeface="Calibri"/>
            </a:endParaRPr>
          </a:p>
          <a:p>
            <a:pPr marL="628650" lvl="1" indent="-171450">
              <a:buFont typeface="Arial"/>
              <a:buChar char="•"/>
            </a:pPr>
            <a:r>
              <a:rPr lang="en-US" b="1"/>
              <a:t>Operable:</a:t>
            </a:r>
            <a:r>
              <a:rPr lang="en-US"/>
              <a:t> Can users with motor disabilities navigate and operate the site using keyboards or assistive devices? User testing can reveal if controls are accessible without a mouse.</a:t>
            </a:r>
            <a:endParaRPr lang="en-US">
              <a:ea typeface="Calibri"/>
              <a:cs typeface="Calibri"/>
            </a:endParaRPr>
          </a:p>
          <a:p>
            <a:pPr marL="628650" lvl="1" indent="-171450">
              <a:buFont typeface="Arial"/>
              <a:buChar char="•"/>
            </a:pPr>
            <a:r>
              <a:rPr lang="en-US" b="1"/>
              <a:t>Understandable:</a:t>
            </a:r>
            <a:r>
              <a:rPr lang="en-US"/>
              <a:t> Is the content clear and easy to comprehend for users with cognitive disabilities? Feedback helps improve clarity and usability.</a:t>
            </a:r>
            <a:endParaRPr lang="en-US">
              <a:ea typeface="Calibri"/>
              <a:cs typeface="Calibri"/>
            </a:endParaRPr>
          </a:p>
          <a:p>
            <a:pPr marL="628650" lvl="1" indent="-171450">
              <a:buFont typeface="Arial"/>
              <a:buChar char="•"/>
            </a:pPr>
            <a:r>
              <a:rPr lang="en-US" b="1"/>
              <a:t>Robust:</a:t>
            </a:r>
            <a:r>
              <a:rPr lang="en-US"/>
              <a:t> Does the site work well across different devices and assistive technologies? User feedback ensures compatibility.</a:t>
            </a:r>
            <a:endParaRPr lang="en-US">
              <a:ea typeface="Calibri"/>
              <a:cs typeface="Calibri"/>
            </a:endParaRPr>
          </a:p>
          <a:p>
            <a:pPr>
              <a:buFont typeface="Arial"/>
            </a:pPr>
            <a:endParaRPr lang="en-US" b="1">
              <a:ea typeface="Calibri" panose="020F0502020204030204"/>
              <a:cs typeface="Calibri" panose="020F0502020204030204"/>
            </a:endParaRPr>
          </a:p>
          <a:p>
            <a:r>
              <a:rPr lang="en-US" b="1"/>
              <a:t>How </a:t>
            </a:r>
            <a:r>
              <a:rPr lang="en-US" b="1" err="1"/>
              <a:t>it</a:t>
            </a:r>
            <a:r>
              <a:rPr lang="en-US" b="1"/>
              <a:t> supports accessibility targets:</a:t>
            </a:r>
            <a:endParaRPr lang="en-US"/>
          </a:p>
          <a:p>
            <a:endParaRPr lang="en-US" b="1">
              <a:ea typeface="Calibri" panose="020F0502020204030204"/>
              <a:cs typeface="Calibri" panose="020F0502020204030204"/>
            </a:endParaRPr>
          </a:p>
          <a:p>
            <a:pPr marL="171450" indent="-171450">
              <a:buFont typeface="Arial"/>
              <a:buChar char="•"/>
            </a:pPr>
            <a:r>
              <a:rPr lang="en-US" b="1"/>
              <a:t>Real-world validation:</a:t>
            </a:r>
            <a:r>
              <a:rPr lang="en-US"/>
              <a:t> It confirms that accessibility features are practical and effective for actual users with disabilities.</a:t>
            </a:r>
          </a:p>
          <a:p>
            <a:pPr marL="171450" indent="-171450">
              <a:buFont typeface="Arial"/>
              <a:buChar char="•"/>
            </a:pPr>
            <a:r>
              <a:rPr lang="en-US" b="1"/>
              <a:t>Identifies usability barriers:</a:t>
            </a:r>
            <a:r>
              <a:rPr lang="en-US"/>
              <a:t> Helps to uncover issues like confusing layouts, non-intuitive navigation, or missing interaction cues that automated tests might miss.</a:t>
            </a:r>
            <a:endParaRPr lang="en-US">
              <a:ea typeface="Calibri"/>
              <a:cs typeface="Calibri"/>
            </a:endParaRPr>
          </a:p>
          <a:p>
            <a:pPr marL="171450" indent="-171450">
              <a:buFont typeface="Arial"/>
              <a:buChar char="•"/>
            </a:pPr>
            <a:r>
              <a:rPr lang="en-US" b="1"/>
              <a:t>Guides improvements:</a:t>
            </a:r>
            <a:r>
              <a:rPr lang="en-US"/>
              <a:t> Provides actionable insights to refine design and development, ensuring the product is truly inclusive.</a:t>
            </a:r>
            <a:endParaRPr lang="en-US">
              <a:ea typeface="Calibri"/>
              <a:cs typeface="Calibri"/>
            </a:endParaRPr>
          </a:p>
          <a:p>
            <a:pPr marL="171450" indent="-171450">
              <a:buFont typeface="Arial"/>
              <a:buChar char="•"/>
            </a:pPr>
            <a:endParaRPr lang="en-US"/>
          </a:p>
          <a:p>
            <a:r>
              <a:rPr lang="en-US" b="1"/>
              <a:t>Conclusion:</a:t>
            </a:r>
            <a:endParaRPr lang="en-US"/>
          </a:p>
          <a:p>
            <a:r>
              <a:rPr lang="en-US"/>
              <a:t>User testing with individuals with disabilities is vital for achieving </a:t>
            </a:r>
            <a:r>
              <a:rPr lang="en-US" b="1"/>
              <a:t>inclusive accessibility targets</a:t>
            </a:r>
            <a:r>
              <a:rPr lang="en-US"/>
              <a:t>, ensuring that digital experiences are genuinely usable by all, not just compliant on paper but effective in real-world use.</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A3229301-7B07-7B9C-4861-C41649D09A81}"/>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0596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50633B3-6BCD-571E-B6ED-F9BE1023F433}"/>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3BAEA01-C5F3-4CA5-DA18-6B75CEA3308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dirty="0"/>
              <a:t>An audit that combines </a:t>
            </a:r>
            <a:r>
              <a:rPr lang="fr" b="1" dirty="0"/>
              <a:t>automatic, semi-automatic, and manual testing</a:t>
            </a:r>
            <a:r>
              <a:rPr lang="fr" dirty="0"/>
              <a:t>, along with </a:t>
            </a:r>
            <a:r>
              <a:rPr lang="fr" b="1" dirty="0"/>
              <a:t>user tests</a:t>
            </a:r>
            <a:r>
              <a:rPr lang="fr" dirty="0"/>
              <a:t>, provides a comprehensive assessment of your digital content’s accessibility. </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DACC46DD-A164-7D3E-F1F5-8006A9EE5B58}"/>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3535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F8D451F-66E1-83C3-21B5-9BAFCDD6EC5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DA9D51D9-ADB3-AA69-16A0-A0902403DD7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ea typeface="Calibri"/>
                <a:cs typeface="Calibri"/>
              </a:rPr>
              <a:t>Example of a presentation that shows the issue, why it is an issue, the </a:t>
            </a:r>
            <a:r>
              <a:rPr lang="en-US" err="1">
                <a:ea typeface="Calibri"/>
                <a:cs typeface="Calibri"/>
              </a:rPr>
              <a:t>recommandation</a:t>
            </a:r>
            <a:r>
              <a:rPr lang="en-US">
                <a:ea typeface="Calibri"/>
                <a:cs typeface="Calibri"/>
              </a:rPr>
              <a:t> to correct the problem, which team will correct (dev, design, editorial), and the priority of the issue (if it is a blocking, major or minor issue).</a:t>
            </a:r>
            <a:endParaRPr lang="fr-FR"/>
          </a:p>
        </p:txBody>
      </p:sp>
      <p:sp>
        <p:nvSpPr>
          <p:cNvPr id="373" name="Google Shape;373;p5:notes">
            <a:extLst>
              <a:ext uri="{FF2B5EF4-FFF2-40B4-BE49-F238E27FC236}">
                <a16:creationId xmlns:a16="http://schemas.microsoft.com/office/drawing/2014/main" id="{E652366C-4E8A-FE93-379D-95B1DBBB90F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332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5221380-578B-D3AD-1DFB-EABF5A3510C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ACAAB71-EFDC-79E2-0BDC-C908AB5E03E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dirty="0"/>
              <a:t>An accessibility budget refers to the allocated resources—financial, human, and time—that an organization commits to achieving and maintaining accessibility compliance across its digital assets. </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52260E88-1D52-B8B8-9515-79A4DFEB04A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864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D11C63C-0E86-93D2-1FFA-5B4ABECA30A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2C99F4A-E47F-3D13-7813-60D1C183251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err="1"/>
              <a:t>Having</a:t>
            </a:r>
            <a:r>
              <a:rPr lang="fr"/>
              <a:t> a </a:t>
            </a:r>
            <a:r>
              <a:rPr lang="fr" err="1"/>
              <a:t>clear</a:t>
            </a:r>
            <a:r>
              <a:rPr lang="fr"/>
              <a:t> </a:t>
            </a:r>
            <a:r>
              <a:rPr lang="fr" err="1"/>
              <a:t>accessibility</a:t>
            </a:r>
            <a:r>
              <a:rPr lang="fr"/>
              <a:t> budget </a:t>
            </a:r>
            <a:r>
              <a:rPr lang="fr" err="1"/>
              <a:t>allows</a:t>
            </a:r>
            <a:r>
              <a:rPr lang="fr"/>
              <a:t> </a:t>
            </a:r>
            <a:r>
              <a:rPr lang="fr" err="1"/>
              <a:t>companies</a:t>
            </a:r>
            <a:r>
              <a:rPr lang="fr"/>
              <a:t> to plan </a:t>
            </a:r>
            <a:r>
              <a:rPr lang="fr" err="1"/>
              <a:t>effectively</a:t>
            </a:r>
            <a:r>
              <a:rPr lang="fr"/>
              <a:t>, </a:t>
            </a:r>
            <a:r>
              <a:rPr lang="fr" err="1"/>
              <a:t>prioritize</a:t>
            </a:r>
            <a:r>
              <a:rPr lang="fr"/>
              <a:t> </a:t>
            </a:r>
            <a:r>
              <a:rPr lang="fr" err="1"/>
              <a:t>remediation</a:t>
            </a:r>
            <a:r>
              <a:rPr lang="fr"/>
              <a:t> efforts, and </a:t>
            </a:r>
            <a:r>
              <a:rPr lang="fr" err="1"/>
              <a:t>ensure</a:t>
            </a:r>
            <a:r>
              <a:rPr lang="fr"/>
              <a:t> </a:t>
            </a:r>
            <a:r>
              <a:rPr lang="fr" err="1"/>
              <a:t>ongoing</a:t>
            </a:r>
            <a:r>
              <a:rPr lang="fr"/>
              <a:t> compliance, </a:t>
            </a:r>
            <a:r>
              <a:rPr lang="fr" err="1"/>
              <a:t>especially</a:t>
            </a:r>
            <a:r>
              <a:rPr lang="fr"/>
              <a:t> in anticipation of </a:t>
            </a:r>
            <a:r>
              <a:rPr lang="fr" err="1"/>
              <a:t>regulations</a:t>
            </a:r>
            <a:r>
              <a:rPr lang="fr"/>
              <a:t> like the </a:t>
            </a:r>
            <a:r>
              <a:rPr lang="fr" err="1"/>
              <a:t>EU's</a:t>
            </a:r>
            <a:r>
              <a:rPr lang="fr"/>
              <a:t> 2025 deadline. </a:t>
            </a:r>
            <a:endParaRPr lang="en-US"/>
          </a:p>
          <a:p>
            <a:pPr marL="114300"/>
            <a:r>
              <a:rPr lang="fr"/>
              <a:t>It </a:t>
            </a:r>
            <a:r>
              <a:rPr lang="fr" err="1"/>
              <a:t>also</a:t>
            </a:r>
            <a:r>
              <a:rPr lang="fr"/>
              <a:t> </a:t>
            </a:r>
            <a:r>
              <a:rPr lang="fr" err="1"/>
              <a:t>helps</a:t>
            </a:r>
            <a:r>
              <a:rPr lang="fr"/>
              <a:t> </a:t>
            </a:r>
            <a:r>
              <a:rPr lang="fr" err="1"/>
              <a:t>avoid</a:t>
            </a:r>
            <a:r>
              <a:rPr lang="fr"/>
              <a:t> surprises or </a:t>
            </a:r>
            <a:r>
              <a:rPr lang="fr" err="1"/>
              <a:t>underfunding</a:t>
            </a:r>
            <a:r>
              <a:rPr lang="fr"/>
              <a:t>, </a:t>
            </a:r>
            <a:r>
              <a:rPr lang="fr" err="1"/>
              <a:t>ensuring</a:t>
            </a:r>
            <a:r>
              <a:rPr lang="fr"/>
              <a:t> </a:t>
            </a:r>
            <a:r>
              <a:rPr lang="fr" err="1"/>
              <a:t>that</a:t>
            </a:r>
            <a:r>
              <a:rPr lang="fr"/>
              <a:t> </a:t>
            </a:r>
            <a:r>
              <a:rPr lang="fr" err="1"/>
              <a:t>accessibility</a:t>
            </a:r>
            <a:r>
              <a:rPr lang="fr"/>
              <a:t> </a:t>
            </a:r>
            <a:r>
              <a:rPr lang="fr" err="1"/>
              <a:t>remains</a:t>
            </a:r>
            <a:r>
              <a:rPr lang="fr"/>
              <a:t> an </a:t>
            </a:r>
            <a:r>
              <a:rPr lang="fr" err="1"/>
              <a:t>ongoing</a:t>
            </a:r>
            <a:r>
              <a:rPr lang="fr"/>
              <a:t> </a:t>
            </a:r>
            <a:r>
              <a:rPr lang="fr" err="1"/>
              <a:t>priority</a:t>
            </a:r>
            <a:r>
              <a:rPr lang="fr"/>
              <a:t> </a:t>
            </a:r>
            <a:r>
              <a:rPr lang="fr" err="1"/>
              <a:t>rather</a:t>
            </a:r>
            <a:r>
              <a:rPr lang="fr"/>
              <a:t> </a:t>
            </a:r>
            <a:r>
              <a:rPr lang="fr" err="1"/>
              <a:t>than</a:t>
            </a:r>
            <a:r>
              <a:rPr lang="fr"/>
              <a:t> a one-time </a:t>
            </a:r>
            <a:r>
              <a:rPr lang="fr" err="1"/>
              <a:t>expense</a:t>
            </a:r>
            <a:r>
              <a:rPr lang="fr"/>
              <a:t>. </a:t>
            </a:r>
            <a:endParaRPr lang="en-US"/>
          </a:p>
          <a:p>
            <a:pPr marL="114300"/>
            <a:r>
              <a:rPr lang="en-US" err="1"/>
              <a:t>Ultimately</a:t>
            </a:r>
            <a:r>
              <a:rPr lang="en-US"/>
              <a:t>, a </a:t>
            </a:r>
            <a:r>
              <a:rPr lang="en-US" err="1"/>
              <a:t>well-defined</a:t>
            </a:r>
            <a:r>
              <a:rPr lang="en-US"/>
              <a:t> </a:t>
            </a:r>
            <a:r>
              <a:rPr lang="en-US" err="1"/>
              <a:t>accessibility</a:t>
            </a:r>
            <a:r>
              <a:rPr lang="en-US"/>
              <a:t> budget </a:t>
            </a:r>
            <a:r>
              <a:rPr lang="en-US" err="1"/>
              <a:t>demonstrates</a:t>
            </a:r>
            <a:r>
              <a:rPr lang="en-US"/>
              <a:t> a </a:t>
            </a:r>
            <a:r>
              <a:rPr lang="en-US" err="1"/>
              <a:t>strong</a:t>
            </a:r>
            <a:r>
              <a:rPr lang="en-US"/>
              <a:t> </a:t>
            </a:r>
            <a:r>
              <a:rPr lang="en-US" err="1"/>
              <a:t>organizational</a:t>
            </a:r>
            <a:r>
              <a:rPr lang="en-US"/>
              <a:t> </a:t>
            </a:r>
            <a:r>
              <a:rPr lang="en-US" err="1"/>
              <a:t>commitment</a:t>
            </a:r>
            <a:r>
              <a:rPr lang="en-US"/>
              <a:t> to </a:t>
            </a:r>
            <a:r>
              <a:rPr lang="en-US" err="1"/>
              <a:t>inclusivity</a:t>
            </a:r>
            <a:r>
              <a:rPr lang="en-US"/>
              <a:t>, </a:t>
            </a:r>
            <a:r>
              <a:rPr lang="en-US" err="1"/>
              <a:t>improves</a:t>
            </a:r>
            <a:r>
              <a:rPr lang="en-US"/>
              <a:t> user </a:t>
            </a:r>
            <a:r>
              <a:rPr lang="en-US" err="1"/>
              <a:t>experience</a:t>
            </a:r>
            <a:r>
              <a:rPr lang="en-US"/>
              <a:t> for all, and </a:t>
            </a:r>
            <a:r>
              <a:rPr lang="en-US" err="1"/>
              <a:t>mitigates</a:t>
            </a:r>
            <a:r>
              <a:rPr lang="en-US"/>
              <a:t> </a:t>
            </a:r>
            <a:r>
              <a:rPr lang="en-US" err="1"/>
              <a:t>legal</a:t>
            </a:r>
            <a:r>
              <a:rPr lang="en-US"/>
              <a:t> and </a:t>
            </a:r>
            <a:r>
              <a:rPr lang="en-US" err="1"/>
              <a:t>reputational</a:t>
            </a:r>
            <a:r>
              <a:rPr lang="en-US"/>
              <a:t> </a:t>
            </a:r>
            <a:r>
              <a:rPr lang="en-US" err="1"/>
              <a:t>risks</a:t>
            </a:r>
            <a:r>
              <a:rPr lang="en-US"/>
              <a:t>.</a:t>
            </a:r>
          </a:p>
        </p:txBody>
      </p:sp>
      <p:sp>
        <p:nvSpPr>
          <p:cNvPr id="373" name="Google Shape;373;p5:notes">
            <a:extLst>
              <a:ext uri="{FF2B5EF4-FFF2-40B4-BE49-F238E27FC236}">
                <a16:creationId xmlns:a16="http://schemas.microsoft.com/office/drawing/2014/main" id="{59905B14-F45F-6EE2-6896-D4E6C114575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5158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85B9D4A-4323-9515-2935-6E5E7F0F9C9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9F67E01-ED54-CBE0-5CBC-D6F86E164D87}"/>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br>
              <a:rPr lang="en-US">
                <a:cs typeface="+mn-lt"/>
              </a:rPr>
            </a:br>
            <a:r>
              <a:rPr lang="en-US"/>
              <a:t>An accessibility budget tailored to the severity of issues and their value can optimize resource allocation. </a:t>
            </a:r>
          </a:p>
          <a:p>
            <a:pPr>
              <a:spcBef>
                <a:spcPct val="0"/>
              </a:spcBef>
              <a:spcAft>
                <a:spcPct val="0"/>
              </a:spcAft>
            </a:pPr>
            <a:r>
              <a:rPr lang="en-US"/>
              <a:t>Prioritizing high-severity problems that have a high user value ensures that the most critical barriers for users are addressed first, creating an immediate positive impact on user experience. </a:t>
            </a:r>
          </a:p>
          <a:p>
            <a:pPr>
              <a:spcBef>
                <a:spcPct val="0"/>
              </a:spcBef>
              <a:spcAft>
                <a:spcPct val="0"/>
              </a:spcAft>
            </a:pPr>
            <a:r>
              <a:rPr lang="en-US"/>
              <a:t>Combining this with issues that offer high business value and high cumulative value maximizes ROI, as solving these problems can lead to increased engagement, satisfaction, and compliance benefits—often at a relatively low cost when planned strategically. </a:t>
            </a:r>
          </a:p>
          <a:p>
            <a:pPr>
              <a:spcBef>
                <a:spcPct val="0"/>
              </a:spcBef>
              <a:spcAft>
                <a:spcPct val="0"/>
              </a:spcAft>
            </a:pPr>
            <a:r>
              <a:rPr lang="en-US"/>
              <a:t>This approach helps organizations focus on impactful, cost-effective solutions that deliver maximum benefit for both users and the business.</a:t>
            </a:r>
          </a:p>
        </p:txBody>
      </p:sp>
      <p:sp>
        <p:nvSpPr>
          <p:cNvPr id="373" name="Google Shape;373;p5:notes">
            <a:extLst>
              <a:ext uri="{FF2B5EF4-FFF2-40B4-BE49-F238E27FC236}">
                <a16:creationId xmlns:a16="http://schemas.microsoft.com/office/drawing/2014/main" id="{84663038-B463-3EFC-D0F4-C614F74AC9D0}"/>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00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BF9B16A-DAD5-80F0-2599-849D5A4F3C5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7947535-CED3-0AE5-2470-F0500F3F2A5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ea typeface="Calibri"/>
                <a:cs typeface="Calibri"/>
              </a:rPr>
              <a:t>What is common between </a:t>
            </a:r>
            <a:r>
              <a:rPr lang="en-US"/>
              <a:t>a TV remote control and a vegetable peeler? </a:t>
            </a:r>
            <a:endParaRPr lang="en-US">
              <a:ea typeface="Calibri" panose="020F0502020204030204"/>
              <a:cs typeface="Calibri" panose="020F0502020204030204"/>
            </a:endParaRPr>
          </a:p>
          <a:p>
            <a:r>
              <a:rPr lang="en-US"/>
              <a:t>From an accessibility perspective, the commonality between a TV remote control and a vegetable peeler lies in their design, which is intended for easy use by a wide range of people, including those with physical limitations. </a:t>
            </a:r>
            <a:endParaRPr lang="en-US">
              <a:ea typeface="Calibri"/>
              <a:cs typeface="Calibri"/>
            </a:endParaRPr>
          </a:p>
          <a:p>
            <a:r>
              <a:rPr lang="en-US"/>
              <a:t>Here are a few aspects to consider:</a:t>
            </a:r>
            <a:endParaRPr lang="en-US">
              <a:ea typeface="Calibri"/>
              <a:cs typeface="Calibri"/>
            </a:endParaRPr>
          </a:p>
          <a:p>
            <a:pPr marL="171450" indent="-171450">
              <a:buFont typeface="Arial"/>
              <a:buChar char="•"/>
            </a:pPr>
            <a:r>
              <a:rPr lang="en-US" b="1"/>
              <a:t>Ergonomics</a:t>
            </a:r>
            <a:r>
              <a:rPr lang="en-US"/>
              <a:t>: Both items may be ergonomically designed to fit comfortably in the hand, making them easier to use for people with dexterity or strength issues.</a:t>
            </a:r>
          </a:p>
          <a:p>
            <a:pPr marL="171450" indent="-171450">
              <a:buFont typeface="Arial"/>
              <a:buChar char="•"/>
            </a:pPr>
            <a:r>
              <a:rPr lang="en-US" b="1"/>
              <a:t>Ease of Use</a:t>
            </a:r>
            <a:r>
              <a:rPr lang="en-US"/>
              <a:t>: They generally feature intuitive characteristics, such as clearly identified buttons on a remote control or a properly aligned blade on a peeler, allowing users to understand and use the device without requiring extensive training. The remote control for tv </a:t>
            </a:r>
            <a:r>
              <a:rPr lang="en-US" err="1"/>
              <a:t>Iallows</a:t>
            </a:r>
            <a:r>
              <a:rPr lang="en-US"/>
              <a:t> users to change channels, adjust the volume, and control other functions without having to move to the TV, which is especially helpful for people with limited mobility.</a:t>
            </a:r>
            <a:endParaRPr lang="en-US">
              <a:ea typeface="Calibri"/>
              <a:cs typeface="Calibri"/>
            </a:endParaRPr>
          </a:p>
          <a:p>
            <a:pPr marL="171450" indent="-171450">
              <a:buFont typeface="Arial"/>
              <a:buChar char="•"/>
            </a:pPr>
            <a:r>
              <a:rPr lang="en-US" b="1"/>
              <a:t>Accessibility for People with Disabilities</a:t>
            </a:r>
            <a:r>
              <a:rPr lang="en-US"/>
              <a:t>: Both objects can incorporate design elements that make them usable by individuals with disabilities. For example, a remote control can have raised buttons for visually impaired users, and a peeler can include a non-slip grip.</a:t>
            </a:r>
          </a:p>
          <a:p>
            <a:r>
              <a:rPr lang="en-US"/>
              <a:t>By incorporating accessibility principles into their design, these objects become more inclusive, offering an enhanced user experience for everyone, including those living with disabilities.</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D5CFECC5-0ACD-DD7E-C03F-783C0DDEDB1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848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0DF2588-811A-665A-8052-B5D22597649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04B7C9CD-DF4A-DF6E-489B-BAED56099BB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Having accessibility trainings is crucial because they empower teams with the knowledge and skills needed to design, develop, and maintain digital content that is inclusive for all users, including those with disabilities. </a:t>
            </a:r>
          </a:p>
          <a:p>
            <a:pPr>
              <a:spcBef>
                <a:spcPct val="0"/>
              </a:spcBef>
              <a:spcAft>
                <a:spcPct val="0"/>
              </a:spcAft>
            </a:pPr>
            <a:r>
              <a:rPr lang="en-US"/>
              <a:t>Training ensures everyone understands accessibility standards and best practices, reducing the risk of non-compliance and costly remediation later. </a:t>
            </a:r>
          </a:p>
          <a:p>
            <a:pPr>
              <a:spcBef>
                <a:spcPct val="0"/>
              </a:spcBef>
              <a:spcAft>
                <a:spcPct val="0"/>
              </a:spcAft>
            </a:pPr>
            <a:r>
              <a:rPr lang="en-US"/>
              <a:t>It promotes a culture of inclusivity, fosters innovation, and helps organizations meet legal requirements more efficiently. </a:t>
            </a:r>
          </a:p>
          <a:p>
            <a:pPr>
              <a:spcBef>
                <a:spcPct val="0"/>
              </a:spcBef>
              <a:spcAft>
                <a:spcPct val="0"/>
              </a:spcAft>
            </a:pPr>
            <a:r>
              <a:rPr lang="en-US"/>
              <a:t>Ultimately, well-trained teams create better user experiences, expand their reach, and demonstrate a genuine commitment to social responsibility.</a:t>
            </a:r>
            <a:endParaRPr lang="en-US">
              <a:ea typeface="Calibri" panose="020F0502020204030204"/>
              <a:cs typeface="Calibri" panose="020F0502020204030204"/>
            </a:endParaRPr>
          </a:p>
          <a:p>
            <a:pPr>
              <a:spcBef>
                <a:spcPct val="0"/>
              </a:spcBef>
              <a:spcAft>
                <a:spcPct val="0"/>
              </a:spcAft>
            </a:pPr>
            <a:endParaRPr lang="en-US">
              <a:ea typeface="Calibri" panose="020F0502020204030204"/>
              <a:cs typeface="Calibri" panose="020F0502020204030204"/>
            </a:endParaRPr>
          </a:p>
          <a:p>
            <a:pPr>
              <a:spcBef>
                <a:spcPct val="0"/>
              </a:spcBef>
              <a:spcAft>
                <a:spcPct val="0"/>
              </a:spcAft>
            </a:pPr>
            <a:r>
              <a:rPr lang="en-US"/>
              <a:t>It's important to have accessibility tools because they enable organizations to identify and fix accessibility issues more efficiently and accurately. </a:t>
            </a:r>
          </a:p>
          <a:p>
            <a:pPr>
              <a:spcBef>
                <a:spcPct val="0"/>
              </a:spcBef>
              <a:spcAft>
                <a:spcPct val="0"/>
              </a:spcAft>
            </a:pPr>
            <a:r>
              <a:rPr lang="en-US"/>
              <a:t>For instance, automated tools quickly detect common problems, saving time during audits. </a:t>
            </a:r>
          </a:p>
          <a:p>
            <a:pPr>
              <a:spcBef>
                <a:spcPct val="0"/>
              </a:spcBef>
              <a:spcAft>
                <a:spcPct val="0"/>
              </a:spcAft>
            </a:pPr>
            <a:r>
              <a:rPr lang="en-US"/>
              <a:t>They help maintain compliance more consistently and reduce the risk of legal penalties. </a:t>
            </a:r>
            <a:endParaRPr lang="en-US">
              <a:ea typeface="Calibri" panose="020F0502020204030204"/>
              <a:cs typeface="Calibri" panose="020F0502020204030204"/>
            </a:endParaRPr>
          </a:p>
          <a:p>
            <a:pPr>
              <a:spcBef>
                <a:spcPct val="0"/>
              </a:spcBef>
              <a:spcAft>
                <a:spcPct val="0"/>
              </a:spcAft>
            </a:pPr>
            <a:r>
              <a:rPr lang="en-US"/>
              <a:t>Additionally, accessibility tools support ongoing monitoring and validation, empowering teams to build inclusive digital environments that serve all users effectively. </a:t>
            </a:r>
          </a:p>
          <a:p>
            <a:pPr>
              <a:spcBef>
                <a:spcPct val="0"/>
              </a:spcBef>
              <a:spcAft>
                <a:spcPct val="0"/>
              </a:spcAft>
            </a:pPr>
            <a:r>
              <a:rPr lang="en-US"/>
              <a:t>Ultimately, they make accessibility more manageable, reliable, and scalable across projects.</a:t>
            </a:r>
          </a:p>
        </p:txBody>
      </p:sp>
      <p:sp>
        <p:nvSpPr>
          <p:cNvPr id="373" name="Google Shape;373;p5:notes">
            <a:extLst>
              <a:ext uri="{FF2B5EF4-FFF2-40B4-BE49-F238E27FC236}">
                <a16:creationId xmlns:a16="http://schemas.microsoft.com/office/drawing/2014/main" id="{48979576-3897-0E8D-8117-4253B11E79BB}"/>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28842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E6078CA8-8923-A088-699B-C97135DF6B4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8C0851EE-7E4D-1C46-11D1-DE616C36346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dirty="0"/>
              <a:t>An accessibility budget refers to the allocated resources—financial, human, and time—that an organization commits to achieving and maintaining accessibility compliance across its digital assets. </a:t>
            </a:r>
            <a:endParaRPr lang="en-US" dirty="0"/>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9D7D188D-D0B0-512A-3393-F9641804983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8885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E5E7C36-971D-E9E2-A596-C5F71DC4C01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5DA2A807-FFE1-1815-D3CE-4597D37F49A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It is important to identify the employees involved in accessibility projects because doing so ensures that those responsible for implementing and maintaining accessibility are fully engaged and equipped with the necessary knowledge. </a:t>
            </a:r>
          </a:p>
          <a:p>
            <a:pPr>
              <a:spcBef>
                <a:spcPct val="0"/>
              </a:spcBef>
              <a:spcAft>
                <a:spcPct val="0"/>
              </a:spcAft>
            </a:pPr>
            <a:r>
              <a:rPr lang="en-US"/>
              <a:t>This targeted involvement fosters greater ownership, encourages collaboration, and helps ensure that solutions are practical, effective, and sustainable. </a:t>
            </a:r>
          </a:p>
          <a:p>
            <a:pPr>
              <a:spcBef>
                <a:spcPct val="0"/>
              </a:spcBef>
              <a:spcAft>
                <a:spcPct val="0"/>
              </a:spcAft>
            </a:pPr>
            <a:r>
              <a:rPr lang="en-US"/>
              <a:t>Ultimately, involving the right employees leads to higher quality of implementation, promotes a culture of inclusion, and demonstrates the organization’s commitment to accessibility at all levels.</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42E49516-C73A-D5EE-E5A2-04ECBA9E0725}"/>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4068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901AB44-3F37-D156-DC6F-97F595A3FC62}"/>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DA6566E7-2EB4-36F7-C1D6-83C29201D6B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Accessibility isn’t something you add at the end—it should be part of the process from the start. It’s a shared responsibility between designers, developers, project managers...</a:t>
            </a:r>
            <a:endParaRPr lang="fr-FR">
              <a:ea typeface="Calibri" panose="020F0502020204030204"/>
              <a:cs typeface="Calibri" panose="020F0502020204030204"/>
            </a:endParaRPr>
          </a:p>
          <a:p>
            <a:pPr>
              <a:spcBef>
                <a:spcPct val="0"/>
              </a:spcBef>
              <a:spcAft>
                <a:spcPct val="0"/>
              </a:spcAft>
            </a:pPr>
            <a:br>
              <a:rPr lang="en-US">
                <a:cs typeface="+mn-lt"/>
              </a:rPr>
            </a:br>
            <a:r>
              <a:rPr lang="en-US"/>
              <a:t>The employees involved in accessibility projects typically include:</a:t>
            </a:r>
            <a:endParaRPr lang="en-US">
              <a:ea typeface="Calibri"/>
              <a:cs typeface="Calibri"/>
            </a:endParaRPr>
          </a:p>
          <a:p>
            <a:pPr marL="171450" indent="-171450">
              <a:buFont typeface="Arial"/>
              <a:buChar char="•"/>
            </a:pPr>
            <a:r>
              <a:rPr lang="en-US" b="1"/>
              <a:t>Developers and IT Teams:</a:t>
            </a:r>
            <a:r>
              <a:rPr lang="en-US"/>
              <a:t> Responsible for implementing technical accessibility features, ensuring WCAG compliance, and maintaining accessible code.</a:t>
            </a:r>
          </a:p>
          <a:p>
            <a:pPr marL="171450" indent="-171450">
              <a:buFont typeface="Arial"/>
              <a:buChar char="•"/>
            </a:pPr>
            <a:r>
              <a:rPr lang="en-US" b="1"/>
              <a:t>Designers and UX/UI Teams:</a:t>
            </a:r>
            <a:r>
              <a:rPr lang="en-US"/>
              <a:t> Charged with creating inclusive, user-friendly interfaces that consider accessibility principles from the outset.</a:t>
            </a:r>
          </a:p>
          <a:p>
            <a:pPr marL="171450" indent="-171450">
              <a:buFont typeface="Arial"/>
              <a:buChar char="•"/>
            </a:pPr>
            <a:r>
              <a:rPr lang="en-US" b="1"/>
              <a:t>Project Managers (PMs):</a:t>
            </a:r>
            <a:r>
              <a:rPr lang="en-US"/>
              <a:t> Oversee the planning, coordination, and delivery of accessibility initiatives, ensuring deadlines and standards are met.</a:t>
            </a:r>
          </a:p>
          <a:p>
            <a:pPr marL="171450" indent="-171450">
              <a:buFont typeface="Arial"/>
              <a:buChar char="•"/>
            </a:pPr>
            <a:r>
              <a:rPr lang="en-US" b="1"/>
              <a:t>Content Creators (Copywriters, Content Managers):</a:t>
            </a:r>
            <a:r>
              <a:rPr lang="en-US"/>
              <a:t> Ensure that text, images, and multimedia content are accessible—such as providing alt text and proper headings.</a:t>
            </a:r>
          </a:p>
          <a:p>
            <a:pPr marL="171450" indent="-171450">
              <a:buFont typeface="Arial"/>
              <a:buChar char="•"/>
            </a:pPr>
            <a:r>
              <a:rPr lang="en-US" b="1"/>
              <a:t>Marketing and Communication Teams:</a:t>
            </a:r>
            <a:r>
              <a:rPr lang="en-US"/>
              <a:t> Responsible for accessible outreach and ensuring that public-facing content, like declarations and reports, are inclusive.</a:t>
            </a:r>
            <a:endParaRPr lang="en-US">
              <a:ea typeface="Calibri"/>
              <a:cs typeface="Calibri"/>
            </a:endParaRPr>
          </a:p>
          <a:p>
            <a:pPr marL="171450" indent="-171450">
              <a:buFont typeface="Arial"/>
              <a:buChar char="•"/>
            </a:pPr>
            <a:r>
              <a:rPr lang="en-US" b="1"/>
              <a:t>Top Management and Leadership:</a:t>
            </a:r>
            <a:r>
              <a:rPr lang="en-US"/>
              <a:t> Support and champion accessibility policies, allocate resources, and foster a culture of inclusion.</a:t>
            </a:r>
            <a:endParaRPr lang="en-US">
              <a:ea typeface="Calibri"/>
              <a:cs typeface="Calibri"/>
            </a:endParaRPr>
          </a:p>
          <a:p>
            <a:pPr marL="171450" indent="-171450">
              <a:buFont typeface="Arial"/>
              <a:buChar char="•"/>
            </a:pPr>
            <a:r>
              <a:rPr lang="en-US" b="1"/>
              <a:t>HR and Training Managers:</a:t>
            </a:r>
            <a:r>
              <a:rPr lang="en-US"/>
              <a:t> Responsible for training staff, raising awareness, and integrating accessibility into ongoing professional development.</a:t>
            </a:r>
            <a:endParaRPr lang="en-US">
              <a:ea typeface="Calibri"/>
              <a:cs typeface="Calibri"/>
            </a:endParaRPr>
          </a:p>
          <a:p>
            <a:pPr marL="171450" indent="-171450">
              <a:buFont typeface="Arial"/>
              <a:buChar char="•"/>
            </a:pPr>
            <a:endParaRPr lang="en-US"/>
          </a:p>
          <a:p>
            <a:r>
              <a:rPr lang="en-US"/>
              <a:t>Involving these key roles ensures that accessibility is integrated throughout the organization from design to deployment and beyond.</a:t>
            </a:r>
            <a:endParaRPr lang="en-US">
              <a:ea typeface="Calibri"/>
              <a:cs typeface="Calibri"/>
            </a:endParaRPr>
          </a:p>
          <a:p>
            <a:pPr>
              <a:spcBef>
                <a:spcPct val="0"/>
              </a:spcBef>
              <a:spcAft>
                <a:spcPct val="0"/>
              </a:spcAft>
            </a:pPr>
            <a:endParaRPr lang="en-US">
              <a:ea typeface="Calibri"/>
              <a:cs typeface="Calibri"/>
            </a:endParaRPr>
          </a:p>
        </p:txBody>
      </p:sp>
      <p:sp>
        <p:nvSpPr>
          <p:cNvPr id="373" name="Google Shape;373;p5:notes">
            <a:extLst>
              <a:ext uri="{FF2B5EF4-FFF2-40B4-BE49-F238E27FC236}">
                <a16:creationId xmlns:a16="http://schemas.microsoft.com/office/drawing/2014/main" id="{9D6D0922-F735-1AE6-4B49-658A03E068DC}"/>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131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F47406F-A52C-E646-5F1E-AFF91A7E914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26355337-8A9F-3087-FA7E-2DAD6442FC02}"/>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You should think about accessibility from the very beginning of a project — ideally, during the initial planning and requirement gathering phase. </a:t>
            </a:r>
          </a:p>
          <a:p>
            <a:pPr>
              <a:spcBef>
                <a:spcPct val="0"/>
              </a:spcBef>
              <a:spcAft>
                <a:spcPct val="0"/>
              </a:spcAft>
            </a:pPr>
            <a:r>
              <a:rPr lang="en-US"/>
              <a:t>Integrating accessibility early ensures that inclusivity is built into the design, user experience, and technical architecture from the outset, rather than trying to retrofit solutions later. </a:t>
            </a:r>
          </a:p>
          <a:p>
            <a:pPr>
              <a:spcBef>
                <a:spcPct val="0"/>
              </a:spcBef>
              <a:spcAft>
                <a:spcPct val="0"/>
              </a:spcAft>
            </a:pPr>
            <a:r>
              <a:rPr lang="en-US"/>
              <a:t>This proactive approach helps avoid costly rework, ensures compliance with regulations, and delivers a better experience for all users. </a:t>
            </a:r>
          </a:p>
          <a:p>
            <a:pPr>
              <a:spcBef>
                <a:spcPct val="0"/>
              </a:spcBef>
              <a:spcAft>
                <a:spcPct val="0"/>
              </a:spcAft>
            </a:pPr>
            <a:r>
              <a:rPr lang="en-US"/>
              <a:t>Additionally, continuous consideration throughout development, testing, and post-launch phases is essential for maintaining and improving accessibility.</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C268026A-71EC-B7BC-C7AB-38ECC9520B1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77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978871E-A74D-AB94-0298-8FDCE198EDB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5F9E599C-B7D4-9C31-276E-CC3DA8CCA73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Building a structured path to accessibility remediation—covering audit, decision, planning, action, promotion, and ongoing maintenance—is essential because it ensures a systematic, efficient, and sustainable approach to achieving and sustaining compliance. </a:t>
            </a:r>
          </a:p>
          <a:p>
            <a:pPr>
              <a:spcBef>
                <a:spcPct val="0"/>
              </a:spcBef>
              <a:spcAft>
                <a:spcPct val="0"/>
              </a:spcAft>
            </a:pPr>
            <a:r>
              <a:rPr lang="en-US"/>
              <a:t>This process helps identify issues early, prioritize actions effectively, allocate the right resources, and track progress transparently. </a:t>
            </a:r>
          </a:p>
          <a:p>
            <a:pPr>
              <a:spcBef>
                <a:spcPct val="0"/>
              </a:spcBef>
              <a:spcAft>
                <a:spcPct val="0"/>
              </a:spcAft>
            </a:pPr>
            <a:r>
              <a:rPr lang="en-US"/>
              <a:t>It also fosters a culture of continuous improvement, making accessibility an integral part of your organization’s operations rather than a one-time project. </a:t>
            </a:r>
          </a:p>
          <a:p>
            <a:pPr>
              <a:spcBef>
                <a:spcPct val="0"/>
              </a:spcBef>
              <a:spcAft>
                <a:spcPct val="0"/>
              </a:spcAft>
            </a:pPr>
            <a:r>
              <a:rPr lang="en-US"/>
              <a:t>Ultimately, it leads to better user experiences, legal compliance, and an inclusive digital environment for all.</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F3338567-020A-84A9-99C3-9FE35A394C8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0536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E914768-EF08-91B1-0576-AC6D3F2224F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F12522F-CE50-DB7A-0940-5967567D631C}"/>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br>
              <a:rPr lang="en-US">
                <a:cs typeface="+mn-lt"/>
              </a:rPr>
            </a:br>
            <a:r>
              <a:rPr lang="en-US"/>
              <a:t>Organizing collaboration between copywriters, designers, and developers in an accessibility project involves establishing clear communication channels, shared goals, and integrated workflows. </a:t>
            </a:r>
          </a:p>
          <a:p>
            <a:endParaRPr lang="en-US"/>
          </a:p>
          <a:p>
            <a:r>
              <a:rPr lang="en-US"/>
              <a:t>Typically, this includes:</a:t>
            </a:r>
            <a:endParaRPr lang="en-US">
              <a:ea typeface="Calibri" panose="020F0502020204030204"/>
              <a:cs typeface="Calibri" panose="020F0502020204030204"/>
            </a:endParaRPr>
          </a:p>
          <a:p>
            <a:pPr marL="171450" indent="-171450">
              <a:buFont typeface="Arial"/>
              <a:buChar char="•"/>
            </a:pPr>
            <a:r>
              <a:rPr lang="en-US" b="1"/>
              <a:t>Early Planning:</a:t>
            </a:r>
            <a:r>
              <a:rPr lang="en-US"/>
              <a:t> Involving all stakeholders from the project’s inception to define accessibility requirements, goals, and responsibilities.</a:t>
            </a:r>
            <a:endParaRPr lang="en-US">
              <a:ea typeface="Calibri"/>
              <a:cs typeface="Calibri"/>
            </a:endParaRPr>
          </a:p>
          <a:p>
            <a:pPr marL="171450" indent="-171450">
              <a:buFont typeface="Arial"/>
              <a:buChar char="•"/>
            </a:pPr>
            <a:r>
              <a:rPr lang="en-US" b="1"/>
              <a:t>Regular Coordination:</a:t>
            </a:r>
            <a:r>
              <a:rPr lang="en-US"/>
              <a:t> Holding cross-disciplinary meetings, briefings, or stand-ups to ensure everyone understands their roles and progress.</a:t>
            </a:r>
            <a:endParaRPr lang="en-US">
              <a:ea typeface="Calibri"/>
              <a:cs typeface="Calibri"/>
            </a:endParaRPr>
          </a:p>
          <a:p>
            <a:pPr marL="171450" indent="-171450">
              <a:buFont typeface="Arial"/>
              <a:buChar char="•"/>
            </a:pPr>
            <a:r>
              <a:rPr lang="en-US" b="1"/>
              <a:t>Shared Guidelines and Documentation:</a:t>
            </a:r>
            <a:r>
              <a:rPr lang="en-US"/>
              <a:t> Using common accessibility standards (e.g., WCAG) and documentation to maintain consistency.</a:t>
            </a:r>
            <a:endParaRPr lang="en-US">
              <a:ea typeface="Calibri"/>
              <a:cs typeface="Calibri"/>
            </a:endParaRPr>
          </a:p>
          <a:p>
            <a:pPr marL="171450" indent="-171450">
              <a:buFont typeface="Arial"/>
              <a:buChar char="•"/>
            </a:pPr>
            <a:r>
              <a:rPr lang="en-US" b="1"/>
              <a:t>Design-Development Alignment:</a:t>
            </a:r>
            <a:r>
              <a:rPr lang="en-US"/>
              <a:t> Designers create accessible UI prototypes and guidelines, which developers implement and verify against technical standards.</a:t>
            </a:r>
            <a:endParaRPr lang="en-US">
              <a:ea typeface="Calibri"/>
              <a:cs typeface="Calibri"/>
            </a:endParaRPr>
          </a:p>
          <a:p>
            <a:pPr marL="171450" indent="-171450">
              <a:buFont typeface="Arial"/>
              <a:buChar char="•"/>
            </a:pPr>
            <a:r>
              <a:rPr lang="en-US" b="1"/>
              <a:t>Content-Design Sync:</a:t>
            </a:r>
            <a:r>
              <a:rPr lang="en-US"/>
              <a:t> Copywriters craft accessible content (alt texts, clear language), working closely with designers to ensure visual and textual accessibility.</a:t>
            </a:r>
            <a:endParaRPr lang="en-US">
              <a:ea typeface="Calibri"/>
              <a:cs typeface="Calibri"/>
            </a:endParaRPr>
          </a:p>
          <a:p>
            <a:pPr marL="171450" indent="-171450">
              <a:buFont typeface="Arial"/>
              <a:buChar char="•"/>
            </a:pPr>
            <a:r>
              <a:rPr lang="en-US" b="1"/>
              <a:t>Testing and Feedback:</a:t>
            </a:r>
            <a:r>
              <a:rPr lang="en-US"/>
              <a:t> Incorporating frequent testing (manual, automated, user testing) with input from all roles to identify issues and iterate.</a:t>
            </a:r>
            <a:endParaRPr lang="en-US">
              <a:ea typeface="Calibri"/>
              <a:cs typeface="Calibri"/>
            </a:endParaRPr>
          </a:p>
          <a:p>
            <a:pPr marL="171450" indent="-171450">
              <a:buFont typeface="Arial"/>
              <a:buChar char="•"/>
            </a:pPr>
            <a:endParaRPr lang="en-US"/>
          </a:p>
          <a:p>
            <a:r>
              <a:rPr lang="en-US"/>
              <a:t>This collaborative approach ensures that accessibility is embedded at every stage, creating a cohesive, inclusive, and compliant digital experience.</a:t>
            </a:r>
            <a:endParaRPr lang="en-US">
              <a:ea typeface="Calibri" panose="020F0502020204030204"/>
              <a:cs typeface="Calibri" panose="020F0502020204030204"/>
            </a:endParaRPr>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E642C5BB-1F8F-595E-6731-26EB1AA4473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15670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6B389CF-DFC6-5015-8C70-9703B6014623}"/>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C301911-98FE-A89E-A67E-2CFFAC9017B9}"/>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dirty="0"/>
              <a:t>An agile approach allows teams to adapt quickly, incorporate feedback frequently, and iteratively improve solutions. </a:t>
            </a:r>
            <a:endParaRPr lang="en-US" dirty="0"/>
          </a:p>
          <a:p>
            <a:pPr marL="114300"/>
            <a:r>
              <a:rPr lang="fr" dirty="0"/>
              <a:t>This flexibility ensures that accessibility remains a priority throughout the project lifecycle, enabling proactive adjustments, faster problem resolution, and ultimately delivering inclusive digital experiences that meet current standards and user expectations efficiently.</a:t>
            </a:r>
            <a:endParaRPr lang="en-US"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0F0D2FBB-DA51-150F-9123-40BF2699FE1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964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D61CE2F-8ECD-6EE7-06B5-BED1B9025BE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110D80F-82D5-BDE2-7143-864737291DE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In Agile teams, accessibility should be included in every step:</a:t>
            </a:r>
            <a:endParaRPr lang="fr-FR"/>
          </a:p>
          <a:p>
            <a:pPr marL="171450" indent="-171450">
              <a:buFont typeface="Arial"/>
              <a:buChar char="•"/>
            </a:pPr>
            <a:r>
              <a:rPr lang="en-US"/>
              <a:t>Define </a:t>
            </a:r>
            <a:r>
              <a:rPr lang="en-US" b="1"/>
              <a:t>accessibility requirements</a:t>
            </a:r>
            <a:r>
              <a:rPr lang="en-US"/>
              <a:t> in user stories.</a:t>
            </a:r>
            <a:endParaRPr lang="en-US">
              <a:ea typeface="Calibri"/>
              <a:cs typeface="Calibri"/>
            </a:endParaRPr>
          </a:p>
          <a:p>
            <a:pPr marL="171450" indent="-171450">
              <a:buFont typeface="Arial"/>
              <a:buChar char="•"/>
            </a:pPr>
            <a:r>
              <a:rPr lang="en-US"/>
              <a:t>Use a </a:t>
            </a:r>
            <a:r>
              <a:rPr lang="en-US" b="1"/>
              <a:t>design system</a:t>
            </a:r>
            <a:r>
              <a:rPr lang="en-US"/>
              <a:t> with accessible components.</a:t>
            </a:r>
            <a:endParaRPr lang="fr-FR"/>
          </a:p>
        </p:txBody>
      </p:sp>
      <p:sp>
        <p:nvSpPr>
          <p:cNvPr id="373" name="Google Shape;373;p5:notes">
            <a:extLst>
              <a:ext uri="{FF2B5EF4-FFF2-40B4-BE49-F238E27FC236}">
                <a16:creationId xmlns:a16="http://schemas.microsoft.com/office/drawing/2014/main" id="{AB011CEB-92CE-1232-D5A6-C56FCD6C2B0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2944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694C069-5D42-D0CF-75F4-A5ACD3FE8E6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7AA4F06-246B-827D-72AF-2543ABC29DF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79FBB328-072F-D129-AF2B-A2C59C2AB21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10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CFEDEB0-22DF-EE60-342B-B122D2E15F95}"/>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C872A7D2-9A71-595D-40B2-B4A5E3691A90}"/>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This slide highlights the close relationship between </a:t>
            </a:r>
            <a:r>
              <a:rPr lang="en-US" b="1"/>
              <a:t>accessibility</a:t>
            </a:r>
            <a:r>
              <a:rPr lang="en-US"/>
              <a:t> and </a:t>
            </a:r>
            <a:r>
              <a:rPr lang="en-US" b="1"/>
              <a:t>usability</a:t>
            </a:r>
            <a:r>
              <a:rPr lang="en-US"/>
              <a:t>.  </a:t>
            </a:r>
            <a:endParaRPr lang="fr-FR"/>
          </a:p>
          <a:p>
            <a:r>
              <a:rPr lang="en-US"/>
              <a:t>Accessibility is not just about compliance but about creating intuitive and usable experiences for all users.</a:t>
            </a:r>
          </a:p>
          <a:p>
            <a:br>
              <a:rPr lang="en-US">
                <a:cs typeface="+mn-lt"/>
              </a:rPr>
            </a:br>
            <a:r>
              <a:rPr lang="en-US"/>
              <a:t>It shows how accessibility has influenced usability and vice versa, to advance progress and provide solutions not just for the disabled community, but so that everyone can benefit from accessibility improvements.</a:t>
            </a:r>
            <a:endParaRPr lang="en-US">
              <a:ea typeface="Calibri"/>
              <a:cs typeface="Calibri"/>
            </a:endParaRPr>
          </a:p>
        </p:txBody>
      </p:sp>
      <p:sp>
        <p:nvSpPr>
          <p:cNvPr id="373" name="Google Shape;373;p5:notes">
            <a:extLst>
              <a:ext uri="{FF2B5EF4-FFF2-40B4-BE49-F238E27FC236}">
                <a16:creationId xmlns:a16="http://schemas.microsoft.com/office/drawing/2014/main" id="{DA1208F7-79EE-0159-AF11-EE234A184E6E}"/>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8810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50347D9-7CA2-1DA2-7850-0B5FB0D636B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47929BAB-6E33-01C3-5903-2426B549046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0D76DEC6-2743-0B9E-53DD-8DF076C6E62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050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3FC98B9-73E1-3D45-7B33-1DBF97933A9E}"/>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7D842704-7E1F-0B34-0C29-7EBBA5AFA22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253C8D85-8C43-90B5-BE31-E524B5AD685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859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7CD4358-57B7-2437-9791-8DD57269EC1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E8615C9-4E7C-5D02-2CED-EB3BA5553C5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87AB26A4-2280-A72B-2C13-B7B7F03E995B}"/>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15436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47EF714D-0F43-BD1F-1096-6F21A4FD3B3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9A8587A-2A6E-5377-CA28-3B0CC26E41A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A20C2480-07A3-7AF4-9C2F-CB0A8827FDD4}"/>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8917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1C8DFBC9-426F-88D7-AD39-6B9E9E248FF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DC156046-17BB-BA66-6707-E41BA6DFF4C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D96A5F13-F987-944C-3D79-E83377327B1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7398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E0F411B-C402-A2BF-E164-5C69B69539A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718022F1-714B-EC87-A6DC-DBBB88F5B09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04C4AB6E-DD9B-ED31-B8AB-A770FDF39FF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5711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89BD2D4-3F6B-D976-A341-B2861F878D7D}"/>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41970DB-6F9F-CF47-4A2D-FFE45A84084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B8B4D490-F908-8D8E-E7CF-3EB961AE8AB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6453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09945A4-8F9F-3BE1-2C54-BDAAA34FA67A}"/>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176BC7B1-4655-BDE6-FFCF-00B08D386F2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EC03DE65-AD30-D166-3D7E-ACF582AC5D36}"/>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854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B826A8E-173A-4AF3-4606-30BEB121953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4FACD19E-5DE9-D249-F1E5-91CD9C1886D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41D1F66B-0B15-08DD-4846-EBA7A1492B0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451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59B4FA7-6122-94D9-52A7-F43B0480C70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1B123E8-53D5-CEFC-C37E-9E63315C3AC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8B7268B8-D8D1-FC4D-9B5C-12A7D5C1C443}"/>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216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49D4A0E-F108-F10A-0EF7-8920B2905ED9}"/>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4386121-5EC1-F6BC-2498-C1ABEBF9DDDE}"/>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en-US"/>
              <a:t>Accessibility has played a key role in the emergence and innovation of these voice technologies. </a:t>
            </a:r>
          </a:p>
          <a:p>
            <a:r>
              <a:rPr lang="en-US"/>
              <a:t>By making it easier for people with disabilities or motor, visual, or auditory limitations to use their devices, these solutions were designed to meet a need for inclusion, while also driving the development of new natural interfaces. </a:t>
            </a:r>
          </a:p>
          <a:p>
            <a:r>
              <a:rPr lang="en-US"/>
              <a:t>Voice interaction has thus become a vector for accessibility that has innovated in how we interact with technology, making these devices more intuitive, universal, and adaptable for all users. </a:t>
            </a:r>
          </a:p>
          <a:p>
            <a:r>
              <a:rPr lang="en-US"/>
              <a:t>Their development illustrates how accessibility has been a catalyst for innovation, expanding interaction possibilities and rethinking the user experience for everyone.</a:t>
            </a:r>
          </a:p>
          <a:p>
            <a:br>
              <a:rPr lang="en-US"/>
            </a:br>
            <a:endParaRPr lang="en-US"/>
          </a:p>
          <a:p>
            <a:pPr marL="0" lvl="0" indent="0" algn="l">
              <a:spcBef>
                <a:spcPct val="0"/>
              </a:spcBef>
              <a:spcAft>
                <a:spcPct val="0"/>
              </a:spcAft>
              <a:buNone/>
            </a:pPr>
            <a:endParaRPr lang="fr-FR">
              <a:ea typeface="Calibri"/>
              <a:cs typeface="Calibri"/>
            </a:endParaRPr>
          </a:p>
        </p:txBody>
      </p:sp>
      <p:sp>
        <p:nvSpPr>
          <p:cNvPr id="373" name="Google Shape;373;p5:notes">
            <a:extLst>
              <a:ext uri="{FF2B5EF4-FFF2-40B4-BE49-F238E27FC236}">
                <a16:creationId xmlns:a16="http://schemas.microsoft.com/office/drawing/2014/main" id="{AFF913C4-BEA6-CF53-0885-50135674C52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2012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D843E3C-9873-FF04-F91B-0402CE7412C6}"/>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675E63CD-A0B2-D900-FF24-A9E91880A4F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When roles and responsibilities are clearly assigned, teams understand their specific tasks, deadlines, and how they contribute to the overall goal.</a:t>
            </a:r>
          </a:p>
          <a:p>
            <a:pPr>
              <a:spcBef>
                <a:spcPct val="0"/>
              </a:spcBef>
              <a:spcAft>
                <a:spcPct val="0"/>
              </a:spcAft>
            </a:pPr>
            <a:r>
              <a:rPr lang="en-US" dirty="0"/>
              <a:t>Defining responsibilities by project role—such as designers, developers, content creators, testers, and project managers—ensures that each team member understands their specific tasks and contributions. </a:t>
            </a:r>
          </a:p>
          <a:p>
            <a:pPr>
              <a:spcBef>
                <a:spcPct val="0"/>
              </a:spcBef>
              <a:spcAft>
                <a:spcPct val="0"/>
              </a:spcAft>
            </a:pPr>
            <a:r>
              <a:rPr lang="en-US" dirty="0"/>
              <a:t>This role-based clarity promotes accountability, streamlines workflow, reduces overlaps or gaps, and fosters effective collaboration. </a:t>
            </a:r>
            <a:endParaRPr lang="en-US" dirty="0">
              <a:ea typeface="Calibri" panose="020F0502020204030204"/>
              <a:cs typeface="Calibri" panose="020F0502020204030204"/>
            </a:endParaRPr>
          </a:p>
          <a:p>
            <a:pPr>
              <a:spcBef>
                <a:spcPct val="0"/>
              </a:spcBef>
              <a:spcAft>
                <a:spcPct val="0"/>
              </a:spcAft>
            </a:pPr>
            <a:r>
              <a:rPr lang="en-US" dirty="0"/>
              <a:t>It helps ensure that all aspects of accessibility are systematically addressed, leading to successful compliance and a truly inclusive digital experience.</a:t>
            </a:r>
          </a:p>
          <a:p>
            <a:endParaRPr lang="fr-FR" dirty="0"/>
          </a:p>
        </p:txBody>
      </p:sp>
      <p:sp>
        <p:nvSpPr>
          <p:cNvPr id="373" name="Google Shape;373;p5:notes">
            <a:extLst>
              <a:ext uri="{FF2B5EF4-FFF2-40B4-BE49-F238E27FC236}">
                <a16:creationId xmlns:a16="http://schemas.microsoft.com/office/drawing/2014/main" id="{CF60B659-0B09-6EA2-63E2-01792694DD8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1507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900F0C2B-9CAB-1789-C92E-B43D7BA48BC1}"/>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F3A0A57A-8218-3CA0-C91E-30D2A32E251A}"/>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A8AEF081-7BAA-58CF-26DF-4F92B297810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1320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AF80D40-E008-24AF-55A2-DB8FB7BD08D8}"/>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D2FDC2A2-127E-4081-C0A8-2DA249BE7456}"/>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328C5038-A344-A185-A0A8-3E3636FB4552}"/>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9165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33F65E4-C3CA-A03D-FD92-125B3CC6218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336E36AD-718C-1C7E-128C-499BB16E297F}"/>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dirty="0"/>
              <a:t>Designing accessible systems involves incorporating accessibility principles into every phase of your design process. </a:t>
            </a:r>
          </a:p>
          <a:p>
            <a:endParaRPr lang="en-US" dirty="0">
              <a:ea typeface="Calibri"/>
              <a:cs typeface="Calibri"/>
            </a:endParaRPr>
          </a:p>
          <a:p>
            <a:pPr marL="171450" indent="-171450">
              <a:buFont typeface="Arial"/>
              <a:buChar char="•"/>
            </a:pPr>
            <a:r>
              <a:rPr lang="en-US" b="1" dirty="0"/>
              <a:t>Establish Clear Guidelines:</a:t>
            </a:r>
            <a:r>
              <a:rPr lang="en-US" dirty="0"/>
              <a:t> Integrate accessibility standards (like WCAG) into your design principles and documentation to ensure all team members are aligned.</a:t>
            </a:r>
          </a:p>
          <a:p>
            <a:pPr marL="171450" indent="-171450">
              <a:buFont typeface="Arial"/>
              <a:buChar char="•"/>
            </a:pPr>
            <a:r>
              <a:rPr lang="en-US" b="1" dirty="0"/>
              <a:t>Use Inclusive Components:</a:t>
            </a:r>
            <a:r>
              <a:rPr lang="en-US" dirty="0"/>
              <a:t> Develop reusable UI components that comply with accessibility best practices—such as proper labels, focus management, color contrast, and keyboard navigability.</a:t>
            </a:r>
            <a:endParaRPr lang="en-US" dirty="0">
              <a:ea typeface="Calibri"/>
              <a:cs typeface="Calibri"/>
            </a:endParaRPr>
          </a:p>
          <a:p>
            <a:pPr marL="171450" indent="-171450">
              <a:buFont typeface="Arial"/>
              <a:buChar char="•"/>
            </a:pPr>
            <a:r>
              <a:rPr lang="en-US" b="1" dirty="0"/>
              <a:t>Embed Accessibility in Design Tools:</a:t>
            </a:r>
            <a:r>
              <a:rPr lang="en-US" dirty="0"/>
              <a:t> Incorporate accessibility checks within design tools (Figma, Sketch) to flag issues early in the design phase.</a:t>
            </a:r>
            <a:endParaRPr lang="en-US" dirty="0">
              <a:ea typeface="Calibri"/>
              <a:cs typeface="Calibri"/>
            </a:endParaRPr>
          </a:p>
          <a:p>
            <a:pPr marL="171450" indent="-171450">
              <a:buFont typeface="Arial"/>
              <a:buChar char="•"/>
            </a:pPr>
            <a:r>
              <a:rPr lang="en-US" b="1" dirty="0"/>
              <a:t>Create a Shared Vocabulary:</a:t>
            </a:r>
            <a:r>
              <a:rPr lang="en-US" dirty="0"/>
              <a:t> Use common language and symbols for accessibility features across teams to promote consistent implementation.</a:t>
            </a:r>
            <a:endParaRPr lang="en-US" dirty="0">
              <a:ea typeface="Calibri"/>
              <a:cs typeface="Calibri"/>
            </a:endParaRPr>
          </a:p>
          <a:p>
            <a:pPr marL="171450" indent="-171450">
              <a:buFont typeface="Arial"/>
              <a:buChar char="•"/>
            </a:pPr>
            <a:r>
              <a:rPr lang="en-US" b="1" dirty="0"/>
              <a:t>Involve Accessibility Experts:</a:t>
            </a:r>
            <a:r>
              <a:rPr lang="en-US" dirty="0"/>
              <a:t> Collaborate with accessibility specialists during design reviews and testing to identify and address potential issues.</a:t>
            </a:r>
            <a:endParaRPr lang="en-US" dirty="0">
              <a:ea typeface="Calibri"/>
              <a:cs typeface="Calibri"/>
            </a:endParaRPr>
          </a:p>
          <a:p>
            <a:pPr marL="171450" indent="-171450">
              <a:buFont typeface="Arial"/>
              <a:buChar char="•"/>
            </a:pPr>
            <a:r>
              <a:rPr lang="en-US" b="1" dirty="0"/>
              <a:t>Conduct User Testing:</a:t>
            </a:r>
            <a:r>
              <a:rPr lang="en-US" dirty="0"/>
              <a:t> Regularly test prototypes with users with disabilities to gather real-world feedback and refine components.</a:t>
            </a:r>
            <a:endParaRPr lang="en-US" dirty="0">
              <a:ea typeface="Calibri"/>
              <a:cs typeface="Calibri"/>
            </a:endParaRPr>
          </a:p>
          <a:p>
            <a:pPr marL="171450" indent="-171450">
              <a:buFont typeface="Arial"/>
              <a:buChar char="•"/>
            </a:pPr>
            <a:r>
              <a:rPr lang="en-US" b="1" dirty="0"/>
              <a:t>Provide Ongoing Training:</a:t>
            </a:r>
            <a:r>
              <a:rPr lang="en-US" dirty="0"/>
              <a:t> Educate designers on accessibility best practices and keep the team updated on new standards or technologies.</a:t>
            </a:r>
            <a:endParaRPr lang="en-US"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F4F2F665-D78A-29DD-9693-F93FA1C4F69F}"/>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8753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BF2ED80-C6B3-C57B-8A69-7B45AD1520B0}"/>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0904880-8BFC-834D-A89F-DBB892D51365}"/>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r>
              <a:rPr lang="en-US"/>
              <a:t>Autonomy in accessibility testing is valuable and crucial because it empowers teams to continuously evaluate and improve their digital products without always relying on external experts. </a:t>
            </a:r>
          </a:p>
          <a:p>
            <a:pPr>
              <a:spcBef>
                <a:spcPct val="0"/>
              </a:spcBef>
              <a:spcAft>
                <a:spcPct val="0"/>
              </a:spcAft>
            </a:pPr>
            <a:r>
              <a:rPr lang="en-US"/>
              <a:t>It fosters a culture of responsibility and awareness, enabling rapid identification and resolution of issues early in the development cycle. </a:t>
            </a:r>
          </a:p>
          <a:p>
            <a:pPr>
              <a:spcBef>
                <a:spcPct val="0"/>
              </a:spcBef>
              <a:spcAft>
                <a:spcPct val="0"/>
              </a:spcAft>
            </a:pPr>
            <a:r>
              <a:rPr lang="en-US"/>
              <a:t>This independence helps maintain compliance over time, reduces long-term costs, and ensures that accessibility becomes an integral part of daily workflows—ultimately delivering more inclusive, user-friendly experiences and demonstrating genuine organizational commitment to accessibility.</a:t>
            </a:r>
            <a:endParaRPr lang="en-US">
              <a:ea typeface="Calibri" panose="020F0502020204030204"/>
              <a:cs typeface="Calibri" panose="020F0502020204030204"/>
            </a:endParaRPr>
          </a:p>
        </p:txBody>
      </p:sp>
      <p:sp>
        <p:nvSpPr>
          <p:cNvPr id="373" name="Google Shape;373;p5:notes">
            <a:extLst>
              <a:ext uri="{FF2B5EF4-FFF2-40B4-BE49-F238E27FC236}">
                <a16:creationId xmlns:a16="http://schemas.microsoft.com/office/drawing/2014/main" id="{964ED41A-1F6C-0B1A-4D50-0311081CE93D}"/>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72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82DB735C-0FEA-9FA4-3976-D5D30CA4E8DB}"/>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9C039F36-C344-8184-905B-23343D632BF8}"/>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114300"/>
            <a:r>
              <a:rPr lang="fr" b="1" dirty="0"/>
              <a:t>Corporate maturity in accessibility</a:t>
            </a:r>
            <a:r>
              <a:rPr lang="fr" dirty="0"/>
              <a:t> refers to the level of integration, awareness, and proactive management of accessibility practices within an organization. </a:t>
            </a:r>
            <a:endParaRPr lang="en-US" dirty="0"/>
          </a:p>
          <a:p>
            <a:pPr marL="114300"/>
            <a:r>
              <a:rPr lang="fr" dirty="0"/>
              <a:t>It measures how advanced a company is in embedding accessibility into its culture, processes, and strategy. </a:t>
            </a:r>
            <a:endParaRPr lang="en-US"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2C6A00D9-23B1-7B98-E88F-97AFA5B9F9E9}"/>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191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2157809-FB22-E0CB-FE32-78F15AEE0C40}"/>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BB6DA06A-ACDF-E55D-47A5-1FB3DB548BC3}"/>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fr" dirty="0"/>
              <a:t>"Accessibility is a journey, not a stage" because true organizational maturity in accessibility is an ongoing, evolving process rather than a one-time achievement. </a:t>
            </a:r>
            <a:endParaRPr lang="en-US" dirty="0"/>
          </a:p>
          <a:p>
            <a:r>
              <a:rPr lang="fr" dirty="0"/>
              <a:t>It recognizes that accessibility involves continuous learning, improvement, and adaptation as standards, technologies, and user needs change over time. </a:t>
            </a:r>
            <a:endParaRPr lang="en-US" dirty="0"/>
          </a:p>
          <a:p>
            <a:r>
              <a:rPr lang="fr" dirty="0"/>
              <a:t>Just like a journey, it requires a long-term commitment, regular assessments, and incremental progress, rather than reaching a single point of compliance and stopping. </a:t>
            </a:r>
            <a:endParaRPr lang="en-US" dirty="0"/>
          </a:p>
          <a:p>
            <a:endParaRPr lang="fr" dirty="0"/>
          </a:p>
          <a:p>
            <a:r>
              <a:rPr lang="fr" dirty="0"/>
              <a:t>This mindset encourages organizations to embed accessibility as a core, ongoing part of their culture and strategy.</a:t>
            </a:r>
            <a:endParaRPr lang="en-US" dirty="0">
              <a:ea typeface="Calibri"/>
              <a:cs typeface="Calibri"/>
            </a:endParaRPr>
          </a:p>
          <a:p>
            <a:pPr>
              <a:spcBef>
                <a:spcPct val="0"/>
              </a:spcBef>
              <a:spcAft>
                <a:spcPct val="0"/>
              </a:spcAft>
            </a:pPr>
            <a:endParaRPr lang="en-US" dirty="0">
              <a:ea typeface="Calibri"/>
              <a:cs typeface="Calibri"/>
            </a:endParaRPr>
          </a:p>
        </p:txBody>
      </p:sp>
      <p:sp>
        <p:nvSpPr>
          <p:cNvPr id="373" name="Google Shape;373;p5:notes">
            <a:extLst>
              <a:ext uri="{FF2B5EF4-FFF2-40B4-BE49-F238E27FC236}">
                <a16:creationId xmlns:a16="http://schemas.microsoft.com/office/drawing/2014/main" id="{F27EA2B3-4C26-73BD-EC0C-12F1D6C9640A}"/>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0610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45FC1CF-F0D0-4902-C111-B03B6E9DB2F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43EAC7A5-4164-774D-80FA-96CE2D66C89B}"/>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ct val="0"/>
              </a:spcBef>
              <a:spcAft>
                <a:spcPct val="0"/>
              </a:spcAft>
              <a:buNone/>
            </a:pPr>
            <a:endParaRPr/>
          </a:p>
        </p:txBody>
      </p:sp>
      <p:sp>
        <p:nvSpPr>
          <p:cNvPr id="373" name="Google Shape;373;p5:notes">
            <a:extLst>
              <a:ext uri="{FF2B5EF4-FFF2-40B4-BE49-F238E27FC236}">
                <a16:creationId xmlns:a16="http://schemas.microsoft.com/office/drawing/2014/main" id="{C5D6F39D-518F-C5D4-5F5F-7777762DADAC}"/>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9398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F1F5B116-92E0-36A7-F396-7F7A0B87E8BC}"/>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E27374AF-3ACC-D53B-F200-7914E4E53684}"/>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r>
              <a:rPr lang="fr"/>
              <a:t>In </a:t>
            </a:r>
            <a:r>
              <a:rPr lang="fr" err="1"/>
              <a:t>accessibility</a:t>
            </a:r>
            <a:r>
              <a:rPr lang="fr"/>
              <a:t>, a </a:t>
            </a:r>
            <a:r>
              <a:rPr lang="fr" b="1"/>
              <a:t>mature </a:t>
            </a:r>
            <a:r>
              <a:rPr lang="fr" b="1" err="1"/>
              <a:t>organization</a:t>
            </a:r>
            <a:r>
              <a:rPr lang="fr"/>
              <a:t> </a:t>
            </a:r>
            <a:r>
              <a:rPr lang="fr" err="1"/>
              <a:t>typically</a:t>
            </a:r>
            <a:r>
              <a:rPr lang="fr"/>
              <a:t>:</a:t>
            </a:r>
            <a:endParaRPr lang="en-US"/>
          </a:p>
          <a:p>
            <a:pPr marL="285750" indent="-285750">
              <a:buFont typeface="Arial,Sans-Serif"/>
              <a:buChar char="•"/>
            </a:pPr>
            <a:r>
              <a:rPr lang="en-US"/>
              <a:t>Has </a:t>
            </a:r>
            <a:r>
              <a:rPr lang="en-US" err="1"/>
              <a:t>clear</a:t>
            </a:r>
            <a:r>
              <a:rPr lang="en-US"/>
              <a:t> </a:t>
            </a:r>
            <a:r>
              <a:rPr lang="en-US" err="1"/>
              <a:t>policies</a:t>
            </a:r>
            <a:r>
              <a:rPr lang="en-US"/>
              <a:t> and </a:t>
            </a:r>
            <a:r>
              <a:rPr lang="en-US" err="1"/>
              <a:t>dedicated</a:t>
            </a:r>
            <a:r>
              <a:rPr lang="en-US"/>
              <a:t> leadership </a:t>
            </a:r>
            <a:r>
              <a:rPr lang="en-US" err="1"/>
              <a:t>around</a:t>
            </a:r>
            <a:r>
              <a:rPr lang="en-US"/>
              <a:t> </a:t>
            </a:r>
            <a:r>
              <a:rPr lang="en-US" err="1"/>
              <a:t>accessibility</a:t>
            </a:r>
            <a:r>
              <a:rPr lang="en-US"/>
              <a:t>.</a:t>
            </a:r>
          </a:p>
          <a:p>
            <a:pPr marL="285750" indent="-285750">
              <a:buFont typeface="Arial,Sans-Serif"/>
              <a:buChar char="•"/>
            </a:pPr>
            <a:r>
              <a:rPr lang="en-US" err="1"/>
              <a:t>Incorporates</a:t>
            </a:r>
            <a:r>
              <a:rPr lang="en-US"/>
              <a:t> </a:t>
            </a:r>
            <a:r>
              <a:rPr lang="en-US" err="1"/>
              <a:t>accessibility</a:t>
            </a:r>
            <a:r>
              <a:rPr lang="en-US"/>
              <a:t> </a:t>
            </a:r>
            <a:r>
              <a:rPr lang="en-US" err="1"/>
              <a:t>from</a:t>
            </a:r>
            <a:r>
              <a:rPr lang="en-US"/>
              <a:t> the </a:t>
            </a:r>
            <a:r>
              <a:rPr lang="en-US" err="1"/>
              <a:t>earliest</a:t>
            </a:r>
            <a:r>
              <a:rPr lang="en-US"/>
              <a:t> stages of design, </a:t>
            </a:r>
            <a:r>
              <a:rPr lang="en-US" err="1"/>
              <a:t>development</a:t>
            </a:r>
            <a:r>
              <a:rPr lang="en-US"/>
              <a:t>, and content </a:t>
            </a:r>
            <a:r>
              <a:rPr lang="en-US" err="1"/>
              <a:t>creation</a:t>
            </a:r>
            <a:r>
              <a:rPr lang="en-US"/>
              <a:t>.</a:t>
            </a:r>
          </a:p>
          <a:p>
            <a:pPr marL="285750" indent="-285750">
              <a:buFont typeface="Arial,Sans-Serif"/>
              <a:buChar char="•"/>
            </a:pPr>
            <a:r>
              <a:rPr lang="en-US" err="1"/>
              <a:t>Regularly</a:t>
            </a:r>
            <a:r>
              <a:rPr lang="en-US"/>
              <a:t> trains staff and </a:t>
            </a:r>
            <a:r>
              <a:rPr lang="en-US" err="1"/>
              <a:t>involves</a:t>
            </a:r>
            <a:r>
              <a:rPr lang="en-US"/>
              <a:t> stakeholders </a:t>
            </a:r>
            <a:r>
              <a:rPr lang="en-US" err="1"/>
              <a:t>across</a:t>
            </a:r>
            <a:r>
              <a:rPr lang="en-US"/>
              <a:t> </a:t>
            </a:r>
            <a:r>
              <a:rPr lang="en-US" err="1"/>
              <a:t>departments</a:t>
            </a:r>
            <a:r>
              <a:rPr lang="en-US"/>
              <a:t>.</a:t>
            </a:r>
          </a:p>
          <a:p>
            <a:pPr marL="285750" indent="-285750">
              <a:buFont typeface="Arial,Sans-Serif"/>
              <a:buChar char="•"/>
            </a:pPr>
            <a:r>
              <a:rPr lang="en-US" err="1"/>
              <a:t>Performs</a:t>
            </a:r>
            <a:r>
              <a:rPr lang="en-US"/>
              <a:t> </a:t>
            </a:r>
            <a:r>
              <a:rPr lang="en-US" err="1"/>
              <a:t>ongoing</a:t>
            </a:r>
            <a:r>
              <a:rPr lang="en-US"/>
              <a:t> audits, </a:t>
            </a:r>
            <a:r>
              <a:rPr lang="en-US" err="1"/>
              <a:t>testing</a:t>
            </a:r>
            <a:r>
              <a:rPr lang="en-US"/>
              <a:t>, and </a:t>
            </a:r>
            <a:r>
              <a:rPr lang="en-US" err="1"/>
              <a:t>improvements</a:t>
            </a:r>
            <a:r>
              <a:rPr lang="en-US"/>
              <a:t>.</a:t>
            </a:r>
          </a:p>
          <a:p>
            <a:pPr marL="285750" indent="-285750">
              <a:buFont typeface="Arial,Sans-Serif"/>
              <a:buChar char="•"/>
            </a:pPr>
            <a:r>
              <a:rPr lang="en-US" err="1"/>
              <a:t>Communicates</a:t>
            </a:r>
            <a:r>
              <a:rPr lang="en-US"/>
              <a:t> </a:t>
            </a:r>
            <a:r>
              <a:rPr lang="en-US" err="1"/>
              <a:t>transparently</a:t>
            </a:r>
            <a:r>
              <a:rPr lang="en-US"/>
              <a:t> about </a:t>
            </a:r>
            <a:r>
              <a:rPr lang="en-US" err="1"/>
              <a:t>accessibility</a:t>
            </a:r>
            <a:r>
              <a:rPr lang="en-US"/>
              <a:t> efforts and </a:t>
            </a:r>
            <a:r>
              <a:rPr lang="en-US" err="1"/>
              <a:t>progress</a:t>
            </a:r>
            <a:r>
              <a:rPr lang="en-US"/>
              <a:t>.</a:t>
            </a:r>
          </a:p>
          <a:p>
            <a:pPr marL="285750" indent="-285750">
              <a:buFont typeface="Arial,Sans-Serif"/>
              <a:buChar char="•"/>
            </a:pPr>
            <a:r>
              <a:rPr lang="en-US"/>
              <a:t>Complies </a:t>
            </a:r>
            <a:r>
              <a:rPr lang="en-US" err="1"/>
              <a:t>with</a:t>
            </a:r>
            <a:r>
              <a:rPr lang="en-US"/>
              <a:t> </a:t>
            </a:r>
            <a:r>
              <a:rPr lang="en-US" err="1"/>
              <a:t>legal</a:t>
            </a:r>
            <a:r>
              <a:rPr lang="en-US"/>
              <a:t> </a:t>
            </a:r>
            <a:r>
              <a:rPr lang="en-US" err="1"/>
              <a:t>requirements</a:t>
            </a:r>
            <a:r>
              <a:rPr lang="en-US"/>
              <a:t> and </a:t>
            </a:r>
            <a:r>
              <a:rPr lang="en-US" err="1"/>
              <a:t>often</a:t>
            </a:r>
            <a:r>
              <a:rPr lang="en-US"/>
              <a:t> </a:t>
            </a:r>
            <a:r>
              <a:rPr lang="en-US" err="1"/>
              <a:t>exceeds</a:t>
            </a:r>
            <a:r>
              <a:rPr lang="en-US"/>
              <a:t> minimum standards.</a:t>
            </a:r>
          </a:p>
          <a:p>
            <a:pPr marL="285750" indent="-285750">
              <a:buFont typeface="Arial,Sans-Serif"/>
              <a:buChar char="•"/>
            </a:pPr>
            <a:endParaRPr lang="en-US"/>
          </a:p>
          <a:p>
            <a:r>
              <a:rPr lang="en-US" err="1"/>
              <a:t>Higher</a:t>
            </a:r>
            <a:r>
              <a:rPr lang="en-US"/>
              <a:t> </a:t>
            </a:r>
            <a:r>
              <a:rPr lang="en-US" err="1"/>
              <a:t>maturity</a:t>
            </a:r>
            <a:r>
              <a:rPr lang="en-US"/>
              <a:t> </a:t>
            </a:r>
            <a:r>
              <a:rPr lang="en-US" err="1"/>
              <a:t>indicates</a:t>
            </a:r>
            <a:r>
              <a:rPr lang="en-US"/>
              <a:t> a </a:t>
            </a:r>
            <a:r>
              <a:rPr lang="en-US" err="1"/>
              <a:t>deep</a:t>
            </a:r>
            <a:r>
              <a:rPr lang="en-US"/>
              <a:t> </a:t>
            </a:r>
            <a:r>
              <a:rPr lang="en-US" err="1"/>
              <a:t>organizational</a:t>
            </a:r>
            <a:r>
              <a:rPr lang="en-US"/>
              <a:t> </a:t>
            </a:r>
            <a:r>
              <a:rPr lang="en-US" err="1"/>
              <a:t>commitment</a:t>
            </a:r>
            <a:r>
              <a:rPr lang="en-US"/>
              <a:t> to inclusion, </a:t>
            </a:r>
            <a:r>
              <a:rPr lang="en-US" err="1"/>
              <a:t>ensuring</a:t>
            </a:r>
            <a:r>
              <a:rPr lang="en-US"/>
              <a:t> </a:t>
            </a:r>
            <a:r>
              <a:rPr lang="en-US" err="1"/>
              <a:t>accessibility</a:t>
            </a:r>
            <a:r>
              <a:rPr lang="en-US"/>
              <a:t> </a:t>
            </a:r>
            <a:r>
              <a:rPr lang="en-US" err="1"/>
              <a:t>is</a:t>
            </a:r>
            <a:r>
              <a:rPr lang="en-US"/>
              <a:t> </a:t>
            </a:r>
            <a:r>
              <a:rPr lang="en-US" err="1"/>
              <a:t>seen</a:t>
            </a:r>
            <a:r>
              <a:rPr lang="en-US"/>
              <a:t> not </a:t>
            </a:r>
            <a:r>
              <a:rPr lang="en-US" err="1"/>
              <a:t>just</a:t>
            </a:r>
            <a:r>
              <a:rPr lang="en-US"/>
              <a:t> as a compliance </a:t>
            </a:r>
            <a:r>
              <a:rPr lang="en-US" err="1"/>
              <a:t>task</a:t>
            </a:r>
            <a:r>
              <a:rPr lang="en-US"/>
              <a:t> but as a </a:t>
            </a:r>
            <a:r>
              <a:rPr lang="en-US" err="1"/>
              <a:t>core</a:t>
            </a:r>
            <a:r>
              <a:rPr lang="en-US"/>
              <a:t> value </a:t>
            </a:r>
            <a:r>
              <a:rPr lang="en-US" err="1"/>
              <a:t>driving</a:t>
            </a:r>
            <a:r>
              <a:rPr lang="en-US"/>
              <a:t> innovation and user-</a:t>
            </a:r>
            <a:r>
              <a:rPr lang="en-US" err="1"/>
              <a:t>centricity</a:t>
            </a:r>
            <a:r>
              <a:rPr lang="en-US"/>
              <a:t>.</a:t>
            </a:r>
          </a:p>
        </p:txBody>
      </p:sp>
      <p:sp>
        <p:nvSpPr>
          <p:cNvPr id="373" name="Google Shape;373;p5:notes">
            <a:extLst>
              <a:ext uri="{FF2B5EF4-FFF2-40B4-BE49-F238E27FC236}">
                <a16:creationId xmlns:a16="http://schemas.microsoft.com/office/drawing/2014/main" id="{3978B229-BA19-BCC4-FFF0-B875C76741A8}"/>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7339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16664B9-B8D3-960B-3F3F-189572B7D2C7}"/>
            </a:ext>
          </a:extLst>
        </p:cNvPr>
        <p:cNvGrpSpPr/>
        <p:nvPr/>
      </p:nvGrpSpPr>
      <p:grpSpPr>
        <a:xfrm>
          <a:off x="0" y="0"/>
          <a:ext cx="0" cy="0"/>
          <a:chOff x="0" y="0"/>
          <a:chExt cx="0" cy="0"/>
        </a:xfrm>
      </p:grpSpPr>
      <p:sp>
        <p:nvSpPr>
          <p:cNvPr id="372" name="Google Shape;372;p5:notes">
            <a:extLst>
              <a:ext uri="{FF2B5EF4-FFF2-40B4-BE49-F238E27FC236}">
                <a16:creationId xmlns:a16="http://schemas.microsoft.com/office/drawing/2014/main" id="{A7A2CC18-E0E2-8FF0-BB96-7550BAC63181}"/>
              </a:ext>
            </a:extLst>
          </p:cNvPr>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spcBef>
                <a:spcPct val="0"/>
              </a:spcBef>
              <a:spcAft>
                <a:spcPct val="0"/>
              </a:spcAft>
            </a:pPr>
            <a:br>
              <a:rPr lang="en-US"/>
            </a:br>
            <a:r>
              <a:rPr lang="en-US"/>
              <a:t>It is also good to evaluate every project for accessibility and to ask the right questions, using the answers to improve.</a:t>
            </a:r>
          </a:p>
        </p:txBody>
      </p:sp>
      <p:sp>
        <p:nvSpPr>
          <p:cNvPr id="373" name="Google Shape;373;p5:notes">
            <a:extLst>
              <a:ext uri="{FF2B5EF4-FFF2-40B4-BE49-F238E27FC236}">
                <a16:creationId xmlns:a16="http://schemas.microsoft.com/office/drawing/2014/main" id="{F88CB753-E303-81BB-2E5D-153FA3EC9130}"/>
              </a:ext>
            </a:extLst>
          </p:cNvPr>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832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8" name="Image 7" descr="Une image contenant texte, flou&#10;&#10;Description générée automatiquement">
            <a:extLst>
              <a:ext uri="{FF2B5EF4-FFF2-40B4-BE49-F238E27FC236}">
                <a16:creationId xmlns:a16="http://schemas.microsoft.com/office/drawing/2014/main" id="{6BA610C0-AE72-054F-B0DF-5B2839F7071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 y="414"/>
            <a:ext cx="12191998" cy="6857172"/>
          </a:xfrm>
          <a:prstGeom prst="rect">
            <a:avLst/>
          </a:prstGeom>
        </p:spPr>
      </p:pic>
      <p:sp>
        <p:nvSpPr>
          <p:cNvPr id="11" name="Espace réservé du pied de page 3">
            <a:extLst>
              <a:ext uri="{FF2B5EF4-FFF2-40B4-BE49-F238E27FC236}">
                <a16:creationId xmlns:a16="http://schemas.microsoft.com/office/drawing/2014/main" id="{D8D75B7A-509A-6C44-BCB7-AAD05A667D2F}"/>
              </a:ext>
            </a:extLst>
          </p:cNvPr>
          <p:cNvSpPr txBox="1"/>
          <p:nvPr userDrawn="1"/>
        </p:nvSpPr>
        <p:spPr>
          <a:xfrm rot="16200000">
            <a:off x="-717278" y="5582273"/>
            <a:ext cx="2032116" cy="213205"/>
          </a:xfrm>
          <a:prstGeom prst="rect">
            <a:avLst/>
          </a:prstGeom>
          <a:ln>
            <a:noFill/>
          </a:ln>
        </p:spPr>
        <p:txBody>
          <a:bodyPr vert="horz" lIns="91440" tIns="45721" rIns="91440" bIns="45721" rtlCol="0" anchor="ctr"/>
          <a:lstStyle>
            <a:defPPr>
              <a:defRPr lang="fr-FR"/>
            </a:defPPr>
            <a:lvl1pPr marL="0" algn="l" defTabSz="914400" rtl="0" eaLnBrk="1" latinLnBrk="0" hangingPunct="1">
              <a:defRPr sz="800" kern="1200">
                <a:solidFill>
                  <a:schemeClr val="tx2">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601">
                <a:solidFill>
                  <a:schemeClr val="tx2">
                    <a:lumMod val="20000"/>
                    <a:lumOff val="80000"/>
                  </a:schemeClr>
                </a:solidFill>
              </a:rPr>
              <a:t>© JEMS 2022. TOUS DROITS RÉSERVÉS</a:t>
            </a:r>
          </a:p>
        </p:txBody>
      </p:sp>
      <p:sp>
        <p:nvSpPr>
          <p:cNvPr id="2" name="Titre 1">
            <a:extLst>
              <a:ext uri="{FF2B5EF4-FFF2-40B4-BE49-F238E27FC236}">
                <a16:creationId xmlns:a16="http://schemas.microsoft.com/office/drawing/2014/main" id="{91938BC4-D3DA-E246-B431-2E3064C8C39C}"/>
              </a:ext>
            </a:extLst>
          </p:cNvPr>
          <p:cNvSpPr>
            <a:spLocks noGrp="1"/>
          </p:cNvSpPr>
          <p:nvPr>
            <p:ph type="title"/>
          </p:nvPr>
        </p:nvSpPr>
        <p:spPr>
          <a:xfrm>
            <a:off x="922020" y="2936241"/>
            <a:ext cx="10515600" cy="848360"/>
          </a:xfrm>
        </p:spPr>
        <p:txBody>
          <a:bodyPr>
            <a:noAutofit/>
          </a:bodyPr>
          <a:lstStyle>
            <a:lvl1pPr>
              <a:defRPr sz="5998">
                <a:solidFill>
                  <a:schemeClr val="bg1"/>
                </a:solidFill>
              </a:defRPr>
            </a:lvl1pPr>
          </a:lstStyle>
          <a:p>
            <a:endParaRPr lang="fr-FR"/>
          </a:p>
        </p:txBody>
      </p:sp>
      <p:sp>
        <p:nvSpPr>
          <p:cNvPr id="9" name="Espace réservé du texte 2">
            <a:extLst>
              <a:ext uri="{FF2B5EF4-FFF2-40B4-BE49-F238E27FC236}">
                <a16:creationId xmlns:a16="http://schemas.microsoft.com/office/drawing/2014/main" id="{9CACB64B-31D6-B245-ACF0-8BC5EB7EDC28}"/>
              </a:ext>
            </a:extLst>
          </p:cNvPr>
          <p:cNvSpPr>
            <a:spLocks noGrp="1"/>
          </p:cNvSpPr>
          <p:nvPr>
            <p:ph type="body" idx="1" hasCustomPrompt="1"/>
          </p:nvPr>
        </p:nvSpPr>
        <p:spPr>
          <a:xfrm>
            <a:off x="922020" y="3784602"/>
            <a:ext cx="10515600" cy="888216"/>
          </a:xfrm>
        </p:spPr>
        <p:txBody>
          <a:bodyPr>
            <a:normAutofit/>
          </a:bodyPr>
          <a:lstStyle>
            <a:lvl1pPr marL="0" indent="0">
              <a:buNone/>
              <a:defRPr sz="2400" b="0">
                <a:solidFill>
                  <a:schemeClr val="bg1"/>
                </a:solidFill>
              </a:defRPr>
            </a:lvl1pPr>
            <a:lvl2pPr marL="457186" indent="0">
              <a:buNone/>
              <a:defRPr sz="2000">
                <a:solidFill>
                  <a:schemeClr val="tx1">
                    <a:tint val="75000"/>
                  </a:schemeClr>
                </a:solidFill>
              </a:defRPr>
            </a:lvl2pPr>
            <a:lvl3pPr marL="914372" indent="0">
              <a:buNone/>
              <a:defRPr sz="1801">
                <a:solidFill>
                  <a:schemeClr val="tx1">
                    <a:tint val="75000"/>
                  </a:schemeClr>
                </a:solidFill>
              </a:defRPr>
            </a:lvl3pPr>
            <a:lvl4pPr marL="1371560" indent="0">
              <a:buNone/>
              <a:defRPr sz="1600">
                <a:solidFill>
                  <a:schemeClr val="tx1">
                    <a:tint val="75000"/>
                  </a:schemeClr>
                </a:solidFill>
              </a:defRPr>
            </a:lvl4pPr>
            <a:lvl5pPr marL="1828746" indent="0">
              <a:buNone/>
              <a:defRPr sz="1600">
                <a:solidFill>
                  <a:schemeClr val="tx1">
                    <a:tint val="75000"/>
                  </a:schemeClr>
                </a:solidFill>
              </a:defRPr>
            </a:lvl5pPr>
            <a:lvl6pPr marL="2285933" indent="0">
              <a:buNone/>
              <a:defRPr sz="1600">
                <a:solidFill>
                  <a:schemeClr val="tx1">
                    <a:tint val="75000"/>
                  </a:schemeClr>
                </a:solidFill>
              </a:defRPr>
            </a:lvl6pPr>
            <a:lvl7pPr marL="2743119" indent="0">
              <a:buNone/>
              <a:defRPr sz="1600">
                <a:solidFill>
                  <a:schemeClr val="tx1">
                    <a:tint val="75000"/>
                  </a:schemeClr>
                </a:solidFill>
              </a:defRPr>
            </a:lvl7pPr>
            <a:lvl8pPr marL="3200307" indent="0">
              <a:buNone/>
              <a:defRPr sz="1600">
                <a:solidFill>
                  <a:schemeClr val="tx1">
                    <a:tint val="75000"/>
                  </a:schemeClr>
                </a:solidFill>
              </a:defRPr>
            </a:lvl8pPr>
            <a:lvl9pPr marL="3657493" indent="0">
              <a:buNone/>
              <a:defRPr sz="1600">
                <a:solidFill>
                  <a:schemeClr val="tx1">
                    <a:tint val="75000"/>
                  </a:schemeClr>
                </a:solidFill>
              </a:defRPr>
            </a:lvl9pPr>
          </a:lstStyle>
          <a:p>
            <a:pPr lvl="0"/>
            <a:r>
              <a:rPr lang="fr-FR"/>
              <a:t>CLIQUEZ POUR MODIFIER LES STYLES DU TEXTE DU MASQUE</a:t>
            </a:r>
          </a:p>
        </p:txBody>
      </p:sp>
      <p:sp>
        <p:nvSpPr>
          <p:cNvPr id="12" name="Espace réservé du texte 2">
            <a:extLst>
              <a:ext uri="{FF2B5EF4-FFF2-40B4-BE49-F238E27FC236}">
                <a16:creationId xmlns:a16="http://schemas.microsoft.com/office/drawing/2014/main" id="{42E74052-1C3D-C949-9784-4DFBDB5A2181}"/>
              </a:ext>
            </a:extLst>
          </p:cNvPr>
          <p:cNvSpPr>
            <a:spLocks noGrp="1"/>
          </p:cNvSpPr>
          <p:nvPr>
            <p:ph type="body" idx="10" hasCustomPrompt="1"/>
          </p:nvPr>
        </p:nvSpPr>
        <p:spPr>
          <a:xfrm>
            <a:off x="922020" y="4851403"/>
            <a:ext cx="2694940" cy="452119"/>
          </a:xfrm>
        </p:spPr>
        <p:txBody>
          <a:bodyPr>
            <a:normAutofit/>
          </a:bodyPr>
          <a:lstStyle>
            <a:lvl1pPr marL="0" indent="0">
              <a:buNone/>
              <a:defRPr sz="1051" b="1">
                <a:solidFill>
                  <a:schemeClr val="bg1"/>
                </a:solidFill>
              </a:defRPr>
            </a:lvl1pPr>
            <a:lvl2pPr marL="457186" indent="0">
              <a:buNone/>
              <a:defRPr sz="2000">
                <a:solidFill>
                  <a:schemeClr val="tx1">
                    <a:tint val="75000"/>
                  </a:schemeClr>
                </a:solidFill>
              </a:defRPr>
            </a:lvl2pPr>
            <a:lvl3pPr marL="914372" indent="0">
              <a:buNone/>
              <a:defRPr sz="1801">
                <a:solidFill>
                  <a:schemeClr val="tx1">
                    <a:tint val="75000"/>
                  </a:schemeClr>
                </a:solidFill>
              </a:defRPr>
            </a:lvl3pPr>
            <a:lvl4pPr marL="1371560" indent="0">
              <a:buNone/>
              <a:defRPr sz="1600">
                <a:solidFill>
                  <a:schemeClr val="tx1">
                    <a:tint val="75000"/>
                  </a:schemeClr>
                </a:solidFill>
              </a:defRPr>
            </a:lvl4pPr>
            <a:lvl5pPr marL="1828746" indent="0">
              <a:buNone/>
              <a:defRPr sz="1600">
                <a:solidFill>
                  <a:schemeClr val="tx1">
                    <a:tint val="75000"/>
                  </a:schemeClr>
                </a:solidFill>
              </a:defRPr>
            </a:lvl5pPr>
            <a:lvl6pPr marL="2285933" indent="0">
              <a:buNone/>
              <a:defRPr sz="1600">
                <a:solidFill>
                  <a:schemeClr val="tx1">
                    <a:tint val="75000"/>
                  </a:schemeClr>
                </a:solidFill>
              </a:defRPr>
            </a:lvl6pPr>
            <a:lvl7pPr marL="2743119" indent="0">
              <a:buNone/>
              <a:defRPr sz="1600">
                <a:solidFill>
                  <a:schemeClr val="tx1">
                    <a:tint val="75000"/>
                  </a:schemeClr>
                </a:solidFill>
              </a:defRPr>
            </a:lvl7pPr>
            <a:lvl8pPr marL="3200307" indent="0">
              <a:buNone/>
              <a:defRPr sz="1600">
                <a:solidFill>
                  <a:schemeClr val="tx1">
                    <a:tint val="75000"/>
                  </a:schemeClr>
                </a:solidFill>
              </a:defRPr>
            </a:lvl8pPr>
            <a:lvl9pPr marL="3657493" indent="0">
              <a:buNone/>
              <a:defRPr sz="1600">
                <a:solidFill>
                  <a:schemeClr val="tx1">
                    <a:tint val="75000"/>
                  </a:schemeClr>
                </a:solidFill>
              </a:defRPr>
            </a:lvl9pPr>
          </a:lstStyle>
          <a:p>
            <a:pPr lvl="0"/>
            <a:r>
              <a:rPr lang="fr-FR"/>
              <a:t>CLIQUEZ POUR MODIFIER LES STYLES DU TEXTE DU MASQUE</a:t>
            </a:r>
          </a:p>
        </p:txBody>
      </p:sp>
      <p:pic>
        <p:nvPicPr>
          <p:cNvPr id="16" name="Image 15">
            <a:extLst>
              <a:ext uri="{FF2B5EF4-FFF2-40B4-BE49-F238E27FC236}">
                <a16:creationId xmlns:a16="http://schemas.microsoft.com/office/drawing/2014/main" id="{AD7D97A4-F3C9-C949-8AF5-25543108F15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044478" y="5422903"/>
            <a:ext cx="1683141" cy="990599"/>
          </a:xfrm>
          <a:prstGeom prst="rect">
            <a:avLst/>
          </a:prstGeom>
        </p:spPr>
      </p:pic>
      <p:sp>
        <p:nvSpPr>
          <p:cNvPr id="22" name="Espace réservé du texte 2">
            <a:extLst>
              <a:ext uri="{FF2B5EF4-FFF2-40B4-BE49-F238E27FC236}">
                <a16:creationId xmlns:a16="http://schemas.microsoft.com/office/drawing/2014/main" id="{5711FDA8-3F63-AE47-837B-98E2A92413C6}"/>
              </a:ext>
            </a:extLst>
          </p:cNvPr>
          <p:cNvSpPr txBox="1"/>
          <p:nvPr userDrawn="1"/>
        </p:nvSpPr>
        <p:spPr>
          <a:xfrm>
            <a:off x="922020" y="5389882"/>
            <a:ext cx="2694940" cy="452119"/>
          </a:xfrm>
          <a:prstGeom prst="rect">
            <a:avLst/>
          </a:prstGeom>
        </p:spPr>
        <p:txBody>
          <a:bodyPr vert="horz" lIns="91440" tIns="45721" rIns="91440" bIns="45721" rtlCol="0">
            <a:normAutofit/>
          </a:bodyPr>
          <a:lstStyle>
            <a:lvl1pPr marL="0" indent="0" algn="l" defTabSz="914400" rtl="0" eaLnBrk="1" latinLnBrk="0" hangingPunct="1">
              <a:lnSpc>
                <a:spcPct val="90000"/>
              </a:lnSpc>
              <a:spcBef>
                <a:spcPts val="1000"/>
              </a:spcBef>
              <a:buFont typeface="Arial" panose="020B0604020202020204" pitchFamily="34" charset="0"/>
              <a:buNone/>
              <a:defRPr sz="1050" b="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sz="1051" err="1"/>
              <a:t>jems-group.com</a:t>
            </a:r>
            <a:endParaRPr lang="fr-FR" sz="1051"/>
          </a:p>
        </p:txBody>
      </p:sp>
      <p:sp>
        <p:nvSpPr>
          <p:cNvPr id="23" name="Espace réservé du texte 2">
            <a:extLst>
              <a:ext uri="{FF2B5EF4-FFF2-40B4-BE49-F238E27FC236}">
                <a16:creationId xmlns:a16="http://schemas.microsoft.com/office/drawing/2014/main" id="{E917C165-2696-8D4E-9A91-482F2B6A752C}"/>
              </a:ext>
            </a:extLst>
          </p:cNvPr>
          <p:cNvSpPr txBox="1"/>
          <p:nvPr userDrawn="1"/>
        </p:nvSpPr>
        <p:spPr>
          <a:xfrm>
            <a:off x="9560560" y="232250"/>
            <a:ext cx="2400736" cy="631351"/>
          </a:xfrm>
          <a:prstGeom prst="rect">
            <a:avLst/>
          </a:prstGeom>
        </p:spPr>
        <p:txBody>
          <a:bodyPr vert="horz" lIns="91440" tIns="45721" rIns="91440" bIns="45721"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050" b="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fr-FR" sz="1051" b="0"/>
              <a:t>CRÉER, MANAGER, EXPLOITER</a:t>
            </a:r>
            <a:br>
              <a:rPr lang="fr-FR" sz="1051"/>
            </a:br>
            <a:r>
              <a:rPr lang="fr-FR" sz="1200"/>
              <a:t>VOTRE PATRIMOINE DATA !</a:t>
            </a:r>
            <a:endParaRPr lang="fr-FR" sz="1051"/>
          </a:p>
        </p:txBody>
      </p:sp>
    </p:spTree>
    <p:extLst>
      <p:ext uri="{BB962C8B-B14F-4D97-AF65-F5344CB8AC3E}">
        <p14:creationId xmlns:p14="http://schemas.microsoft.com/office/powerpoint/2010/main" val="2089995360"/>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ésumé">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00B731E3-76C2-2B4E-8E4A-50166E8B1F0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B6C15735-6DAC-3146-95A2-71124AF2D2C5}"/>
              </a:ext>
            </a:extLst>
          </p:cNvPr>
          <p:cNvSpPr>
            <a:spLocks noGrp="1"/>
          </p:cNvSpPr>
          <p:nvPr>
            <p:ph type="ctrTitle" hasCustomPrompt="1"/>
          </p:nvPr>
        </p:nvSpPr>
        <p:spPr>
          <a:xfrm>
            <a:off x="731520" y="871872"/>
            <a:ext cx="9144000" cy="5205715"/>
          </a:xfrm>
        </p:spPr>
        <p:txBody>
          <a:bodyPr anchor="ctr"/>
          <a:lstStyle>
            <a:lvl1pPr algn="l">
              <a:lnSpc>
                <a:spcPct val="80000"/>
              </a:lnSpc>
              <a:defRPr sz="5998">
                <a:solidFill>
                  <a:schemeClr val="bg1"/>
                </a:solidFill>
              </a:defRPr>
            </a:lvl1pPr>
          </a:lstStyle>
          <a:p>
            <a:r>
              <a:rPr lang="fr-FR"/>
              <a:t>MODIFIEZ LE STYLE DU TITRE</a:t>
            </a:r>
          </a:p>
        </p:txBody>
      </p:sp>
      <p:sp>
        <p:nvSpPr>
          <p:cNvPr id="11" name="Espace réservé du pied de page 3">
            <a:extLst>
              <a:ext uri="{FF2B5EF4-FFF2-40B4-BE49-F238E27FC236}">
                <a16:creationId xmlns:a16="http://schemas.microsoft.com/office/drawing/2014/main" id="{A2A5EA34-430F-5242-9BED-BDA34C48894C}"/>
              </a:ext>
            </a:extLst>
          </p:cNvPr>
          <p:cNvSpPr>
            <a:spLocks noGrp="1"/>
          </p:cNvSpPr>
          <p:nvPr>
            <p:ph type="ftr" sz="quarter" idx="3"/>
          </p:nvPr>
        </p:nvSpPr>
        <p:spPr>
          <a:xfrm rot="16200000">
            <a:off x="-717278" y="5582273"/>
            <a:ext cx="2032116" cy="213205"/>
          </a:xfrm>
          <a:prstGeom prst="rect">
            <a:avLst/>
          </a:prstGeom>
          <a:ln>
            <a:noFill/>
          </a:ln>
        </p:spPr>
        <p:txBody>
          <a:bodyPr vert="horz" lIns="91440" tIns="45720" rIns="91440" bIns="45720" rtlCol="0" anchor="ctr"/>
          <a:lstStyle>
            <a:lvl1pPr algn="l">
              <a:defRPr sz="601">
                <a:solidFill>
                  <a:schemeClr val="tx2">
                    <a:lumMod val="20000"/>
                    <a:lumOff val="80000"/>
                  </a:schemeClr>
                </a:solidFill>
              </a:defRPr>
            </a:lvl1pPr>
          </a:lstStyle>
          <a:p>
            <a:r>
              <a:rPr lang="fr-FR"/>
              <a:t>© JEMS 2022. TOUS DROITS RÉSERVÉS</a:t>
            </a:r>
          </a:p>
        </p:txBody>
      </p:sp>
      <p:sp>
        <p:nvSpPr>
          <p:cNvPr id="8" name="Espace réservé du numéro de diapositive 5">
            <a:extLst>
              <a:ext uri="{FF2B5EF4-FFF2-40B4-BE49-F238E27FC236}">
                <a16:creationId xmlns:a16="http://schemas.microsoft.com/office/drawing/2014/main" id="{7A4DA685-5300-8649-B242-ADAB92574544}"/>
              </a:ext>
            </a:extLst>
          </p:cNvPr>
          <p:cNvSpPr>
            <a:spLocks noGrp="1"/>
          </p:cNvSpPr>
          <p:nvPr>
            <p:ph type="sldNum" sz="quarter" idx="4"/>
          </p:nvPr>
        </p:nvSpPr>
        <p:spPr>
          <a:xfrm>
            <a:off x="379707" y="6361192"/>
            <a:ext cx="503890" cy="213205"/>
          </a:xfrm>
          <a:prstGeom prst="rect">
            <a:avLst/>
          </a:prstGeom>
        </p:spPr>
        <p:txBody>
          <a:bodyPr vert="horz" lIns="91440" tIns="45720" rIns="91440" bIns="45720" rtlCol="0" anchor="ctr"/>
          <a:lstStyle>
            <a:lvl1pPr algn="l">
              <a:defRPr sz="1401">
                <a:solidFill>
                  <a:schemeClr val="tx2">
                    <a:lumMod val="20000"/>
                    <a:lumOff val="80000"/>
                  </a:schemeClr>
                </a:solidFill>
                <a:latin typeface="Arial" panose="020B0604020202020204" pitchFamily="34" charset="0"/>
                <a:cs typeface="Arial" panose="020B0604020202020204" pitchFamily="34" charset="0"/>
              </a:defRPr>
            </a:lvl1pPr>
          </a:lstStyle>
          <a:p>
            <a:fld id="{82E620F2-1767-2344-AA1F-E94C93C96CB0}" type="slidenum">
              <a:rPr lang="fr-FR" smtClean="0"/>
              <a:t>‹#›</a:t>
            </a:fld>
            <a:endParaRPr lang="fr-FR"/>
          </a:p>
        </p:txBody>
      </p:sp>
      <p:pic>
        <p:nvPicPr>
          <p:cNvPr id="4" name="Image 3">
            <a:extLst>
              <a:ext uri="{FF2B5EF4-FFF2-40B4-BE49-F238E27FC236}">
                <a16:creationId xmlns:a16="http://schemas.microsoft.com/office/drawing/2014/main" id="{545A40CA-81E6-F64D-9CFB-8AFCD1EAE404}"/>
              </a:ext>
            </a:extLst>
          </p:cNvPr>
          <p:cNvPicPr>
            <a:picLocks noChangeAspect="1"/>
          </p:cNvPicPr>
          <p:nvPr userDrawn="1"/>
        </p:nvPicPr>
        <p:blipFill>
          <a:blip r:embed="rId3"/>
          <a:stretch>
            <a:fillRect/>
          </a:stretch>
        </p:blipFill>
        <p:spPr>
          <a:xfrm>
            <a:off x="11317169" y="6016302"/>
            <a:ext cx="534971" cy="534971"/>
          </a:xfrm>
          <a:prstGeom prst="rect">
            <a:avLst/>
          </a:prstGeom>
        </p:spPr>
      </p:pic>
    </p:spTree>
    <p:extLst>
      <p:ext uri="{BB962C8B-B14F-4D97-AF65-F5344CB8AC3E}">
        <p14:creationId xmlns:p14="http://schemas.microsoft.com/office/powerpoint/2010/main" val="2828335463"/>
      </p:ext>
    </p:extLst>
  </p:cSld>
  <p:clrMapOvr>
    <a:masterClrMapping/>
  </p:clrMapOvr>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au Générique 1 1">
  <p:cSld name="Tableau Générique 1 1">
    <p:spTree>
      <p:nvGrpSpPr>
        <p:cNvPr id="1" name="Shape 45"/>
        <p:cNvGrpSpPr/>
        <p:nvPr/>
      </p:nvGrpSpPr>
      <p:grpSpPr>
        <a:xfrm>
          <a:off x="0" y="0"/>
          <a:ext cx="0" cy="0"/>
          <a:chOff x="0" y="0"/>
          <a:chExt cx="0" cy="0"/>
        </a:xfrm>
      </p:grpSpPr>
      <p:sp>
        <p:nvSpPr>
          <p:cNvPr id="46" name="Google Shape;46;g22b63561480_0_156"/>
          <p:cNvSpPr txBox="1">
            <a:spLocks noGrp="1"/>
          </p:cNvSpPr>
          <p:nvPr>
            <p:ph type="title"/>
          </p:nvPr>
        </p:nvSpPr>
        <p:spPr>
          <a:xfrm>
            <a:off x="690883" y="342384"/>
            <a:ext cx="10810200" cy="924900"/>
          </a:xfrm>
          <a:prstGeom prst="rect">
            <a:avLst/>
          </a:prstGeom>
          <a:noFill/>
          <a:ln>
            <a:noFill/>
          </a:ln>
        </p:spPr>
        <p:txBody>
          <a:bodyPr spcFirstLastPara="1" wrap="square" lIns="45675" tIns="45675" rIns="45675" bIns="45675" anchor="ctr" anchorCtr="0">
            <a:normAutofit/>
          </a:bodyPr>
          <a:lstStyle>
            <a:lvl1pPr lvl="0" algn="l" rtl="0">
              <a:lnSpc>
                <a:spcPct val="100000"/>
              </a:lnSpc>
              <a:spcBef>
                <a:spcPct val="0"/>
              </a:spcBef>
              <a:spcAft>
                <a:spcPct val="0"/>
              </a:spcAft>
              <a:buClr>
                <a:srgbClr val="555566"/>
              </a:buClr>
              <a:buSzPts val="3600"/>
              <a:buFont typeface="Arial"/>
              <a:buNone/>
              <a:defRPr sz="2800">
                <a:solidFill>
                  <a:srgbClr val="555566"/>
                </a:solidFill>
              </a:defRPr>
            </a:lvl1pPr>
            <a:lvl2pPr lvl="1" algn="ctr" rtl="0">
              <a:lnSpc>
                <a:spcPct val="80000"/>
              </a:lnSpc>
              <a:spcBef>
                <a:spcPct val="0"/>
              </a:spcBef>
              <a:spcAft>
                <a:spcPct val="0"/>
              </a:spcAft>
              <a:buClr>
                <a:schemeClr val="accent1"/>
              </a:buClr>
              <a:buSzPts val="1800"/>
              <a:buNone/>
              <a:defRPr/>
            </a:lvl2pPr>
            <a:lvl3pPr lvl="2" algn="ctr" rtl="0">
              <a:lnSpc>
                <a:spcPct val="80000"/>
              </a:lnSpc>
              <a:spcBef>
                <a:spcPct val="0"/>
              </a:spcBef>
              <a:spcAft>
                <a:spcPct val="0"/>
              </a:spcAft>
              <a:buClr>
                <a:schemeClr val="accent1"/>
              </a:buClr>
              <a:buSzPts val="1800"/>
              <a:buNone/>
              <a:defRPr/>
            </a:lvl3pPr>
            <a:lvl4pPr lvl="3" algn="ctr" rtl="0">
              <a:lnSpc>
                <a:spcPct val="80000"/>
              </a:lnSpc>
              <a:spcBef>
                <a:spcPct val="0"/>
              </a:spcBef>
              <a:spcAft>
                <a:spcPct val="0"/>
              </a:spcAft>
              <a:buClr>
                <a:schemeClr val="accent1"/>
              </a:buClr>
              <a:buSzPts val="1800"/>
              <a:buNone/>
              <a:defRPr/>
            </a:lvl4pPr>
            <a:lvl5pPr lvl="4" algn="ctr" rtl="0">
              <a:lnSpc>
                <a:spcPct val="80000"/>
              </a:lnSpc>
              <a:spcBef>
                <a:spcPct val="0"/>
              </a:spcBef>
              <a:spcAft>
                <a:spcPct val="0"/>
              </a:spcAft>
              <a:buClr>
                <a:schemeClr val="accent1"/>
              </a:buClr>
              <a:buSzPts val="1800"/>
              <a:buNone/>
              <a:defRPr/>
            </a:lvl5pPr>
            <a:lvl6pPr lvl="5" algn="ctr" rtl="0">
              <a:lnSpc>
                <a:spcPct val="80000"/>
              </a:lnSpc>
              <a:spcBef>
                <a:spcPct val="0"/>
              </a:spcBef>
              <a:spcAft>
                <a:spcPct val="0"/>
              </a:spcAft>
              <a:buClr>
                <a:schemeClr val="accent1"/>
              </a:buClr>
              <a:buSzPts val="1800"/>
              <a:buNone/>
              <a:defRPr/>
            </a:lvl6pPr>
            <a:lvl7pPr lvl="6" algn="ctr" rtl="0">
              <a:lnSpc>
                <a:spcPct val="80000"/>
              </a:lnSpc>
              <a:spcBef>
                <a:spcPct val="0"/>
              </a:spcBef>
              <a:spcAft>
                <a:spcPct val="0"/>
              </a:spcAft>
              <a:buClr>
                <a:schemeClr val="accent1"/>
              </a:buClr>
              <a:buSzPts val="1800"/>
              <a:buNone/>
              <a:defRPr/>
            </a:lvl7pPr>
            <a:lvl8pPr lvl="7" algn="ctr" rtl="0">
              <a:lnSpc>
                <a:spcPct val="80000"/>
              </a:lnSpc>
              <a:spcBef>
                <a:spcPct val="0"/>
              </a:spcBef>
              <a:spcAft>
                <a:spcPct val="0"/>
              </a:spcAft>
              <a:buClr>
                <a:schemeClr val="accent1"/>
              </a:buClr>
              <a:buSzPts val="1800"/>
              <a:buNone/>
              <a:defRPr/>
            </a:lvl8pPr>
            <a:lvl9pPr lvl="8" algn="ctr" rtl="0">
              <a:lnSpc>
                <a:spcPct val="80000"/>
              </a:lnSpc>
              <a:spcBef>
                <a:spcPct val="0"/>
              </a:spcBef>
              <a:spcAft>
                <a:spcPct val="0"/>
              </a:spcAft>
              <a:buClr>
                <a:schemeClr val="accent1"/>
              </a:buClr>
              <a:buSzPts val="1800"/>
              <a:buNone/>
              <a:defRPr/>
            </a:lvl9pPr>
          </a:lstStyle>
          <a:p>
            <a:r>
              <a:rPr lang="fr-FR"/>
              <a:t>Modifiez le style du titre</a:t>
            </a:r>
            <a:endParaRPr/>
          </a:p>
        </p:txBody>
      </p:sp>
      <p:sp>
        <p:nvSpPr>
          <p:cNvPr id="3" name="Google Shape;8;p12">
            <a:extLst>
              <a:ext uri="{FF2B5EF4-FFF2-40B4-BE49-F238E27FC236}">
                <a16:creationId xmlns:a16="http://schemas.microsoft.com/office/drawing/2014/main" id="{2292AADC-EA8B-0AFB-56D9-0532AEA9D3DF}"/>
              </a:ext>
            </a:extLst>
          </p:cNvPr>
          <p:cNvSpPr txBox="1">
            <a:spLocks noGrp="1"/>
          </p:cNvSpPr>
          <p:nvPr>
            <p:ph type="sldNum" idx="12"/>
          </p:nvPr>
        </p:nvSpPr>
        <p:spPr>
          <a:xfrm>
            <a:off x="132977" y="6200148"/>
            <a:ext cx="301868" cy="215353"/>
          </a:xfrm>
          <a:prstGeom prst="rect">
            <a:avLst/>
          </a:prstGeom>
          <a:noFill/>
          <a:ln>
            <a:noFill/>
          </a:ln>
        </p:spPr>
        <p:txBody>
          <a:bodyPr spcFirstLastPara="1" wrap="square" lIns="45675" tIns="45675" rIns="45675" bIns="45675" anchor="ctr" anchorCtr="0">
            <a:spAutoFit/>
          </a:bodyPr>
          <a:lstStyle>
            <a:lvl1pPr marL="0" marR="0" lvl="0" indent="0" algn="ctr" rtl="0">
              <a:lnSpc>
                <a:spcPct val="100000"/>
              </a:lnSpc>
              <a:spcBef>
                <a:spcPct val="0"/>
              </a:spcBef>
              <a:spcAft>
                <a:spcPct val="0"/>
              </a:spcAft>
              <a:buClr>
                <a:srgbClr val="9595A6"/>
              </a:buClr>
              <a:buSzPts val="1400"/>
              <a:buFont typeface="Arial"/>
              <a:buNone/>
              <a:defRPr sz="800" b="0" i="0" u="none" strike="noStrike" cap="none">
                <a:solidFill>
                  <a:srgbClr val="9595A6"/>
                </a:solidFill>
                <a:latin typeface="Arial"/>
                <a:ea typeface="Arial"/>
                <a:cs typeface="Arial"/>
                <a:sym typeface="Arial"/>
              </a:defRPr>
            </a:lvl1pPr>
            <a:lvl2pPr marL="0" marR="0" lvl="1"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2pPr>
            <a:lvl3pPr marL="0" marR="0" lvl="2"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3pPr>
            <a:lvl4pPr marL="0" marR="0" lvl="3"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4pPr>
            <a:lvl5pPr marL="0" marR="0" lvl="4"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5pPr>
            <a:lvl6pPr marL="0" marR="0" lvl="5"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6pPr>
            <a:lvl7pPr marL="0" marR="0" lvl="6"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7pPr>
            <a:lvl8pPr marL="0" marR="0" lvl="7"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8pPr>
            <a:lvl9pPr marL="0" marR="0" lvl="8"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9pPr>
          </a:lstStyle>
          <a:p>
            <a:fld id="{00000000-1234-1234-1234-123412341234}" type="slidenum">
              <a:rPr lang="en-US" smtClean="0"/>
              <a:t>‹#›</a:t>
            </a:fld>
            <a:endParaRPr lang="en-US">
              <a:solidFill>
                <a:srgbClr val="000000"/>
              </a:solidFill>
            </a:endParaRPr>
          </a:p>
        </p:txBody>
      </p:sp>
      <p:sp>
        <p:nvSpPr>
          <p:cNvPr id="5" name="Espace réservé du pied de page 3">
            <a:extLst>
              <a:ext uri="{FF2B5EF4-FFF2-40B4-BE49-F238E27FC236}">
                <a16:creationId xmlns:a16="http://schemas.microsoft.com/office/drawing/2014/main" id="{FB2EA980-AAC2-8766-2820-86FECEA64F5B}"/>
              </a:ext>
            </a:extLst>
          </p:cNvPr>
          <p:cNvSpPr>
            <a:spLocks noGrp="1"/>
          </p:cNvSpPr>
          <p:nvPr>
            <p:ph type="ftr" sz="quarter" idx="3"/>
          </p:nvPr>
        </p:nvSpPr>
        <p:spPr>
          <a:xfrm rot="16200000">
            <a:off x="-727008" y="4986528"/>
            <a:ext cx="2032116" cy="213205"/>
          </a:xfrm>
          <a:prstGeom prst="rect">
            <a:avLst/>
          </a:prstGeom>
          <a:ln>
            <a:noFill/>
          </a:ln>
        </p:spPr>
        <p:txBody>
          <a:bodyPr vert="horz" lIns="91440" tIns="45720" rIns="91440" bIns="45720" rtlCol="0" anchor="ctr"/>
          <a:lstStyle>
            <a:lvl1pPr algn="l">
              <a:defRPr sz="600">
                <a:solidFill>
                  <a:schemeClr val="tx2">
                    <a:lumMod val="60000"/>
                    <a:lumOff val="40000"/>
                  </a:schemeClr>
                </a:solidFill>
              </a:defRPr>
            </a:lvl1pPr>
          </a:lstStyle>
          <a:p>
            <a:r>
              <a:rPr lang="fr-FR"/>
              <a:t>© ANAIS 2023. TOUS DROITS RÉSERVÉS</a:t>
            </a:r>
          </a:p>
        </p:txBody>
      </p:sp>
      <p:pic>
        <p:nvPicPr>
          <p:cNvPr id="7" name="Google Shape;9;p12" descr="Google Shape;81;p10">
            <a:extLst>
              <a:ext uri="{FF2B5EF4-FFF2-40B4-BE49-F238E27FC236}">
                <a16:creationId xmlns:a16="http://schemas.microsoft.com/office/drawing/2014/main" id="{00615958-3B93-B478-AA9D-F428BFBF63EF}"/>
              </a:ext>
            </a:extLst>
          </p:cNvPr>
          <p:cNvPicPr preferRelativeResize="0"/>
          <p:nvPr userDrawn="1"/>
        </p:nvPicPr>
        <p:blipFill>
          <a:blip r:embed="rId2">
            <a:alphaModFix/>
          </a:blip>
          <a:stretch>
            <a:fillRect/>
          </a:stretch>
        </p:blipFill>
        <p:spPr>
          <a:xfrm>
            <a:off x="11425760" y="6028661"/>
            <a:ext cx="503889" cy="503889"/>
          </a:xfrm>
          <a:prstGeom prst="rect">
            <a:avLst/>
          </a:prstGeom>
          <a:noFill/>
          <a:ln>
            <a:noFill/>
          </a:ln>
        </p:spPr>
      </p:pic>
    </p:spTree>
    <p:extLst>
      <p:ext uri="{BB962C8B-B14F-4D97-AF65-F5344CB8AC3E}">
        <p14:creationId xmlns:p14="http://schemas.microsoft.com/office/powerpoint/2010/main" val="252157639"/>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u 1 Titre Gris">
  <p:cSld name="1_Contenu 1 Titre Gris">
    <p:spTree>
      <p:nvGrpSpPr>
        <p:cNvPr id="1" name="Shape 61"/>
        <p:cNvGrpSpPr/>
        <p:nvPr/>
      </p:nvGrpSpPr>
      <p:grpSpPr>
        <a:xfrm>
          <a:off x="0" y="0"/>
          <a:ext cx="0" cy="0"/>
          <a:chOff x="0" y="0"/>
          <a:chExt cx="0" cy="0"/>
        </a:xfrm>
      </p:grpSpPr>
      <p:sp>
        <p:nvSpPr>
          <p:cNvPr id="62" name="Google Shape;62;p16"/>
          <p:cNvSpPr txBox="1">
            <a:spLocks noGrp="1"/>
          </p:cNvSpPr>
          <p:nvPr>
            <p:ph type="body" idx="1"/>
          </p:nvPr>
        </p:nvSpPr>
        <p:spPr>
          <a:xfrm>
            <a:off x="690883" y="1412875"/>
            <a:ext cx="10810238" cy="4456113"/>
          </a:xfrm>
          <a:prstGeom prst="rect">
            <a:avLst/>
          </a:prstGeom>
          <a:noFill/>
          <a:ln>
            <a:noFill/>
          </a:ln>
        </p:spPr>
        <p:txBody>
          <a:bodyPr spcFirstLastPara="1" wrap="square" lIns="45675" tIns="45675" rIns="45675" bIns="45675" anchor="t" anchorCtr="0">
            <a:normAutofit/>
          </a:bodyPr>
          <a:lstStyle>
            <a:lvl1pPr marL="360363" lvl="0" indent="-258763" algn="l">
              <a:lnSpc>
                <a:spcPct val="90000"/>
              </a:lnSpc>
              <a:spcBef>
                <a:spcPts val="1000"/>
              </a:spcBef>
              <a:spcAft>
                <a:spcPct val="0"/>
              </a:spcAft>
              <a:buClr>
                <a:srgbClr val="F80053"/>
              </a:buClr>
              <a:buSzPts val="2000"/>
              <a:buChar char="•"/>
              <a:defRPr sz="2000"/>
            </a:lvl1pPr>
            <a:lvl2pPr marL="914400" lvl="1" indent="-355600" algn="l">
              <a:lnSpc>
                <a:spcPct val="90000"/>
              </a:lnSpc>
              <a:spcBef>
                <a:spcPts val="1000"/>
              </a:spcBef>
              <a:spcAft>
                <a:spcPct val="0"/>
              </a:spcAft>
              <a:buClr>
                <a:srgbClr val="F80053"/>
              </a:buClr>
              <a:buSzPts val="2000"/>
              <a:buChar char="•"/>
              <a:defRPr sz="2000"/>
            </a:lvl2pPr>
            <a:lvl3pPr marL="1371600" lvl="2" indent="-355600" algn="l">
              <a:lnSpc>
                <a:spcPct val="90000"/>
              </a:lnSpc>
              <a:spcBef>
                <a:spcPts val="1000"/>
              </a:spcBef>
              <a:spcAft>
                <a:spcPct val="0"/>
              </a:spcAft>
              <a:buClr>
                <a:srgbClr val="F80053"/>
              </a:buClr>
              <a:buSzPts val="2000"/>
              <a:buChar char="•"/>
              <a:defRPr sz="2000"/>
            </a:lvl3pPr>
            <a:lvl4pPr marL="1828800" lvl="3" indent="-355600" algn="l">
              <a:lnSpc>
                <a:spcPct val="90000"/>
              </a:lnSpc>
              <a:spcBef>
                <a:spcPts val="1000"/>
              </a:spcBef>
              <a:spcAft>
                <a:spcPct val="0"/>
              </a:spcAft>
              <a:buClr>
                <a:srgbClr val="F80053"/>
              </a:buClr>
              <a:buSzPts val="2000"/>
              <a:buChar char="•"/>
              <a:defRPr sz="2000"/>
            </a:lvl4pPr>
            <a:lvl5pPr marL="2286000" lvl="4" indent="-355600" algn="l">
              <a:lnSpc>
                <a:spcPct val="90000"/>
              </a:lnSpc>
              <a:spcBef>
                <a:spcPts val="1000"/>
              </a:spcBef>
              <a:spcAft>
                <a:spcPct val="0"/>
              </a:spcAft>
              <a:buClr>
                <a:srgbClr val="F80053"/>
              </a:buClr>
              <a:buSzPts val="2000"/>
              <a:buChar char="•"/>
              <a:defRPr sz="2000"/>
            </a:lvl5pPr>
            <a:lvl6pPr marL="2743200" lvl="5" indent="-406400" algn="l">
              <a:lnSpc>
                <a:spcPct val="90000"/>
              </a:lnSpc>
              <a:spcBef>
                <a:spcPts val="1000"/>
              </a:spcBef>
              <a:spcAft>
                <a:spcPct val="0"/>
              </a:spcAft>
              <a:buSzPts val="2800"/>
              <a:buChar char="•"/>
              <a:defRPr/>
            </a:lvl6pPr>
            <a:lvl7pPr marL="3200400" lvl="6" indent="-406400" algn="l">
              <a:lnSpc>
                <a:spcPct val="90000"/>
              </a:lnSpc>
              <a:spcBef>
                <a:spcPts val="1000"/>
              </a:spcBef>
              <a:spcAft>
                <a:spcPct val="0"/>
              </a:spcAft>
              <a:buSzPts val="2800"/>
              <a:buChar char="•"/>
              <a:defRPr/>
            </a:lvl7pPr>
            <a:lvl8pPr marL="3657600" lvl="7" indent="-406400" algn="l">
              <a:lnSpc>
                <a:spcPct val="90000"/>
              </a:lnSpc>
              <a:spcBef>
                <a:spcPts val="1000"/>
              </a:spcBef>
              <a:spcAft>
                <a:spcPct val="0"/>
              </a:spcAft>
              <a:buSzPts val="2800"/>
              <a:buChar char="•"/>
              <a:defRPr/>
            </a:lvl8pPr>
            <a:lvl9pPr marL="4114800" lvl="8" indent="-406400" algn="l">
              <a:lnSpc>
                <a:spcPct val="90000"/>
              </a:lnSpc>
              <a:spcBef>
                <a:spcPts val="1000"/>
              </a:spcBef>
              <a:spcAft>
                <a:spcPct val="0"/>
              </a:spcAft>
              <a:buSzPts val="2800"/>
              <a:buChar char="•"/>
              <a:defRPr/>
            </a:lvl9pPr>
          </a:lstStyle>
          <a:p>
            <a:pPr lvl="0"/>
            <a:r>
              <a:rPr lang="fr-FR"/>
              <a:t>Cliquez pour modifier les styles du texte du masque</a:t>
            </a:r>
          </a:p>
        </p:txBody>
      </p:sp>
      <p:sp>
        <p:nvSpPr>
          <p:cNvPr id="63" name="Google Shape;63;p16"/>
          <p:cNvSpPr txBox="1">
            <a:spLocks noGrp="1"/>
          </p:cNvSpPr>
          <p:nvPr>
            <p:ph type="title"/>
          </p:nvPr>
        </p:nvSpPr>
        <p:spPr>
          <a:xfrm>
            <a:off x="690883" y="342384"/>
            <a:ext cx="10810238" cy="925034"/>
          </a:xfrm>
          <a:prstGeom prst="rect">
            <a:avLst/>
          </a:prstGeom>
          <a:noFill/>
          <a:ln>
            <a:noFill/>
          </a:ln>
        </p:spPr>
        <p:txBody>
          <a:bodyPr spcFirstLastPara="1" wrap="square" lIns="45675" tIns="45675" rIns="45675" bIns="45675" anchor="ctr" anchorCtr="0">
            <a:normAutofit/>
          </a:bodyPr>
          <a:lstStyle>
            <a:lvl1pPr lvl="0" algn="l">
              <a:lnSpc>
                <a:spcPct val="100000"/>
              </a:lnSpc>
              <a:spcBef>
                <a:spcPct val="0"/>
              </a:spcBef>
              <a:spcAft>
                <a:spcPct val="0"/>
              </a:spcAft>
              <a:buClr>
                <a:srgbClr val="555566"/>
              </a:buClr>
              <a:buSzPts val="2800"/>
              <a:buFont typeface="Arial"/>
              <a:buNone/>
              <a:tabLst>
                <a:tab pos="622300" algn="l"/>
              </a:tabLst>
              <a:defRPr sz="2800">
                <a:solidFill>
                  <a:srgbClr val="555566"/>
                </a:solidFill>
              </a:defRPr>
            </a:lvl1pPr>
            <a:lvl2pPr lvl="1" algn="ctr">
              <a:lnSpc>
                <a:spcPct val="80000"/>
              </a:lnSpc>
              <a:spcBef>
                <a:spcPct val="0"/>
              </a:spcBef>
              <a:spcAft>
                <a:spcPct val="0"/>
              </a:spcAft>
              <a:buClr>
                <a:schemeClr val="accent1"/>
              </a:buClr>
              <a:buSzPts val="1800"/>
              <a:buNone/>
              <a:defRPr/>
            </a:lvl2pPr>
            <a:lvl3pPr lvl="2" algn="ctr">
              <a:lnSpc>
                <a:spcPct val="80000"/>
              </a:lnSpc>
              <a:spcBef>
                <a:spcPct val="0"/>
              </a:spcBef>
              <a:spcAft>
                <a:spcPct val="0"/>
              </a:spcAft>
              <a:buClr>
                <a:schemeClr val="accent1"/>
              </a:buClr>
              <a:buSzPts val="1800"/>
              <a:buNone/>
              <a:defRPr/>
            </a:lvl3pPr>
            <a:lvl4pPr lvl="3" algn="ctr">
              <a:lnSpc>
                <a:spcPct val="80000"/>
              </a:lnSpc>
              <a:spcBef>
                <a:spcPct val="0"/>
              </a:spcBef>
              <a:spcAft>
                <a:spcPct val="0"/>
              </a:spcAft>
              <a:buClr>
                <a:schemeClr val="accent1"/>
              </a:buClr>
              <a:buSzPts val="1800"/>
              <a:buNone/>
              <a:defRPr/>
            </a:lvl4pPr>
            <a:lvl5pPr lvl="4" algn="ctr">
              <a:lnSpc>
                <a:spcPct val="80000"/>
              </a:lnSpc>
              <a:spcBef>
                <a:spcPct val="0"/>
              </a:spcBef>
              <a:spcAft>
                <a:spcPct val="0"/>
              </a:spcAft>
              <a:buClr>
                <a:schemeClr val="accent1"/>
              </a:buClr>
              <a:buSzPts val="1800"/>
              <a:buNone/>
              <a:defRPr/>
            </a:lvl5pPr>
            <a:lvl6pPr lvl="5" algn="ctr">
              <a:lnSpc>
                <a:spcPct val="80000"/>
              </a:lnSpc>
              <a:spcBef>
                <a:spcPct val="0"/>
              </a:spcBef>
              <a:spcAft>
                <a:spcPct val="0"/>
              </a:spcAft>
              <a:buClr>
                <a:schemeClr val="accent1"/>
              </a:buClr>
              <a:buSzPts val="1800"/>
              <a:buNone/>
              <a:defRPr/>
            </a:lvl6pPr>
            <a:lvl7pPr lvl="6" algn="ctr">
              <a:lnSpc>
                <a:spcPct val="80000"/>
              </a:lnSpc>
              <a:spcBef>
                <a:spcPct val="0"/>
              </a:spcBef>
              <a:spcAft>
                <a:spcPct val="0"/>
              </a:spcAft>
              <a:buClr>
                <a:schemeClr val="accent1"/>
              </a:buClr>
              <a:buSzPts val="1800"/>
              <a:buNone/>
              <a:defRPr/>
            </a:lvl7pPr>
            <a:lvl8pPr lvl="7" algn="ctr">
              <a:lnSpc>
                <a:spcPct val="80000"/>
              </a:lnSpc>
              <a:spcBef>
                <a:spcPct val="0"/>
              </a:spcBef>
              <a:spcAft>
                <a:spcPct val="0"/>
              </a:spcAft>
              <a:buClr>
                <a:schemeClr val="accent1"/>
              </a:buClr>
              <a:buSzPts val="1800"/>
              <a:buNone/>
              <a:defRPr/>
            </a:lvl8pPr>
            <a:lvl9pPr lvl="8" algn="ctr">
              <a:lnSpc>
                <a:spcPct val="80000"/>
              </a:lnSpc>
              <a:spcBef>
                <a:spcPct val="0"/>
              </a:spcBef>
              <a:spcAft>
                <a:spcPct val="0"/>
              </a:spcAft>
              <a:buClr>
                <a:schemeClr val="accent1"/>
              </a:buClr>
              <a:buSzPts val="1800"/>
              <a:buNone/>
              <a:defRPr/>
            </a:lvl9pPr>
          </a:lstStyle>
          <a:p>
            <a:r>
              <a:rPr lang="fr-FR"/>
              <a:t>Modifiez le style du titre</a:t>
            </a:r>
            <a:endParaRPr/>
          </a:p>
        </p:txBody>
      </p:sp>
      <p:pic>
        <p:nvPicPr>
          <p:cNvPr id="65" name="Google Shape;65;p16" descr="Google Shape;81;p10"/>
          <p:cNvPicPr preferRelativeResize="0"/>
          <p:nvPr/>
        </p:nvPicPr>
        <p:blipFill>
          <a:blip r:embed="rId2">
            <a:alphaModFix/>
          </a:blip>
          <a:stretch>
            <a:fillRect/>
          </a:stretch>
        </p:blipFill>
        <p:spPr>
          <a:xfrm>
            <a:off x="11425760" y="6028661"/>
            <a:ext cx="503889" cy="503889"/>
          </a:xfrm>
          <a:prstGeom prst="rect">
            <a:avLst/>
          </a:prstGeom>
          <a:noFill/>
          <a:ln>
            <a:noFill/>
          </a:ln>
        </p:spPr>
      </p:pic>
      <p:sp>
        <p:nvSpPr>
          <p:cNvPr id="3" name="Google Shape;8;p12">
            <a:extLst>
              <a:ext uri="{FF2B5EF4-FFF2-40B4-BE49-F238E27FC236}">
                <a16:creationId xmlns:a16="http://schemas.microsoft.com/office/drawing/2014/main" id="{3F242E2E-0406-604C-A80E-248E1AE67F3F}"/>
              </a:ext>
            </a:extLst>
          </p:cNvPr>
          <p:cNvSpPr txBox="1">
            <a:spLocks noGrp="1"/>
          </p:cNvSpPr>
          <p:nvPr>
            <p:ph type="sldNum" idx="12"/>
          </p:nvPr>
        </p:nvSpPr>
        <p:spPr>
          <a:xfrm>
            <a:off x="132977" y="6200148"/>
            <a:ext cx="301868" cy="215353"/>
          </a:xfrm>
          <a:prstGeom prst="rect">
            <a:avLst/>
          </a:prstGeom>
          <a:noFill/>
          <a:ln>
            <a:noFill/>
          </a:ln>
        </p:spPr>
        <p:txBody>
          <a:bodyPr spcFirstLastPara="1" wrap="square" lIns="45675" tIns="45675" rIns="45675" bIns="45675" anchor="ctr" anchorCtr="0">
            <a:spAutoFit/>
          </a:bodyPr>
          <a:lstStyle>
            <a:lvl1pPr marL="0" marR="0" lvl="0" indent="0" algn="ctr" rtl="0">
              <a:lnSpc>
                <a:spcPct val="100000"/>
              </a:lnSpc>
              <a:spcBef>
                <a:spcPct val="0"/>
              </a:spcBef>
              <a:spcAft>
                <a:spcPct val="0"/>
              </a:spcAft>
              <a:buClr>
                <a:srgbClr val="9595A6"/>
              </a:buClr>
              <a:buSzPts val="1400"/>
              <a:buFont typeface="Arial"/>
              <a:buNone/>
              <a:defRPr sz="800" b="0" i="0" u="none" strike="noStrike" cap="none">
                <a:solidFill>
                  <a:srgbClr val="9595A6"/>
                </a:solidFill>
                <a:latin typeface="Arial"/>
                <a:ea typeface="Arial"/>
                <a:cs typeface="Arial"/>
                <a:sym typeface="Arial"/>
              </a:defRPr>
            </a:lvl1pPr>
            <a:lvl2pPr marL="0" marR="0" lvl="1"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2pPr>
            <a:lvl3pPr marL="0" marR="0" lvl="2"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3pPr>
            <a:lvl4pPr marL="0" marR="0" lvl="3"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4pPr>
            <a:lvl5pPr marL="0" marR="0" lvl="4"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5pPr>
            <a:lvl6pPr marL="0" marR="0" lvl="5"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6pPr>
            <a:lvl7pPr marL="0" marR="0" lvl="6"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7pPr>
            <a:lvl8pPr marL="0" marR="0" lvl="7"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8pPr>
            <a:lvl9pPr marL="0" marR="0" lvl="8" indent="0" algn="l" rtl="0">
              <a:lnSpc>
                <a:spcPct val="100000"/>
              </a:lnSpc>
              <a:spcBef>
                <a:spcPct val="0"/>
              </a:spcBef>
              <a:spcAft>
                <a:spcPct val="0"/>
              </a:spcAft>
              <a:buClr>
                <a:srgbClr val="9595A6"/>
              </a:buClr>
              <a:buSzPts val="1400"/>
              <a:buFont typeface="Arial"/>
              <a:buNone/>
              <a:defRPr sz="1400" b="0" i="0" u="none" strike="noStrike" cap="none">
                <a:solidFill>
                  <a:srgbClr val="9595A6"/>
                </a:solidFill>
                <a:latin typeface="Arial"/>
                <a:ea typeface="Arial"/>
                <a:cs typeface="Arial"/>
                <a:sym typeface="Arial"/>
              </a:defRPr>
            </a:lvl9pPr>
          </a:lstStyle>
          <a:p>
            <a:fld id="{00000000-1234-1234-1234-123412341234}" type="slidenum">
              <a:rPr lang="en-US" smtClean="0"/>
              <a:t>‹#›</a:t>
            </a:fld>
            <a:endParaRPr lang="en-US">
              <a:solidFill>
                <a:srgbClr val="000000"/>
              </a:solidFill>
            </a:endParaRPr>
          </a:p>
        </p:txBody>
      </p:sp>
      <p:sp>
        <p:nvSpPr>
          <p:cNvPr id="6" name="Espace réservé du pied de page 3">
            <a:extLst>
              <a:ext uri="{FF2B5EF4-FFF2-40B4-BE49-F238E27FC236}">
                <a16:creationId xmlns:a16="http://schemas.microsoft.com/office/drawing/2014/main" id="{EB5B3606-7868-1CCD-5221-83ADE54906F8}"/>
              </a:ext>
            </a:extLst>
          </p:cNvPr>
          <p:cNvSpPr>
            <a:spLocks noGrp="1"/>
          </p:cNvSpPr>
          <p:nvPr>
            <p:ph type="ftr" sz="quarter" idx="3"/>
          </p:nvPr>
        </p:nvSpPr>
        <p:spPr>
          <a:xfrm rot="16200000">
            <a:off x="-727008" y="4986528"/>
            <a:ext cx="2032116" cy="213205"/>
          </a:xfrm>
          <a:prstGeom prst="rect">
            <a:avLst/>
          </a:prstGeom>
          <a:ln>
            <a:noFill/>
          </a:ln>
        </p:spPr>
        <p:txBody>
          <a:bodyPr vert="horz" lIns="91440" tIns="45720" rIns="91440" bIns="45720" rtlCol="0" anchor="ctr"/>
          <a:lstStyle>
            <a:lvl1pPr algn="l">
              <a:defRPr sz="600">
                <a:solidFill>
                  <a:schemeClr val="tx2">
                    <a:lumMod val="60000"/>
                    <a:lumOff val="40000"/>
                  </a:schemeClr>
                </a:solidFill>
              </a:defRPr>
            </a:lvl1pPr>
          </a:lstStyle>
          <a:p>
            <a:r>
              <a:rPr lang="fr-FR"/>
              <a:t>© ANAIS 2023. TOUS DROITS RÉSERVÉS</a:t>
            </a:r>
          </a:p>
        </p:txBody>
      </p:sp>
    </p:spTree>
    <p:extLst>
      <p:ext uri="{BB962C8B-B14F-4D97-AF65-F5344CB8AC3E}">
        <p14:creationId xmlns:p14="http://schemas.microsoft.com/office/powerpoint/2010/main" val="745584243"/>
      </p:ext>
    </p:extLst>
  </p:cSld>
  <p:clrMapOvr>
    <a:masterClrMapping/>
  </p:clrMapOvr>
  <p:transition/>
  <p:extLst>
    <p:ext uri="{DCECCB84-F9BA-43D5-87BE-67443E8EF086}">
      <p15:sldGuideLst xmlns:p15="http://schemas.microsoft.com/office/powerpoint/2012/main">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itation">
  <p:cSld name="CUSTOM">
    <p:spTree>
      <p:nvGrpSpPr>
        <p:cNvPr id="1" name="Shape 41"/>
        <p:cNvGrpSpPr/>
        <p:nvPr/>
      </p:nvGrpSpPr>
      <p:grpSpPr>
        <a:xfrm>
          <a:off x="0" y="0"/>
          <a:ext cx="0" cy="0"/>
          <a:chOff x="0" y="0"/>
          <a:chExt cx="0" cy="0"/>
        </a:xfrm>
      </p:grpSpPr>
      <p:sp>
        <p:nvSpPr>
          <p:cNvPr id="42" name="Google Shape;42;p9"/>
          <p:cNvSpPr txBox="1"/>
          <p:nvPr/>
        </p:nvSpPr>
        <p:spPr>
          <a:xfrm>
            <a:off x="1348833" y="1821600"/>
            <a:ext cx="1778800" cy="1204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 sz="20000" b="1" i="0" u="none" strike="noStrike" cap="none">
                <a:solidFill>
                  <a:srgbClr val="EFEFEF"/>
                </a:solidFill>
                <a:latin typeface="Georgia"/>
                <a:ea typeface="Georgia"/>
                <a:cs typeface="Georgia"/>
                <a:sym typeface="Georgia"/>
              </a:rPr>
              <a:t>“</a:t>
            </a:r>
            <a:endParaRPr sz="20000" b="1" i="0" u="none" strike="noStrike" cap="none">
              <a:solidFill>
                <a:srgbClr val="EFEFEF"/>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5000"/>
              <a:buFont typeface="Arial"/>
              <a:buNone/>
            </a:pPr>
            <a:endParaRPr sz="20000" b="0" i="0" u="none" strike="noStrike" cap="none">
              <a:solidFill>
                <a:srgbClr val="EFEFEF"/>
              </a:solidFill>
              <a:latin typeface="Georgia"/>
              <a:ea typeface="Georgia"/>
              <a:cs typeface="Georgia"/>
              <a:sym typeface="Georgia"/>
            </a:endParaRPr>
          </a:p>
        </p:txBody>
      </p:sp>
      <p:sp>
        <p:nvSpPr>
          <p:cNvPr id="43" name="Google Shape;43;p9"/>
          <p:cNvSpPr txBox="1">
            <a:spLocks noGrp="1"/>
          </p:cNvSpPr>
          <p:nvPr>
            <p:ph type="subTitle" idx="1"/>
          </p:nvPr>
        </p:nvSpPr>
        <p:spPr>
          <a:xfrm>
            <a:off x="2272400" y="2842200"/>
            <a:ext cx="8160000" cy="1060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i="1"/>
            </a:lvl1pPr>
            <a:lvl2pPr lvl="1" algn="l">
              <a:lnSpc>
                <a:spcPct val="100000"/>
              </a:lnSpc>
              <a:spcBef>
                <a:spcPts val="0"/>
              </a:spcBef>
              <a:spcAft>
                <a:spcPts val="0"/>
              </a:spcAft>
              <a:buSzPts val="1400"/>
              <a:buNone/>
              <a:defRPr i="1"/>
            </a:lvl2pPr>
            <a:lvl3pPr lvl="2" algn="l">
              <a:lnSpc>
                <a:spcPct val="100000"/>
              </a:lnSpc>
              <a:spcBef>
                <a:spcPts val="667"/>
              </a:spcBef>
              <a:spcAft>
                <a:spcPts val="0"/>
              </a:spcAft>
              <a:buSzPts val="1400"/>
              <a:buNone/>
              <a:defRPr i="1"/>
            </a:lvl3pPr>
            <a:lvl4pPr lvl="3" algn="l">
              <a:lnSpc>
                <a:spcPct val="100000"/>
              </a:lnSpc>
              <a:spcBef>
                <a:spcPts val="667"/>
              </a:spcBef>
              <a:spcAft>
                <a:spcPts val="0"/>
              </a:spcAft>
              <a:buSzPts val="1400"/>
              <a:buNone/>
              <a:defRPr i="1"/>
            </a:lvl4pPr>
            <a:lvl5pPr lvl="4" algn="l">
              <a:lnSpc>
                <a:spcPct val="100000"/>
              </a:lnSpc>
              <a:spcBef>
                <a:spcPts val="667"/>
              </a:spcBef>
              <a:spcAft>
                <a:spcPts val="0"/>
              </a:spcAft>
              <a:buSzPts val="1400"/>
              <a:buNone/>
              <a:defRPr i="1"/>
            </a:lvl5pPr>
            <a:lvl6pPr lvl="5" algn="l">
              <a:lnSpc>
                <a:spcPct val="100000"/>
              </a:lnSpc>
              <a:spcBef>
                <a:spcPts val="667"/>
              </a:spcBef>
              <a:spcAft>
                <a:spcPts val="0"/>
              </a:spcAft>
              <a:buSzPts val="1400"/>
              <a:buNone/>
              <a:defRPr i="1"/>
            </a:lvl6pPr>
            <a:lvl7pPr lvl="6" algn="l">
              <a:lnSpc>
                <a:spcPct val="100000"/>
              </a:lnSpc>
              <a:spcBef>
                <a:spcPts val="667"/>
              </a:spcBef>
              <a:spcAft>
                <a:spcPts val="0"/>
              </a:spcAft>
              <a:buSzPts val="1400"/>
              <a:buNone/>
              <a:defRPr i="1"/>
            </a:lvl7pPr>
            <a:lvl8pPr lvl="7" algn="l">
              <a:lnSpc>
                <a:spcPct val="100000"/>
              </a:lnSpc>
              <a:spcBef>
                <a:spcPts val="667"/>
              </a:spcBef>
              <a:spcAft>
                <a:spcPts val="0"/>
              </a:spcAft>
              <a:buSzPts val="1400"/>
              <a:buNone/>
              <a:defRPr i="1"/>
            </a:lvl8pPr>
            <a:lvl9pPr lvl="8" algn="l">
              <a:lnSpc>
                <a:spcPct val="100000"/>
              </a:lnSpc>
              <a:spcBef>
                <a:spcPts val="667"/>
              </a:spcBef>
              <a:spcAft>
                <a:spcPts val="667"/>
              </a:spcAft>
              <a:buSzPts val="1400"/>
              <a:buNone/>
              <a:defRPr i="1"/>
            </a:lvl9pPr>
          </a:lstStyle>
          <a:p>
            <a:endParaRPr/>
          </a:p>
        </p:txBody>
      </p:sp>
      <p:sp>
        <p:nvSpPr>
          <p:cNvPr id="44" name="Google Shape;44;p9"/>
          <p:cNvSpPr txBox="1">
            <a:spLocks noGrp="1"/>
          </p:cNvSpPr>
          <p:nvPr>
            <p:ph type="subTitle" idx="2"/>
          </p:nvPr>
        </p:nvSpPr>
        <p:spPr>
          <a:xfrm>
            <a:off x="2272400" y="3937000"/>
            <a:ext cx="8160000" cy="106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999999"/>
                </a:solidFill>
              </a:defRPr>
            </a:lvl1pPr>
            <a:lvl2pPr lvl="1" algn="l">
              <a:lnSpc>
                <a:spcPct val="100000"/>
              </a:lnSpc>
              <a:spcBef>
                <a:spcPts val="0"/>
              </a:spcBef>
              <a:spcAft>
                <a:spcPts val="0"/>
              </a:spcAft>
              <a:buSzPts val="1400"/>
              <a:buNone/>
              <a:defRPr>
                <a:solidFill>
                  <a:srgbClr val="999999"/>
                </a:solidFill>
              </a:defRPr>
            </a:lvl2pPr>
            <a:lvl3pPr lvl="2" algn="l">
              <a:lnSpc>
                <a:spcPct val="100000"/>
              </a:lnSpc>
              <a:spcBef>
                <a:spcPts val="667"/>
              </a:spcBef>
              <a:spcAft>
                <a:spcPts val="0"/>
              </a:spcAft>
              <a:buSzPts val="1400"/>
              <a:buNone/>
              <a:defRPr>
                <a:solidFill>
                  <a:srgbClr val="999999"/>
                </a:solidFill>
              </a:defRPr>
            </a:lvl3pPr>
            <a:lvl4pPr lvl="3" algn="l">
              <a:lnSpc>
                <a:spcPct val="100000"/>
              </a:lnSpc>
              <a:spcBef>
                <a:spcPts val="667"/>
              </a:spcBef>
              <a:spcAft>
                <a:spcPts val="0"/>
              </a:spcAft>
              <a:buSzPts val="1400"/>
              <a:buNone/>
              <a:defRPr>
                <a:solidFill>
                  <a:srgbClr val="999999"/>
                </a:solidFill>
              </a:defRPr>
            </a:lvl4pPr>
            <a:lvl5pPr lvl="4" algn="l">
              <a:lnSpc>
                <a:spcPct val="100000"/>
              </a:lnSpc>
              <a:spcBef>
                <a:spcPts val="667"/>
              </a:spcBef>
              <a:spcAft>
                <a:spcPts val="0"/>
              </a:spcAft>
              <a:buSzPts val="1400"/>
              <a:buNone/>
              <a:defRPr>
                <a:solidFill>
                  <a:srgbClr val="999999"/>
                </a:solidFill>
              </a:defRPr>
            </a:lvl5pPr>
            <a:lvl6pPr lvl="5" algn="l">
              <a:lnSpc>
                <a:spcPct val="100000"/>
              </a:lnSpc>
              <a:spcBef>
                <a:spcPts val="667"/>
              </a:spcBef>
              <a:spcAft>
                <a:spcPts val="0"/>
              </a:spcAft>
              <a:buSzPts val="1400"/>
              <a:buNone/>
              <a:defRPr>
                <a:solidFill>
                  <a:srgbClr val="999999"/>
                </a:solidFill>
              </a:defRPr>
            </a:lvl6pPr>
            <a:lvl7pPr lvl="6" algn="l">
              <a:lnSpc>
                <a:spcPct val="100000"/>
              </a:lnSpc>
              <a:spcBef>
                <a:spcPts val="667"/>
              </a:spcBef>
              <a:spcAft>
                <a:spcPts val="0"/>
              </a:spcAft>
              <a:buSzPts val="1400"/>
              <a:buNone/>
              <a:defRPr>
                <a:solidFill>
                  <a:srgbClr val="999999"/>
                </a:solidFill>
              </a:defRPr>
            </a:lvl7pPr>
            <a:lvl8pPr lvl="7" algn="l">
              <a:lnSpc>
                <a:spcPct val="100000"/>
              </a:lnSpc>
              <a:spcBef>
                <a:spcPts val="667"/>
              </a:spcBef>
              <a:spcAft>
                <a:spcPts val="0"/>
              </a:spcAft>
              <a:buSzPts val="1400"/>
              <a:buNone/>
              <a:defRPr>
                <a:solidFill>
                  <a:srgbClr val="999999"/>
                </a:solidFill>
              </a:defRPr>
            </a:lvl8pPr>
            <a:lvl9pPr lvl="8" algn="l">
              <a:lnSpc>
                <a:spcPct val="100000"/>
              </a:lnSpc>
              <a:spcBef>
                <a:spcPts val="667"/>
              </a:spcBef>
              <a:spcAft>
                <a:spcPts val="667"/>
              </a:spcAft>
              <a:buSzPts val="1400"/>
              <a:buNone/>
              <a:defRPr>
                <a:solidFill>
                  <a:srgbClr val="999999"/>
                </a:solidFill>
              </a:defRPr>
            </a:lvl9pPr>
          </a:lstStyle>
          <a:p>
            <a:endParaRPr/>
          </a:p>
        </p:txBody>
      </p:sp>
      <p:cxnSp>
        <p:nvCxnSpPr>
          <p:cNvPr id="45" name="Google Shape;45;p9"/>
          <p:cNvCxnSpPr/>
          <p:nvPr/>
        </p:nvCxnSpPr>
        <p:spPr>
          <a:xfrm>
            <a:off x="2428333" y="3945000"/>
            <a:ext cx="345200" cy="0"/>
          </a:xfrm>
          <a:prstGeom prst="straightConnector1">
            <a:avLst/>
          </a:prstGeom>
          <a:noFill/>
          <a:ln w="19050" cap="flat" cmpd="sng">
            <a:solidFill>
              <a:schemeClr val="dk2"/>
            </a:solidFill>
            <a:prstDash val="solid"/>
            <a:round/>
            <a:headEnd type="none" w="sm" len="sm"/>
            <a:tailEnd type="none" w="sm" len="sm"/>
          </a:ln>
        </p:spPr>
      </p:cxnSp>
      <p:sp>
        <p:nvSpPr>
          <p:cNvPr id="46" name="Google Shape;46;p9"/>
          <p:cNvSpPr txBox="1">
            <a:spLocks noGrp="1"/>
          </p:cNvSpPr>
          <p:nvPr>
            <p:ph type="sldNum" idx="12"/>
          </p:nvPr>
        </p:nvSpPr>
        <p:spPr>
          <a:xfrm>
            <a:off x="111950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1pPr>
            <a:lvl2pPr marL="0" marR="0" lvl="1"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2pPr>
            <a:lvl3pPr marL="0" marR="0" lvl="2"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3pPr>
            <a:lvl4pPr marL="0" marR="0" lvl="3"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4pPr>
            <a:lvl5pPr marL="0" marR="0" lvl="4"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5pPr>
            <a:lvl6pPr marL="0" marR="0" lvl="5"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6pPr>
            <a:lvl7pPr marL="0" marR="0" lvl="6"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7pPr>
            <a:lvl8pPr marL="0" marR="0" lvl="7"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8pPr>
            <a:lvl9pPr marL="0" marR="0" lvl="8" indent="0" algn="r">
              <a:lnSpc>
                <a:spcPct val="100000"/>
              </a:lnSpc>
              <a:spcBef>
                <a:spcPts val="0"/>
              </a:spcBef>
              <a:spcAft>
                <a:spcPts val="0"/>
              </a:spcAft>
              <a:buClr>
                <a:srgbClr val="000000"/>
              </a:buClr>
              <a:buSzPts val="800"/>
              <a:buFont typeface="Arial"/>
              <a:buNone/>
              <a:defRPr sz="1067" b="0" i="0" u="none" strike="noStrike" cap="none">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fr"/>
              <a:pPr marL="0" lvl="0" indent="0" algn="r" rtl="0">
                <a:spcBef>
                  <a:spcPts val="0"/>
                </a:spcBef>
                <a:spcAft>
                  <a:spcPts val="0"/>
                </a:spcAft>
                <a:buNone/>
              </a:pPr>
              <a:t>‹#›</a:t>
            </a:fld>
            <a:endParaRPr/>
          </a:p>
        </p:txBody>
      </p:sp>
    </p:spTree>
    <p:extLst>
      <p:ext uri="{BB962C8B-B14F-4D97-AF65-F5344CB8AC3E}">
        <p14:creationId xmlns:p14="http://schemas.microsoft.com/office/powerpoint/2010/main" val="1000023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304134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21.8.2025.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 id="2147483684" r:id="rId17"/>
    <p:sldLayoutId id="2147483685" r:id="rId18"/>
    <p:sldLayoutId id="2147483686" r:id="rId19"/>
    <p:sldLayoutId id="2147483687" r:id="rId20"/>
    <p:sldLayoutId id="214748368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hyperlink" Target="https://www.deque.com/blog/accessibility-in-agile-team-practice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hyperlink" Target="https://www.atlassian.com/agile/scrum/artifacts"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pattern-library.dequelabs.com/"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hyperlink" Target="https://material.io/resources/color/"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www.samsung.com/in/support/tv-audio-video/is-my-voice-or-data-sold-to-third-parties-for-marketing-purposes/" TargetMode="External"/><Relationship Id="rId3" Type="http://schemas.openxmlformats.org/officeDocument/2006/relationships/image" Target="../media/image28.png"/><Relationship Id="rId7" Type="http://schemas.openxmlformats.org/officeDocument/2006/relationships/hyperlink" Target="https://www.nuance.com/content/nuance/sites/nl-nl/dragon/dragon-for-pc/home-edition.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hyperlink" Target="https://www.applesfera.com/ios/siri-eyes-free-sigue-ampliando-su-radio-de-accion-chevrolet-en-el-2014"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hyperlink" Target="https://webaim.org/" TargetMode="External"/><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hyperlink" Target="https://www.browserstack.com/guide/wcag-for-designers" TargetMode="External"/><Relationship Id="rId5" Type="http://schemas.openxmlformats.org/officeDocument/2006/relationships/hyperlink" Target="https://www.tpgi.com/color-contrast-checker/" TargetMode="External"/><Relationship Id="rId4" Type="http://schemas.openxmlformats.org/officeDocument/2006/relationships/hyperlink" Target="https://developers.google.com/web/tools/lighthouse/"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hyperlink" Target="https://material.io/design/usability/accessibility.html" TargetMode="External"/><Relationship Id="rId2" Type="http://schemas.openxmlformats.org/officeDocument/2006/relationships/hyperlink" Target="https://www.w3.org/TR/WCAG22/" TargetMode="External"/><Relationship Id="rId1" Type="http://schemas.openxmlformats.org/officeDocument/2006/relationships/slideLayout" Target="../slideLayouts/slideLayout13.xml"/><Relationship Id="rId4" Type="http://schemas.openxmlformats.org/officeDocument/2006/relationships/hyperlink" Target="https://www.carbondesignsystem.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smashingmagazine.com/category/accessibility/" TargetMode="External"/><Relationship Id="rId2" Type="http://schemas.openxmlformats.org/officeDocument/2006/relationships/hyperlink" Target="https://www.deque.com/blog/" TargetMode="Externa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www.bol.com/be/nl/p/google-home-smart-speaker-wit-nederlandstalig/920000010021975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theeyetribe.com/dev.theeyetribe.com/dev.theeyetribe.com/general/index.html"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hyperlink" Target="https://choosemuse.com/?srsltid=AfmBOop7QYRCbA7lv0VOCdmzBrlX3BCB8bcG_bXU6yZ4Ad5KpDmbCWkN" TargetMode="External"/><Relationship Id="rId3" Type="http://schemas.openxmlformats.org/officeDocument/2006/relationships/image" Target="../media/image38.png"/><Relationship Id="rId7" Type="http://schemas.openxmlformats.org/officeDocument/2006/relationships/hyperlink" Target="https://www.actinnovation.com/innovation-technologie/brain-driver-conduire-une-voiture-par-la-pensee-1792.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www.tecnologiasaccesibles.com/en/catedra/sicse-project"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seeklogo.com/vector-logo/97034/na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iconfinder.com/icons/7123025/logo_google_g_ic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browserstack.com/guide/wcag-for-designer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ww.ieb-eib.org/nl/nieuws/begin-van-het-leven/eugenetica/personen-met-een-handicap-de-vn-wijst-op-een-liberale-eugenetica-1790.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www.mhlnews.com/labor-management/article/22055700/tell-employees-lose-the-emojis" TargetMode="External"/></Relationships>
</file>

<file path=ppt/slides/_rels/slide27.xml.rels><?xml version="1.0" encoding="UTF-8" standalone="yes"?>
<Relationships xmlns="http://schemas.openxmlformats.org/package/2006/relationships"><Relationship Id="rId3" Type="http://schemas.microsoft.com/office/2018/10/relationships/comments" Target="../comments/modernComment_7BBF581D_17C127F9.xm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seeklogo.com/vector-logo/381721/google-lighthouse" TargetMode="Externa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microsoft.com/office/2018/10/relationships/comments" Target="../comments/modernComment_7BBF581E_4009479E.xml"/><Relationship Id="rId7" Type="http://schemas.openxmlformats.org/officeDocument/2006/relationships/hyperlink" Target="https://seeklogo.com/vector-logo/381721/google-lighthous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boomi.com/blog/growing-importance-of-integration-develope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 Id="rId5" Type="http://schemas.openxmlformats.org/officeDocument/2006/relationships/image" Target="../media/image22.jpe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7BBF5820_BA4DA46E.xm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www.cleanpng.com/png-markkula-center-for-applied-ethics-organization-a-2966304/" TargetMode="Externa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depositphotos.com/photo/return-on-investment-roi-concept-illustration-122759336.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s://seeklogo.com/vector-logo/443589/matomo" TargetMode="External"/><Relationship Id="rId5" Type="http://schemas.openxmlformats.org/officeDocument/2006/relationships/hyperlink" Target="https://www.pinterest.com/pin/google-logo-google-analytics-png--611434086925786010/" TargetMode="Externa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seeklogo.com/vector-logo/443589/matomo" TargetMode="External"/><Relationship Id="rId5" Type="http://schemas.openxmlformats.org/officeDocument/2006/relationships/hyperlink" Target="https://www.pinterest.com/pin/google-logo-google-analytics-png--611434086925786010/"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 Id="rId5" Type="http://schemas.openxmlformats.org/officeDocument/2006/relationships/image" Target="../media/image22.jpe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hyperlink" Target="https://eqla.be/accessibilite-numerique-applis/#:~:text=Malgr%C3%A9%20des%20avanc%C3%A9es%2C%20telles%20la%20directive%20europ%C3%A9enne%20relative,dans%20la%20promotion%20de%20l%E2%80%99accessibilit%C3%A9%20num%C3%A9rique%20pour%20tou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eur-lex.europa.eu/legal-content/FR/TXT/HTML/?uri=CELEX:32016L2102&amp;from=EN"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hyperlink" Target="be:%20http://www.ejustice.just.fgov.be/cgi/article_body.pl?language=fr&amp;caller=summary&amp;pub_date=18-09-03&amp;numac=201804057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wp-assistance.fr/support-wordpress/accessibilite-numerique-secteur-public/"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rtbf.be/article/accessibilite-numerique-95-des-sites-web-des-services-publics-non-conformes-10847168"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fr.freepik.com/photos-premium/signe-point-interrogation-ampoule-fond-rose_14489402.ht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ejustice.just.fgov.be/cgi/article_body.pl?language=fr&amp;caller=summary&amp;pub_date=18-09-03&amp;numac=2018040577"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eur-lex.europa.eu/legal-content/FR/TXT/HTML/?uri=CELEX:32019L0882&amp;from=EN#d1e2776-70-1"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webaim.org/blog/motivating-accessibility-chang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hyperlink" Target="https://itaccessibility.uiowa.edu/articles/2023/10/w3c-officially-recommends-wcag-22" TargetMode="External"/><Relationship Id="rId5" Type="http://schemas.openxmlformats.org/officeDocument/2006/relationships/image" Target="../media/image61.png"/><Relationship Id="rId10" Type="http://schemas.openxmlformats.org/officeDocument/2006/relationships/hyperlink" Target="https://simple.wikipedia.org/wiki/Disability" TargetMode="External"/><Relationship Id="rId4" Type="http://schemas.openxmlformats.org/officeDocument/2006/relationships/image" Target="../media/image60.png"/><Relationship Id="rId9"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s://en.wikipedia.org/wiki/Web_Content_Accessibility_Guidelines" TargetMode="Externa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s://seoandcopywriting.com/guia-encabezados-h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 Id="rId9"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commons.wikimedia.org/wiki/File:Q10874_noun_3918_ccJordanDelcros_blind.sv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stock.adobe.com/be_fr/search/images?k=meeting+comic"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hyperlink" Target="https://medium.com/@satyajitthakur/user-experience-content-strategy-dd89bb5479e9"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hyperlink" Target="https://www.ale-bruxelles.sodexo.be/"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hyperlink" Target="https://france-handicap-info.com/international/actualites-internationales-journees-mondiales/180-journee-mondiale-/5034-le-braille-plus-de-siecles-d-existence-a-t-il-encore-un-avenir-a-l-heure-du-tout-numerique"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www.unimelb.edu.au/__data/assets/pdf_file/0005/2777567/responsibilities-20190219.pdf"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F50C57-470D-3EB1-DD3D-7B7FE8FA10A4}"/>
              </a:ext>
            </a:extLst>
          </p:cNvPr>
          <p:cNvSpPr>
            <a:spLocks noGrp="1"/>
          </p:cNvSpPr>
          <p:nvPr>
            <p:ph type="ctrTitle"/>
          </p:nvPr>
        </p:nvSpPr>
        <p:spPr/>
        <p:txBody>
          <a:bodyPr>
            <a:noAutofit/>
          </a:bodyPr>
          <a:lstStyle/>
          <a:p>
            <a:br>
              <a:rPr lang="en" b="1" i="0" u="none" strike="noStrike">
                <a:solidFill>
                  <a:srgbClr val="000000"/>
                </a:solidFill>
                <a:latin typeface="Bahnschrift"/>
                <a:cs typeface="Arial"/>
              </a:rPr>
            </a:br>
            <a:r>
              <a:rPr lang="en">
                <a:solidFill>
                  <a:srgbClr val="000000"/>
                </a:solidFill>
                <a:latin typeface="Bahnschrift"/>
                <a:cs typeface="Arial"/>
              </a:rPr>
              <a:t>Introduction to Accessibility</a:t>
            </a:r>
            <a:endParaRPr lang="en-US">
              <a:solidFill>
                <a:srgbClr val="000000"/>
              </a:solidFill>
              <a:latin typeface="Bahnschrift"/>
            </a:endParaRPr>
          </a:p>
        </p:txBody>
      </p:sp>
    </p:spTree>
    <p:extLst>
      <p:ext uri="{BB962C8B-B14F-4D97-AF65-F5344CB8AC3E}">
        <p14:creationId xmlns:p14="http://schemas.microsoft.com/office/powerpoint/2010/main" val="1727250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A42E07EB-3EE0-5A4D-FCA5-B69234054AD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D9266CC-08E6-0ECF-71F3-E72F8E5C0508}"/>
              </a:ext>
            </a:extLst>
          </p:cNvPr>
          <p:cNvSpPr txBox="1">
            <a:spLocks noGrp="1"/>
          </p:cNvSpPr>
          <p:nvPr>
            <p:ph type="title"/>
          </p:nvPr>
        </p:nvSpPr>
        <p:spPr/>
        <p:txBody>
          <a:bodyPr>
            <a:noAutofit/>
          </a:bodyPr>
          <a:lstStyle/>
          <a:p>
            <a:r>
              <a:rPr lang="en">
                <a:solidFill>
                  <a:srgbClr val="000000"/>
                </a:solidFill>
                <a:latin typeface="Bahnschrift SemiBold"/>
                <a:cs typeface="Arial"/>
              </a:rPr>
              <a:t>Ready for the future?</a:t>
            </a:r>
          </a:p>
        </p:txBody>
      </p:sp>
      <p:grpSp>
        <p:nvGrpSpPr>
          <p:cNvPr id="12" name="Groupe 11">
            <a:extLst>
              <a:ext uri="{FF2B5EF4-FFF2-40B4-BE49-F238E27FC236}">
                <a16:creationId xmlns:a16="http://schemas.microsoft.com/office/drawing/2014/main" id="{3097A74B-3AA6-8E2C-7E54-3E895D25717D}"/>
              </a:ext>
            </a:extLst>
          </p:cNvPr>
          <p:cNvGrpSpPr/>
          <p:nvPr/>
        </p:nvGrpSpPr>
        <p:grpSpPr>
          <a:xfrm>
            <a:off x="2472572" y="2187596"/>
            <a:ext cx="6572443" cy="2765859"/>
            <a:chOff x="1047963" y="2419509"/>
            <a:chExt cx="15466018" cy="6508513"/>
          </a:xfrm>
        </p:grpSpPr>
        <p:pic>
          <p:nvPicPr>
            <p:cNvPr id="10" name="Picture 2" descr="Image result for économe">
              <a:extLst>
                <a:ext uri="{FF2B5EF4-FFF2-40B4-BE49-F238E27FC236}">
                  <a16:creationId xmlns:a16="http://schemas.microsoft.com/office/drawing/2014/main" id="{A8C64CD7-5CC3-5344-636B-46794347BF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35158" y="3271864"/>
              <a:ext cx="5178823" cy="52402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élécommande">
              <a:extLst>
                <a:ext uri="{FF2B5EF4-FFF2-40B4-BE49-F238E27FC236}">
                  <a16:creationId xmlns:a16="http://schemas.microsoft.com/office/drawing/2014/main" id="{FF7C8875-1AD5-F5B9-99B2-3208E4145D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1047963" y="2419509"/>
              <a:ext cx="8912225" cy="650851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ZoneTexte 2">
            <a:extLst>
              <a:ext uri="{FF2B5EF4-FFF2-40B4-BE49-F238E27FC236}">
                <a16:creationId xmlns:a16="http://schemas.microsoft.com/office/drawing/2014/main" id="{2EE1B5B4-16BA-3E02-D3D7-E9DC9E1D27C7}"/>
              </a:ext>
            </a:extLst>
          </p:cNvPr>
          <p:cNvSpPr txBox="1"/>
          <p:nvPr/>
        </p:nvSpPr>
        <p:spPr>
          <a:xfrm>
            <a:off x="2683565" y="5322955"/>
            <a:ext cx="6151216" cy="702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 sz="1400" spc="50" dirty="0">
                <a:solidFill>
                  <a:srgbClr val="262626"/>
                </a:solidFill>
                <a:latin typeface="Bahnschrift SemiLight" panose="020B0502040204020203" pitchFamily="34" charset="0"/>
                <a:ea typeface="Lato Regular"/>
                <a:cs typeface="Lato Regular"/>
              </a:rPr>
              <a:t>Accessibility is closely linked to </a:t>
            </a:r>
            <a:r>
              <a:rPr lang="en" sz="1400" b="1" spc="50" dirty="0">
                <a:solidFill>
                  <a:srgbClr val="262626"/>
                </a:solidFill>
                <a:latin typeface="Bahnschrift SemiLight" panose="020B0502040204020203" pitchFamily="34" charset="0"/>
                <a:ea typeface="Lato Regular"/>
                <a:cs typeface="Lato Regular"/>
              </a:rPr>
              <a:t>overall usability</a:t>
            </a:r>
            <a:r>
              <a:rPr lang="en" sz="1400" spc="50" dirty="0">
                <a:solidFill>
                  <a:srgbClr val="262626"/>
                </a:solidFill>
                <a:latin typeface="Bahnschrift SemiLight" panose="020B0502040204020203" pitchFamily="34" charset="0"/>
                <a:ea typeface="Lato Regular"/>
                <a:cs typeface="Lato Regular"/>
              </a:rPr>
              <a:t>. </a:t>
            </a:r>
            <a:endParaRPr lang="fr-FR" sz="1400" spc="50" dirty="0">
              <a:solidFill>
                <a:srgbClr val="262626"/>
              </a:solidFill>
              <a:latin typeface="Bahnschrift SemiLight" panose="020B0502040204020203" pitchFamily="34" charset="0"/>
              <a:ea typeface="Lato Regular"/>
              <a:cs typeface="Lato Regular"/>
            </a:endParaRPr>
          </a:p>
          <a:p>
            <a:pPr>
              <a:lnSpc>
                <a:spcPct val="150000"/>
              </a:lnSpc>
            </a:pPr>
            <a:r>
              <a:rPr lang="en" sz="1400" spc="50" dirty="0">
                <a:solidFill>
                  <a:srgbClr val="262626"/>
                </a:solidFill>
                <a:latin typeface="Bahnschrift SemiLight" panose="020B0502040204020203" pitchFamily="34" charset="0"/>
                <a:ea typeface="Lato Regular"/>
                <a:cs typeface="Lato Regular"/>
              </a:rPr>
              <a:t>Both want to define and serve a more intuitive user experience.</a:t>
            </a:r>
            <a:endParaRPr lang="fr-FR" sz="1400" spc="50" dirty="0">
              <a:solidFill>
                <a:srgbClr val="262626"/>
              </a:solidFill>
              <a:latin typeface="Bahnschrift SemiLight" panose="020B0502040204020203" pitchFamily="34" charset="0"/>
              <a:ea typeface="Lato Regular"/>
              <a:cs typeface="Lato Regular"/>
            </a:endParaRPr>
          </a:p>
        </p:txBody>
      </p:sp>
      <p:sp>
        <p:nvSpPr>
          <p:cNvPr id="6" name="TextBox 5">
            <a:extLst>
              <a:ext uri="{FF2B5EF4-FFF2-40B4-BE49-F238E27FC236}">
                <a16:creationId xmlns:a16="http://schemas.microsoft.com/office/drawing/2014/main" id="{13B5D451-4F8E-1AA4-FDF5-0669525AA092}"/>
              </a:ext>
            </a:extLst>
          </p:cNvPr>
          <p:cNvSpPr txBox="1"/>
          <p:nvPr/>
        </p:nvSpPr>
        <p:spPr>
          <a:xfrm>
            <a:off x="7944618" y="6085426"/>
            <a:ext cx="3787341" cy="215444"/>
          </a:xfrm>
          <a:prstGeom prst="rect">
            <a:avLst/>
          </a:prstGeom>
          <a:noFill/>
        </p:spPr>
        <p:txBody>
          <a:bodyPr wrap="square">
            <a:spAutoFit/>
          </a:bodyPr>
          <a:lstStyle/>
          <a:p>
            <a:r>
              <a:rPr lang="fr-BE" sz="800" dirty="0">
                <a:latin typeface="Bahnschrift SemiLight" panose="020B0502040204020203" pitchFamily="34" charset="0"/>
              </a:rPr>
              <a:t>https://www.newegg.com/logitech-915-000148x-universal/p/N82E16880111047</a:t>
            </a:r>
          </a:p>
        </p:txBody>
      </p:sp>
      <p:sp>
        <p:nvSpPr>
          <p:cNvPr id="7" name="TextBox 6">
            <a:extLst>
              <a:ext uri="{FF2B5EF4-FFF2-40B4-BE49-F238E27FC236}">
                <a16:creationId xmlns:a16="http://schemas.microsoft.com/office/drawing/2014/main" id="{43CB68F9-73E5-5E31-855C-9DF7BF327B42}"/>
              </a:ext>
            </a:extLst>
          </p:cNvPr>
          <p:cNvSpPr txBox="1"/>
          <p:nvPr/>
        </p:nvSpPr>
        <p:spPr>
          <a:xfrm>
            <a:off x="7944618" y="6300870"/>
            <a:ext cx="4247382" cy="338554"/>
          </a:xfrm>
          <a:prstGeom prst="rect">
            <a:avLst/>
          </a:prstGeom>
          <a:noFill/>
        </p:spPr>
        <p:txBody>
          <a:bodyPr wrap="square">
            <a:spAutoFit/>
          </a:bodyPr>
          <a:lstStyle/>
          <a:p>
            <a:r>
              <a:rPr lang="fr-BE" sz="800" dirty="0">
                <a:latin typeface="Bahnschrift SemiLight" panose="020B0502040204020203" pitchFamily="34" charset="0"/>
              </a:rPr>
              <a:t>https://www.macuisinesante.com/recipe-items/curry-de-courge-butternut-autres-legumes/</a:t>
            </a:r>
          </a:p>
        </p:txBody>
      </p:sp>
    </p:spTree>
    <p:extLst>
      <p:ext uri="{BB962C8B-B14F-4D97-AF65-F5344CB8AC3E}">
        <p14:creationId xmlns:p14="http://schemas.microsoft.com/office/powerpoint/2010/main" val="868519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25730C7-2240-53F5-12BC-B52602011AF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FE31792-C189-6D2F-4819-3FA2015384CE}"/>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4D3E034A-829C-7519-3898-DF48A04AD0DC}"/>
              </a:ext>
            </a:extLst>
          </p:cNvPr>
          <p:cNvSpPr txBox="1"/>
          <p:nvPr/>
        </p:nvSpPr>
        <p:spPr>
          <a:xfrm>
            <a:off x="561278" y="1979711"/>
            <a:ext cx="10792522" cy="5262979"/>
          </a:xfrm>
          <a:prstGeom prst="rect">
            <a:avLst/>
          </a:prstGeom>
          <a:noFill/>
        </p:spPr>
        <p:txBody>
          <a:bodyPr wrap="square" rtlCol="0">
            <a:spAutoFit/>
          </a:bodyPr>
          <a:lstStyle/>
          <a:p>
            <a:r>
              <a:rPr lang="fr-BE" sz="2400" b="1" dirty="0">
                <a:latin typeface="Bahnschrift SemiLight" panose="020B0502040204020203" pitchFamily="34" charset="0"/>
              </a:rPr>
              <a:t>Content Editor</a:t>
            </a:r>
          </a:p>
          <a:p>
            <a:pPr marL="342900" indent="-342900">
              <a:buFont typeface="+mj-lt"/>
              <a:buAutoNum type="arabicPeriod" startAt="7"/>
            </a:pPr>
            <a:r>
              <a:rPr lang="fr-BE" sz="2400" dirty="0">
                <a:latin typeface="Bahnschrift SemiLight" panose="020B0502040204020203" pitchFamily="34" charset="0"/>
              </a:rPr>
              <a:t>Don’t </a:t>
            </a:r>
            <a:r>
              <a:rPr lang="fr-BE" sz="2400" dirty="0" err="1">
                <a:latin typeface="Bahnschrift SemiLight" panose="020B0502040204020203" pitchFamily="34" charset="0"/>
              </a:rPr>
              <a:t>make</a:t>
            </a:r>
            <a:r>
              <a:rPr lang="fr-BE" sz="2400" dirty="0">
                <a:latin typeface="Bahnschrift SemiLight" panose="020B0502040204020203" pitchFamily="34" charset="0"/>
              </a:rPr>
              <a:t> instructions reliant on vision</a:t>
            </a:r>
            <a:br>
              <a:rPr lang="fr-BE" sz="2400" dirty="0">
                <a:latin typeface="Bahnschrift SemiLight" panose="020B0502040204020203" pitchFamily="34" charset="0"/>
              </a:rPr>
            </a:br>
            <a:r>
              <a:rPr lang="fr-BE" sz="2400" dirty="0">
                <a:latin typeface="Bahnschrift SemiLight" panose="020B0502040204020203" pitchFamily="34" charset="0"/>
              </a:rPr>
              <a:t>Example: Don’t </a:t>
            </a:r>
            <a:r>
              <a:rPr lang="fr-BE" sz="2400" dirty="0" err="1">
                <a:latin typeface="Bahnschrift SemiLight" panose="020B0502040204020203" pitchFamily="34" charset="0"/>
              </a:rPr>
              <a:t>say</a:t>
            </a:r>
            <a:r>
              <a:rPr lang="fr-BE" sz="2400" dirty="0">
                <a:latin typeface="Bahnschrift SemiLight" panose="020B0502040204020203" pitchFamily="34" charset="0"/>
              </a:rPr>
              <a:t> « Click on top right of screen »</a:t>
            </a:r>
          </a:p>
          <a:p>
            <a:pPr marL="342900" indent="-342900">
              <a:buFont typeface="+mj-lt"/>
              <a:buAutoNum type="arabicPeriod" startAt="7"/>
            </a:pPr>
            <a:r>
              <a:rPr lang="fr-BE" sz="2400" dirty="0" err="1">
                <a:latin typeface="Bahnschrift SemiLight" panose="020B0502040204020203" pitchFamily="34" charset="0"/>
              </a:rPr>
              <a:t>Add</a:t>
            </a:r>
            <a:r>
              <a:rPr lang="fr-BE" sz="2400" dirty="0">
                <a:latin typeface="Bahnschrift SemiLight" panose="020B0502040204020203" pitchFamily="34" charset="0"/>
              </a:rPr>
              <a:t> a </a:t>
            </a:r>
            <a:r>
              <a:rPr lang="fr-BE" sz="2400" dirty="0" err="1">
                <a:latin typeface="Bahnschrift SemiLight" panose="020B0502040204020203" pitchFamily="34" charset="0"/>
              </a:rPr>
              <a:t>meaningful</a:t>
            </a:r>
            <a:r>
              <a:rPr lang="fr-BE" sz="2400" dirty="0">
                <a:latin typeface="Bahnschrift SemiLight" panose="020B0502040204020203" pitchFamily="34" charset="0"/>
              </a:rPr>
              <a:t> page </a:t>
            </a:r>
            <a:r>
              <a:rPr lang="fr-BE" sz="2400" dirty="0" err="1">
                <a:latin typeface="Bahnschrift SemiLight" panose="020B0502040204020203" pitchFamily="34" charset="0"/>
              </a:rPr>
              <a:t>title</a:t>
            </a:r>
            <a:br>
              <a:rPr lang="fr-BE" sz="2400" dirty="0">
                <a:latin typeface="Bahnschrift SemiLight" panose="020B0502040204020203" pitchFamily="34" charset="0"/>
              </a:rPr>
            </a:br>
            <a:r>
              <a:rPr lang="fr-BE" sz="2400" dirty="0">
                <a:latin typeface="Bahnschrift SemiLight" panose="020B0502040204020203" pitchFamily="34" charset="0"/>
              </a:rPr>
              <a:t>Test: Is </a:t>
            </a:r>
            <a:r>
              <a:rPr lang="fr-BE" sz="2400" dirty="0" err="1">
                <a:latin typeface="Bahnschrift SemiLight" panose="020B0502040204020203" pitchFamily="34" charset="0"/>
              </a:rPr>
              <a:t>each</a:t>
            </a:r>
            <a:r>
              <a:rPr lang="fr-BE" sz="2400" dirty="0">
                <a:latin typeface="Bahnschrift SemiLight" panose="020B0502040204020203" pitchFamily="34" charset="0"/>
              </a:rPr>
              <a:t> page </a:t>
            </a:r>
            <a:r>
              <a:rPr lang="fr-BE" sz="2400" dirty="0" err="1">
                <a:latin typeface="Bahnschrift SemiLight" panose="020B0502040204020203" pitchFamily="34" charset="0"/>
              </a:rPr>
              <a:t>title</a:t>
            </a:r>
            <a:r>
              <a:rPr lang="fr-BE" sz="2400" dirty="0">
                <a:latin typeface="Bahnschrift SemiLight" panose="020B0502040204020203" pitchFamily="34" charset="0"/>
              </a:rPr>
              <a:t> concise and unique?</a:t>
            </a:r>
          </a:p>
          <a:p>
            <a:pPr marL="342900" indent="-342900">
              <a:buFont typeface="+mj-lt"/>
              <a:buAutoNum type="arabicPeriod" startAt="7"/>
            </a:pPr>
            <a:r>
              <a:rPr lang="fr-BE" sz="2400" dirty="0" err="1">
                <a:latin typeface="Bahnschrift SemiLight" panose="020B0502040204020203" pitchFamily="34" charset="0"/>
              </a:rPr>
              <a:t>Avoid</a:t>
            </a:r>
            <a:r>
              <a:rPr lang="fr-BE" sz="2400" dirty="0">
                <a:latin typeface="Bahnschrift SemiLight" panose="020B0502040204020203" pitchFamily="34" charset="0"/>
              </a:rPr>
              <a:t> « click </a:t>
            </a:r>
            <a:r>
              <a:rPr lang="fr-BE" sz="2400" dirty="0" err="1">
                <a:latin typeface="Bahnschrift SemiLight" panose="020B0502040204020203" pitchFamily="34" charset="0"/>
              </a:rPr>
              <a:t>here</a:t>
            </a:r>
            <a:r>
              <a:rPr lang="fr-BE" sz="2400" dirty="0">
                <a:latin typeface="Bahnschrift SemiLight" panose="020B0502040204020203" pitchFamily="34" charset="0"/>
              </a:rPr>
              <a:t> » </a:t>
            </a:r>
            <a:r>
              <a:rPr lang="fr-BE" sz="2400" dirty="0" err="1">
                <a:latin typeface="Bahnschrift SemiLight" panose="020B0502040204020203" pitchFamily="34" charset="0"/>
              </a:rPr>
              <a:t>link</a:t>
            </a:r>
            <a:r>
              <a:rPr lang="fr-BE" sz="2400" dirty="0">
                <a:latin typeface="Bahnschrift SemiLight" panose="020B0502040204020203" pitchFamily="34" charset="0"/>
              </a:rPr>
              <a:t> </a:t>
            </a:r>
            <a:r>
              <a:rPr lang="fr-BE" sz="2400" dirty="0" err="1">
                <a:latin typeface="Bahnschrift SemiLight" panose="020B0502040204020203" pitchFamily="34" charset="0"/>
              </a:rPr>
              <a:t>text</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Does</a:t>
            </a:r>
            <a:r>
              <a:rPr lang="fr-BE" sz="2400" dirty="0">
                <a:latin typeface="Bahnschrift SemiLight" panose="020B0502040204020203" pitchFamily="34" charset="0"/>
              </a:rPr>
              <a:t> </a:t>
            </a:r>
            <a:r>
              <a:rPr lang="fr-BE" sz="2400" dirty="0" err="1">
                <a:latin typeface="Bahnschrift SemiLight" panose="020B0502040204020203" pitchFamily="34" charset="0"/>
              </a:rPr>
              <a:t>link</a:t>
            </a:r>
            <a:r>
              <a:rPr lang="fr-BE" sz="2400" dirty="0">
                <a:latin typeface="Bahnschrift SemiLight" panose="020B0502040204020203" pitchFamily="34" charset="0"/>
              </a:rPr>
              <a:t> </a:t>
            </a:r>
            <a:r>
              <a:rPr lang="fr-BE" sz="2400" dirty="0" err="1">
                <a:latin typeface="Bahnschrift SemiLight" panose="020B0502040204020203" pitchFamily="34" charset="0"/>
              </a:rPr>
              <a:t>text</a:t>
            </a:r>
            <a:r>
              <a:rPr lang="fr-BE" sz="2400" dirty="0">
                <a:latin typeface="Bahnschrift SemiLight" panose="020B0502040204020203" pitchFamily="34" charset="0"/>
              </a:rPr>
              <a:t> match the </a:t>
            </a:r>
            <a:r>
              <a:rPr lang="fr-BE" sz="2400" dirty="0" err="1">
                <a:latin typeface="Bahnschrift SemiLight" panose="020B0502040204020203" pitchFamily="34" charset="0"/>
              </a:rPr>
              <a:t>title</a:t>
            </a:r>
            <a:r>
              <a:rPr lang="fr-BE" sz="2400" dirty="0">
                <a:latin typeface="Bahnschrift SemiLight" panose="020B0502040204020203" pitchFamily="34" charset="0"/>
              </a:rPr>
              <a:t> of the </a:t>
            </a:r>
            <a:r>
              <a:rPr lang="fr-BE" sz="2400" dirty="0" err="1">
                <a:latin typeface="Bahnschrift SemiLight" panose="020B0502040204020203" pitchFamily="34" charset="0"/>
              </a:rPr>
              <a:t>target</a:t>
            </a:r>
            <a:r>
              <a:rPr lang="fr-BE" sz="2400" dirty="0">
                <a:latin typeface="Bahnschrift SemiLight" panose="020B0502040204020203" pitchFamily="34" charset="0"/>
              </a:rPr>
              <a:t> page?</a:t>
            </a:r>
          </a:p>
          <a:p>
            <a:pPr marL="342900" indent="-342900">
              <a:buFont typeface="+mj-lt"/>
              <a:buAutoNum type="arabicPeriod" startAt="7"/>
            </a:pPr>
            <a:r>
              <a:rPr lang="fr-BE" sz="2400" dirty="0" err="1">
                <a:latin typeface="Bahnschrift SemiLight" panose="020B0502040204020203" pitchFamily="34" charset="0"/>
              </a:rPr>
              <a:t>Add</a:t>
            </a:r>
            <a:r>
              <a:rPr lang="fr-BE" sz="2400" dirty="0">
                <a:latin typeface="Bahnschrift SemiLight" panose="020B0502040204020203" pitchFamily="34" charset="0"/>
              </a:rPr>
              <a:t> informative </a:t>
            </a:r>
            <a:r>
              <a:rPr lang="fr-BE" sz="2400" dirty="0" err="1">
                <a:latin typeface="Bahnschrift SemiLight" panose="020B0502040204020203" pitchFamily="34" charset="0"/>
              </a:rPr>
              <a:t>headings</a:t>
            </a:r>
            <a:br>
              <a:rPr lang="fr-BE" sz="2400" dirty="0">
                <a:latin typeface="Bahnschrift SemiLight" panose="020B0502040204020203" pitchFamily="34" charset="0"/>
              </a:rPr>
            </a:br>
            <a:r>
              <a:rPr lang="fr-BE" sz="2400" dirty="0">
                <a:latin typeface="Bahnschrift SemiLight" panose="020B0502040204020203" pitchFamily="34" charset="0"/>
              </a:rPr>
              <a:t>Test: Do the </a:t>
            </a:r>
            <a:r>
              <a:rPr lang="fr-BE" sz="2400" dirty="0" err="1">
                <a:latin typeface="Bahnschrift SemiLight" panose="020B0502040204020203" pitchFamily="34" charset="0"/>
              </a:rPr>
              <a:t>headings</a:t>
            </a:r>
            <a:r>
              <a:rPr lang="fr-BE" sz="2400" dirty="0">
                <a:latin typeface="Bahnschrift SemiLight" panose="020B0502040204020203" pitchFamily="34" charset="0"/>
              </a:rPr>
              <a:t> </a:t>
            </a:r>
            <a:r>
              <a:rPr lang="fr-BE" sz="2400" dirty="0" err="1">
                <a:latin typeface="Bahnschrift SemiLight" panose="020B0502040204020203" pitchFamily="34" charset="0"/>
              </a:rPr>
              <a:t>alone</a:t>
            </a:r>
            <a:r>
              <a:rPr lang="fr-BE" sz="2400" dirty="0">
                <a:latin typeface="Bahnschrift SemiLight" panose="020B0502040204020203" pitchFamily="34" charset="0"/>
              </a:rPr>
              <a:t> </a:t>
            </a:r>
            <a:r>
              <a:rPr lang="fr-BE" sz="2400" dirty="0" err="1">
                <a:latin typeface="Bahnschrift SemiLight" panose="020B0502040204020203" pitchFamily="34" charset="0"/>
              </a:rPr>
              <a:t>describe</a:t>
            </a:r>
            <a:r>
              <a:rPr lang="fr-BE" sz="2400" dirty="0">
                <a:latin typeface="Bahnschrift SemiLight" panose="020B0502040204020203" pitchFamily="34" charset="0"/>
              </a:rPr>
              <a:t> the page content?</a:t>
            </a:r>
          </a:p>
          <a:p>
            <a:pPr marL="342900" indent="-342900">
              <a:buFont typeface="+mj-lt"/>
              <a:buAutoNum type="arabicPeriod" startAt="7"/>
            </a:pPr>
            <a:r>
              <a:rPr lang="fr-BE" sz="2400" dirty="0" err="1">
                <a:latin typeface="Bahnschrift SemiLight" panose="020B0502040204020203" pitchFamily="34" charset="0"/>
              </a:rPr>
              <a:t>Avoid</a:t>
            </a:r>
            <a:r>
              <a:rPr lang="fr-BE" sz="2400" dirty="0">
                <a:latin typeface="Bahnschrift SemiLight" panose="020B0502040204020203" pitchFamily="34" charset="0"/>
              </a:rPr>
              <a:t> jargon</a:t>
            </a:r>
            <a:br>
              <a:rPr lang="fr-BE" sz="2400" dirty="0">
                <a:latin typeface="Bahnschrift SemiLight" panose="020B0502040204020203" pitchFamily="34" charset="0"/>
              </a:rPr>
            </a:br>
            <a:r>
              <a:rPr lang="fr-BE" sz="2400" dirty="0" err="1">
                <a:latin typeface="Bahnschrift SemiLight" panose="020B0502040204020203" pitchFamily="34" charset="0"/>
              </a:rPr>
              <a:t>Does</a:t>
            </a:r>
            <a:r>
              <a:rPr lang="fr-BE" sz="2400" dirty="0">
                <a:latin typeface="Bahnschrift SemiLight" panose="020B0502040204020203" pitchFamily="34" charset="0"/>
              </a:rPr>
              <a:t> the web site use plain English?</a:t>
            </a:r>
          </a:p>
          <a:p>
            <a:pPr marL="285750" indent="-285750">
              <a:buFont typeface="Arial" panose="020B0604020202020204" pitchFamily="34" charset="0"/>
              <a:buChar char="•"/>
            </a:pPr>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457200" indent="-4572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0410189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EA55568-0B59-7634-4360-DF031C9AFB3F}"/>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B755252-631C-A2C0-CE52-732517348577}"/>
              </a:ext>
            </a:extLst>
          </p:cNvPr>
          <p:cNvSpPr txBox="1">
            <a:spLocks noGrp="1"/>
          </p:cNvSpPr>
          <p:nvPr>
            <p:ph type="title"/>
          </p:nvPr>
        </p:nvSpPr>
        <p:spPr/>
        <p:txBody>
          <a:bodyPr>
            <a:noAutofit/>
          </a:bodyPr>
          <a:lstStyle/>
          <a:p>
            <a:r>
              <a:rPr lang="en">
                <a:latin typeface="Bahnschrift SemiBold"/>
                <a:cs typeface="Arial"/>
              </a:rPr>
              <a:t>Collaboration</a:t>
            </a:r>
            <a:endParaRPr lang="fr-FR"/>
          </a:p>
        </p:txBody>
      </p:sp>
      <p:sp>
        <p:nvSpPr>
          <p:cNvPr id="4" name="Espace réservé du contenu 2">
            <a:extLst>
              <a:ext uri="{FF2B5EF4-FFF2-40B4-BE49-F238E27FC236}">
                <a16:creationId xmlns:a16="http://schemas.microsoft.com/office/drawing/2014/main" id="{56D718DC-07C5-5238-0F96-3BE56701B174}"/>
              </a:ext>
            </a:extLst>
          </p:cNvPr>
          <p:cNvSpPr txBox="1"/>
          <p:nvPr/>
        </p:nvSpPr>
        <p:spPr>
          <a:xfrm>
            <a:off x="980838" y="1833317"/>
            <a:ext cx="9774762" cy="584179"/>
          </a:xfrm>
          <a:prstGeom prst="rect">
            <a:avLst/>
          </a:prstGeom>
        </p:spPr>
        <p:txBody>
          <a:bodyPr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rtl="0">
              <a:lnSpc>
                <a:spcPct val="100000"/>
              </a:lnSpc>
              <a:spcBef>
                <a:spcPts val="500"/>
              </a:spcBef>
              <a:buNone/>
            </a:pPr>
            <a:r>
              <a:rPr lang="en" sz="2400" b="0" i="0" u="none" strike="noStrike" dirty="0">
                <a:latin typeface="Bahnschrift SemiLight" panose="020B0502040204020203" pitchFamily="34" charset="0"/>
              </a:rPr>
              <a:t>Ex: Collaborative</a:t>
            </a:r>
            <a:r>
              <a:rPr lang="en" sz="2400" b="1" i="0" u="none" strike="noStrike" dirty="0">
                <a:solidFill>
                  <a:srgbClr val="FF4C89"/>
                </a:solidFill>
                <a:latin typeface="Bahnschrift SemiLight" panose="020B0502040204020203" pitchFamily="34" charset="0"/>
              </a:rPr>
              <a:t> </a:t>
            </a:r>
            <a:r>
              <a:rPr lang="en" sz="2400" b="0" i="0" u="none" strike="noStrike" dirty="0">
                <a:latin typeface="Bahnschrift SemiLight" panose="020B0502040204020203" pitchFamily="34" charset="0"/>
              </a:rPr>
              <a:t>design: annotation of interactions and accessible styles</a:t>
            </a:r>
          </a:p>
        </p:txBody>
      </p:sp>
      <p:pic>
        <p:nvPicPr>
          <p:cNvPr id="8" name="Picture 2" descr="a media player widget annotated for accessibility">
            <a:extLst>
              <a:ext uri="{FF2B5EF4-FFF2-40B4-BE49-F238E27FC236}">
                <a16:creationId xmlns:a16="http://schemas.microsoft.com/office/drawing/2014/main" id="{50C00C7A-72DB-687E-420B-CB67C054F1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70499" y="2417496"/>
            <a:ext cx="6285101" cy="35297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FD098AA1-A3A4-70B2-319B-84650B846A23}"/>
              </a:ext>
            </a:extLst>
          </p:cNvPr>
          <p:cNvSpPr txBox="1"/>
          <p:nvPr/>
        </p:nvSpPr>
        <p:spPr>
          <a:xfrm>
            <a:off x="5370835" y="6202515"/>
            <a:ext cx="4484427" cy="246221"/>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000" b="0" i="0" u="none" strike="noStrike">
                <a:latin typeface="Calibri"/>
                <a:hlinkClick r:id="rId4"/>
              </a:rPr>
              <a:t>https://www.deque.com/blog/accessibility-in-agile-team-practices</a:t>
            </a:r>
            <a:endParaRPr lang="fr-BE" sz="1000"/>
          </a:p>
        </p:txBody>
      </p:sp>
      <p:sp>
        <p:nvSpPr>
          <p:cNvPr id="12" name="Espace réservé du contenu 2">
            <a:extLst>
              <a:ext uri="{FF2B5EF4-FFF2-40B4-BE49-F238E27FC236}">
                <a16:creationId xmlns:a16="http://schemas.microsoft.com/office/drawing/2014/main" id="{8F345425-0523-71C2-F412-59DFB13C9CAB}"/>
              </a:ext>
            </a:extLst>
          </p:cNvPr>
          <p:cNvSpPr>
            <a:spLocks noGrp="1"/>
          </p:cNvSpPr>
          <p:nvPr/>
        </p:nvSpPr>
        <p:spPr>
          <a:xfrm>
            <a:off x="980838" y="3115916"/>
            <a:ext cx="2743199"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100" indent="-285750" rtl="0">
              <a:lnSpc>
                <a:spcPct val="10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Focus</a:t>
            </a:r>
          </a:p>
          <a:p>
            <a:pPr marL="292100" indent="-285750" rtl="0">
              <a:lnSpc>
                <a:spcPct val="10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Alternative</a:t>
            </a:r>
          </a:p>
          <a:p>
            <a:pPr marL="292100" indent="-285750" rtl="0">
              <a:lnSpc>
                <a:spcPct val="10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Mouse-free interaction</a:t>
            </a:r>
          </a:p>
          <a:p>
            <a:pPr marL="292100" indent="-285750" rtl="0">
              <a:lnSpc>
                <a:spcPct val="10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Active status</a:t>
            </a:r>
          </a:p>
          <a:p>
            <a:pPr marL="292100" indent="-285750" rtl="0">
              <a:lnSpc>
                <a:spcPct val="10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Focus status</a:t>
            </a:r>
          </a:p>
          <a:p>
            <a:pPr marL="292100" indent="-285750" rtl="0">
              <a:lnSpc>
                <a:spcPct val="10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cs typeface="Futura Medium"/>
              </a:rPr>
              <a:t>…</a:t>
            </a:r>
          </a:p>
        </p:txBody>
      </p:sp>
    </p:spTree>
    <p:extLst>
      <p:ext uri="{BB962C8B-B14F-4D97-AF65-F5344CB8AC3E}">
        <p14:creationId xmlns:p14="http://schemas.microsoft.com/office/powerpoint/2010/main" val="41727548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1775451-1738-50A1-8FE3-17A598FC3FF8}"/>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18CA5EEC-06A3-A11B-77F8-1F2D0971B309}"/>
              </a:ext>
            </a:extLst>
          </p:cNvPr>
          <p:cNvSpPr txBox="1">
            <a:spLocks noGrp="1"/>
          </p:cNvSpPr>
          <p:nvPr>
            <p:ph type="title"/>
          </p:nvPr>
        </p:nvSpPr>
        <p:spPr/>
        <p:txBody>
          <a:bodyPr>
            <a:noAutofit/>
          </a:bodyPr>
          <a:lstStyle/>
          <a:p>
            <a:r>
              <a:rPr lang="en">
                <a:latin typeface="Bahnschrift SemiBold"/>
                <a:cs typeface="Arial"/>
              </a:rPr>
              <a:t>Artifacts and Activities</a:t>
            </a:r>
            <a:endParaRPr lang="fr-FR"/>
          </a:p>
        </p:txBody>
      </p:sp>
      <p:pic>
        <p:nvPicPr>
          <p:cNvPr id="6" name="Picture 2" descr="Scrum artifacts">
            <a:extLst>
              <a:ext uri="{FF2B5EF4-FFF2-40B4-BE49-F238E27FC236}">
                <a16:creationId xmlns:a16="http://schemas.microsoft.com/office/drawing/2014/main" id="{41E5FA70-8DF1-7EA1-2248-3B0FF13EBA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51198" y="1823116"/>
            <a:ext cx="4688260" cy="3917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96A8C8-E9B7-9725-A862-FC1255714C71}"/>
              </a:ext>
            </a:extLst>
          </p:cNvPr>
          <p:cNvSpPr txBox="1"/>
          <p:nvPr/>
        </p:nvSpPr>
        <p:spPr>
          <a:xfrm>
            <a:off x="6800442" y="5866675"/>
            <a:ext cx="5100850" cy="255997"/>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000" b="0" i="0" u="none" strike="noStrike">
                <a:latin typeface="Montserrat"/>
                <a:hlinkClick r:id="rId4"/>
              </a:rPr>
              <a:t>https://www.atlassian.com/agile/scrum/artifacts</a:t>
            </a:r>
            <a:endParaRPr lang="fr-BE" sz="1000">
              <a:latin typeface="Montserrat" pitchFamily="2" charset="77"/>
            </a:endParaRPr>
          </a:p>
        </p:txBody>
      </p:sp>
      <p:sp>
        <p:nvSpPr>
          <p:cNvPr id="11" name="ZoneTexte 10">
            <a:extLst>
              <a:ext uri="{FF2B5EF4-FFF2-40B4-BE49-F238E27FC236}">
                <a16:creationId xmlns:a16="http://schemas.microsoft.com/office/drawing/2014/main" id="{AE12D985-A7D7-F8A0-ADFA-7403D4EC84CC}"/>
              </a:ext>
            </a:extLst>
          </p:cNvPr>
          <p:cNvSpPr txBox="1"/>
          <p:nvPr/>
        </p:nvSpPr>
        <p:spPr>
          <a:xfrm>
            <a:off x="842818" y="2101272"/>
            <a:ext cx="46528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fr-FR" sz="2400" b="1" dirty="0" err="1">
                <a:latin typeface="Bahnschrift SemiLight" panose="020B0502040204020203" pitchFamily="34" charset="0"/>
              </a:rPr>
              <a:t>Requirements</a:t>
            </a:r>
            <a:r>
              <a:rPr lang="fr-FR" sz="2400" b="1" dirty="0">
                <a:latin typeface="Bahnschrift SemiLight" panose="020B0502040204020203" pitchFamily="34" charset="0"/>
              </a:rPr>
              <a:t> </a:t>
            </a:r>
            <a:r>
              <a:rPr lang="fr-FR" sz="2400" b="1" dirty="0" err="1">
                <a:latin typeface="Bahnschrift SemiLight" panose="020B0502040204020203" pitchFamily="34" charset="0"/>
              </a:rPr>
              <a:t>from</a:t>
            </a:r>
            <a:r>
              <a:rPr lang="fr-FR" sz="2400" b="1" dirty="0">
                <a:latin typeface="Bahnschrift SemiLight" panose="020B0502040204020203" pitchFamily="34" charset="0"/>
              </a:rPr>
              <a:t> the </a:t>
            </a:r>
            <a:r>
              <a:rPr lang="fr-FR" sz="2400" b="1" dirty="0" err="1">
                <a:latin typeface="Bahnschrift SemiLight" panose="020B0502040204020203" pitchFamily="34" charset="0"/>
              </a:rPr>
              <a:t>outset</a:t>
            </a:r>
            <a:r>
              <a:rPr lang="fr-FR" sz="2400" b="1" dirty="0">
                <a:latin typeface="Bahnschrift SemiLight" panose="020B0502040204020203" pitchFamily="34" charset="0"/>
              </a:rPr>
              <a:t> and </a:t>
            </a:r>
            <a:r>
              <a:rPr lang="fr-FR" sz="2400" b="1" dirty="0" err="1">
                <a:latin typeface="Bahnschrift SemiLight" panose="020B0502040204020203" pitchFamily="34" charset="0"/>
              </a:rPr>
              <a:t>throughout</a:t>
            </a:r>
            <a:r>
              <a:rPr lang="fr-FR" sz="2400" b="1" dirty="0">
                <a:latin typeface="Bahnschrift SemiLight" panose="020B0502040204020203" pitchFamily="34" charset="0"/>
              </a:rPr>
              <a:t>​</a:t>
            </a:r>
          </a:p>
          <a:p>
            <a:pPr marL="285750" indent="-285750" rtl="0">
              <a:buFont typeface="Arial,Sans-Serif"/>
              <a:buChar char="•"/>
            </a:pPr>
            <a:endParaRPr lang="fr-FR" sz="2400" dirty="0">
              <a:latin typeface="Bahnschrift SemiLight" panose="020B0502040204020203" pitchFamily="34" charset="0"/>
              <a:ea typeface="Calibri"/>
              <a:cs typeface="Calibri"/>
            </a:endParaRPr>
          </a:p>
          <a:p>
            <a:pPr marL="285750" indent="-285750" rtl="0">
              <a:buFont typeface="Arial,Sans-Serif"/>
              <a:buChar char="•"/>
            </a:pPr>
            <a:r>
              <a:rPr lang="en-US" sz="2400" dirty="0">
                <a:latin typeface="Bahnschrift SemiLight" panose="020B0502040204020203" pitchFamily="34" charset="0"/>
              </a:rPr>
              <a:t>Participate in technical and design </a:t>
            </a:r>
            <a:r>
              <a:rPr lang="en-US" sz="2400" b="1" dirty="0">
                <a:latin typeface="Bahnschrift SemiLight" panose="020B0502040204020203" pitchFamily="34" charset="0"/>
              </a:rPr>
              <a:t>choices​</a:t>
            </a:r>
          </a:p>
          <a:p>
            <a:pPr marL="285750" indent="-285750" rtl="0">
              <a:buFont typeface="Arial,Sans-Serif"/>
              <a:buChar char="•"/>
            </a:pPr>
            <a:r>
              <a:rPr lang="en-US" sz="2400" dirty="0">
                <a:latin typeface="Bahnschrift SemiLight" panose="020B0502040204020203" pitchFamily="34" charset="0"/>
              </a:rPr>
              <a:t>Integrating a11y into </a:t>
            </a:r>
            <a:r>
              <a:rPr lang="en-US" sz="2400" b="1" dirty="0">
                <a:latin typeface="Bahnschrift SemiLight" panose="020B0502040204020203" pitchFamily="34" charset="0"/>
              </a:rPr>
              <a:t>translation​</a:t>
            </a:r>
          </a:p>
          <a:p>
            <a:pPr marL="285750" indent="-285750" rtl="0">
              <a:buFont typeface="Arial,Sans-Serif"/>
              <a:buChar char="•"/>
            </a:pPr>
            <a:r>
              <a:rPr lang="en-US" sz="2400" dirty="0">
                <a:latin typeface="Bahnschrift SemiLight" panose="020B0502040204020203" pitchFamily="34" charset="0"/>
              </a:rPr>
              <a:t>Integrating a11y into </a:t>
            </a:r>
            <a:r>
              <a:rPr lang="en-US" sz="2400" b="1" dirty="0">
                <a:latin typeface="Bahnschrift SemiLight" panose="020B0502040204020203" pitchFamily="34" charset="0"/>
              </a:rPr>
              <a:t>QA (Quality Assurance)</a:t>
            </a:r>
            <a:endParaRPr lang="fr-FR" sz="2400" b="1" dirty="0">
              <a:latin typeface="Bahnschrift SemiLight" panose="020B0502040204020203" pitchFamily="34" charset="0"/>
            </a:endParaRPr>
          </a:p>
        </p:txBody>
      </p:sp>
    </p:spTree>
    <p:extLst>
      <p:ext uri="{BB962C8B-B14F-4D97-AF65-F5344CB8AC3E}">
        <p14:creationId xmlns:p14="http://schemas.microsoft.com/office/powerpoint/2010/main" val="1151751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A94C83F-968E-2DF9-D6D3-4089B2666B5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AD8D3CB3-C152-8DF0-1C63-66F5C038BF0A}"/>
              </a:ext>
            </a:extLst>
          </p:cNvPr>
          <p:cNvSpPr txBox="1">
            <a:spLocks noGrp="1"/>
          </p:cNvSpPr>
          <p:nvPr>
            <p:ph type="title"/>
          </p:nvPr>
        </p:nvSpPr>
        <p:spPr/>
        <p:txBody>
          <a:bodyPr>
            <a:noAutofit/>
          </a:bodyPr>
          <a:lstStyle/>
          <a:p>
            <a:r>
              <a:rPr lang="en">
                <a:latin typeface="Bahnschrift SemiBold"/>
                <a:cs typeface="Arial"/>
              </a:rPr>
              <a:t>Speed</a:t>
            </a:r>
            <a:endParaRPr lang="fr-FR"/>
          </a:p>
        </p:txBody>
      </p:sp>
      <p:sp>
        <p:nvSpPr>
          <p:cNvPr id="3" name="Espace réservé du contenu 2">
            <a:extLst>
              <a:ext uri="{FF2B5EF4-FFF2-40B4-BE49-F238E27FC236}">
                <a16:creationId xmlns:a16="http://schemas.microsoft.com/office/drawing/2014/main" id="{5EA85175-ADEA-FAF4-9BD7-83EA365CE2B1}"/>
              </a:ext>
            </a:extLst>
          </p:cNvPr>
          <p:cNvSpPr txBox="1"/>
          <p:nvPr/>
        </p:nvSpPr>
        <p:spPr>
          <a:xfrm>
            <a:off x="980838" y="1798681"/>
            <a:ext cx="9774762" cy="584179"/>
          </a:xfrm>
          <a:prstGeom prst="rect">
            <a:avLst/>
          </a:prstGeom>
        </p:spPr>
        <p:txBody>
          <a:bodyPr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rtl="0">
              <a:lnSpc>
                <a:spcPct val="100000"/>
              </a:lnSpc>
              <a:spcBef>
                <a:spcPts val="500"/>
              </a:spcBef>
              <a:buNone/>
            </a:pPr>
            <a:r>
              <a:rPr lang="en" sz="2000" b="1" i="0" u="none" strike="noStrike" dirty="0">
                <a:solidFill>
                  <a:srgbClr val="000000"/>
                </a:solidFill>
                <a:latin typeface="Bahnschrift SemiLight" panose="020B0502040204020203" pitchFamily="34" charset="0"/>
              </a:rPr>
              <a:t>Design system and patterns</a:t>
            </a:r>
          </a:p>
        </p:txBody>
      </p:sp>
      <p:sp>
        <p:nvSpPr>
          <p:cNvPr id="5" name="TextBox 8">
            <a:extLst>
              <a:ext uri="{FF2B5EF4-FFF2-40B4-BE49-F238E27FC236}">
                <a16:creationId xmlns:a16="http://schemas.microsoft.com/office/drawing/2014/main" id="{0EAE28BE-137A-F33C-3881-D8432392C71A}"/>
              </a:ext>
            </a:extLst>
          </p:cNvPr>
          <p:cNvSpPr txBox="1"/>
          <p:nvPr/>
        </p:nvSpPr>
        <p:spPr>
          <a:xfrm>
            <a:off x="4961530" y="6094512"/>
            <a:ext cx="2743200" cy="255997"/>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000" b="0" i="0" u="none" strike="noStrike">
                <a:latin typeface="Calibri"/>
                <a:hlinkClick r:id="rId3"/>
              </a:rPr>
              <a:t>https://pattern-library.dequelabs.com/</a:t>
            </a:r>
            <a:r>
              <a:rPr lang="en" sz="1000" b="0" i="0" u="none" strike="noStrike">
                <a:latin typeface="Calibri"/>
              </a:rPr>
              <a:t> </a:t>
            </a:r>
          </a:p>
        </p:txBody>
      </p:sp>
      <p:pic>
        <p:nvPicPr>
          <p:cNvPr id="8" name="Picture 2" descr="Une image contenant texte, capture d’écran, Système d’exploitation, logiciel&#10;&#10;Le contenu généré par l’IA peut être incorrect.">
            <a:extLst>
              <a:ext uri="{FF2B5EF4-FFF2-40B4-BE49-F238E27FC236}">
                <a16:creationId xmlns:a16="http://schemas.microsoft.com/office/drawing/2014/main" id="{B9191185-78DE-16AF-0978-654B5FC9D8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28852" y="2372642"/>
            <a:ext cx="6734295" cy="341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66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A911523-092E-5067-A609-AF9BF1D6B1A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095DE085-15F1-1DDC-CBCF-900A6B20F6C8}"/>
              </a:ext>
            </a:extLst>
          </p:cNvPr>
          <p:cNvSpPr txBox="1">
            <a:spLocks noGrp="1"/>
          </p:cNvSpPr>
          <p:nvPr>
            <p:ph type="title"/>
          </p:nvPr>
        </p:nvSpPr>
        <p:spPr/>
        <p:txBody>
          <a:bodyPr>
            <a:noAutofit/>
          </a:bodyPr>
          <a:lstStyle/>
          <a:p>
            <a:r>
              <a:rPr lang="en">
                <a:latin typeface="Bahnschrift SemiBold"/>
                <a:cs typeface="Arial"/>
              </a:rPr>
              <a:t>Autonomy</a:t>
            </a:r>
            <a:endParaRPr lang="fr-FR"/>
          </a:p>
        </p:txBody>
      </p:sp>
      <p:sp>
        <p:nvSpPr>
          <p:cNvPr id="4" name="Espace réservé du contenu 2">
            <a:extLst>
              <a:ext uri="{FF2B5EF4-FFF2-40B4-BE49-F238E27FC236}">
                <a16:creationId xmlns:a16="http://schemas.microsoft.com/office/drawing/2014/main" id="{4558DA39-0B71-335E-A82D-D18B6D02456C}"/>
              </a:ext>
            </a:extLst>
          </p:cNvPr>
          <p:cNvSpPr txBox="1"/>
          <p:nvPr/>
        </p:nvSpPr>
        <p:spPr>
          <a:xfrm>
            <a:off x="980838" y="1902590"/>
            <a:ext cx="9774762" cy="584179"/>
          </a:xfrm>
          <a:prstGeom prst="rect">
            <a:avLst/>
          </a:prstGeom>
        </p:spPr>
        <p:txBody>
          <a:bodyPr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rtl="0">
              <a:lnSpc>
                <a:spcPct val="100000"/>
              </a:lnSpc>
              <a:spcBef>
                <a:spcPts val="500"/>
              </a:spcBef>
              <a:buNone/>
            </a:pPr>
            <a:r>
              <a:rPr lang="en" sz="2000" b="0" i="0" u="none" strike="noStrike" dirty="0">
                <a:latin typeface="Bahnschrift SemiLight" panose="020B0502040204020203" pitchFamily="34" charset="0"/>
              </a:rPr>
              <a:t>Provide business-specific test </a:t>
            </a:r>
            <a:r>
              <a:rPr lang="en" sz="2000" b="1" i="0" u="none" strike="noStrike" dirty="0">
                <a:solidFill>
                  <a:srgbClr val="000000"/>
                </a:solidFill>
                <a:latin typeface="Bahnschrift SemiLight" panose="020B0502040204020203" pitchFamily="34" charset="0"/>
              </a:rPr>
              <a:t>tools</a:t>
            </a:r>
          </a:p>
        </p:txBody>
      </p:sp>
      <p:sp>
        <p:nvSpPr>
          <p:cNvPr id="7" name="TextBox 8">
            <a:extLst>
              <a:ext uri="{FF2B5EF4-FFF2-40B4-BE49-F238E27FC236}">
                <a16:creationId xmlns:a16="http://schemas.microsoft.com/office/drawing/2014/main" id="{76FCDBC3-36EB-F7EB-A7C1-3C73F04D536E}"/>
              </a:ext>
            </a:extLst>
          </p:cNvPr>
          <p:cNvSpPr txBox="1"/>
          <p:nvPr/>
        </p:nvSpPr>
        <p:spPr>
          <a:xfrm>
            <a:off x="4694830" y="5645945"/>
            <a:ext cx="2743200" cy="255997"/>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1000" b="0" i="0" u="sng" strike="noStrike">
                <a:solidFill>
                  <a:srgbClr val="262626"/>
                </a:solidFill>
                <a:latin typeface="Montserrat"/>
                <a:ea typeface="Montserrat"/>
                <a:cs typeface="Montserrat"/>
                <a:sym typeface="Montserrat"/>
                <a:hlinkClick r:id="rId3"/>
              </a:rPr>
              <a:t>https://material.io/resources/color/</a:t>
            </a:r>
            <a:endParaRPr lang="fr-FR" sz="1000" b="0" u="sng">
              <a:solidFill>
                <a:srgbClr val="262626"/>
              </a:solidFill>
              <a:latin typeface="Montserrat"/>
              <a:ea typeface="Montserrat"/>
              <a:cs typeface="Montserrat"/>
              <a:sym typeface="Montserrat"/>
            </a:endParaRPr>
          </a:p>
        </p:txBody>
      </p:sp>
      <p:pic>
        <p:nvPicPr>
          <p:cNvPr id="10" name="Picture 2" descr="Une image contenant texte, capture d’écran, diagramme, Parallèle&#10;&#10;Le contenu généré par l’IA peut être incorrect.">
            <a:extLst>
              <a:ext uri="{FF2B5EF4-FFF2-40B4-BE49-F238E27FC236}">
                <a16:creationId xmlns:a16="http://schemas.microsoft.com/office/drawing/2014/main" id="{39C1E9DD-E620-1B72-A385-58F28DA450C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01880" y="2735917"/>
            <a:ext cx="5529099" cy="26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811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F21A314-5A46-C80D-8026-30F47938B2F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4A65FE51-544A-FC6B-7081-EF37F114DA2B}"/>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4A6F7951-8EBC-4271-2B97-8FC2D816B8E6}"/>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50D00E76-27F9-DEA4-47EA-61415CD187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AE828B63-2739-FBBF-8E3C-7A6DFB57ECC9}"/>
              </a:ext>
            </a:extLst>
          </p:cNvPr>
          <p:cNvSpPr txBox="1"/>
          <p:nvPr/>
        </p:nvSpPr>
        <p:spPr>
          <a:xfrm>
            <a:off x="690448" y="3051821"/>
            <a:ext cx="6094140" cy="707886"/>
          </a:xfrm>
          <a:prstGeom prst="rect">
            <a:avLst/>
          </a:prstGeom>
          <a:noFill/>
        </p:spPr>
        <p:txBody>
          <a:bodyPr wrap="square">
            <a:spAutoFit/>
          </a:bodyPr>
          <a:lstStyle/>
          <a:p>
            <a:r>
              <a:rPr lang="fr" sz="4000" dirty="0">
                <a:latin typeface="Bahnschrift SemiBold" panose="020B0502040204020203" pitchFamily="34" charset="0"/>
              </a:rPr>
              <a:t>04. </a:t>
            </a:r>
            <a:r>
              <a:rPr lang="fr" sz="4000" dirty="0">
                <a:latin typeface="Bahnschrift"/>
              </a:rPr>
              <a:t>Corporate maturity</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FBABD42B-844A-2844-7F28-AD6EDBD373FB}"/>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4114623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FA16A74-7CDE-150B-23CF-F8C3945A7E37}"/>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64334B0-2DCB-6D69-A1C8-F5A4A24FBCB6}"/>
              </a:ext>
            </a:extLst>
          </p:cNvPr>
          <p:cNvSpPr txBox="1">
            <a:spLocks noGrp="1"/>
          </p:cNvSpPr>
          <p:nvPr>
            <p:ph type="title"/>
          </p:nvPr>
        </p:nvSpPr>
        <p:spPr>
          <a:xfrm>
            <a:off x="838200" y="365125"/>
            <a:ext cx="10515600" cy="1325563"/>
          </a:xfrm>
        </p:spPr>
        <p:txBody>
          <a:bodyPr anchor="ctr">
            <a:normAutofit/>
          </a:bodyPr>
          <a:lstStyle/>
          <a:p>
            <a:r>
              <a:rPr lang="fr" dirty="0"/>
              <a:t>Accessibility is a journey, not a stage</a:t>
            </a:r>
            <a:endParaRPr lang="fr-FR" dirty="0"/>
          </a:p>
        </p:txBody>
      </p:sp>
      <p:sp>
        <p:nvSpPr>
          <p:cNvPr id="381" name="Content Placeholder 2">
            <a:extLst>
              <a:ext uri="{FF2B5EF4-FFF2-40B4-BE49-F238E27FC236}">
                <a16:creationId xmlns:a16="http://schemas.microsoft.com/office/drawing/2014/main" id="{4E500AF9-5EBE-B7A9-1EAA-332FE59DF807}"/>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19F6FC68-F70B-ACBD-7439-B4CDEEC3829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2" name="TextBox 1">
            <a:extLst>
              <a:ext uri="{FF2B5EF4-FFF2-40B4-BE49-F238E27FC236}">
                <a16:creationId xmlns:a16="http://schemas.microsoft.com/office/drawing/2014/main" id="{EFBCFFB6-E221-FDE7-B9C8-E0DEBC3FBD79}"/>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
        <p:nvSpPr>
          <p:cNvPr id="6" name="TextBox 5">
            <a:extLst>
              <a:ext uri="{FF2B5EF4-FFF2-40B4-BE49-F238E27FC236}">
                <a16:creationId xmlns:a16="http://schemas.microsoft.com/office/drawing/2014/main" id="{C51A5E60-BBD7-19FB-D8B7-7998C51DCC59}"/>
              </a:ext>
            </a:extLst>
          </p:cNvPr>
          <p:cNvSpPr txBox="1"/>
          <p:nvPr/>
        </p:nvSpPr>
        <p:spPr>
          <a:xfrm>
            <a:off x="604954" y="1988469"/>
            <a:ext cx="6094140" cy="3693319"/>
          </a:xfrm>
          <a:prstGeom prst="rect">
            <a:avLst/>
          </a:prstGeom>
          <a:noFill/>
        </p:spPr>
        <p:txBody>
          <a:bodyPr wrap="square">
            <a:spAutoFit/>
          </a:bodyPr>
          <a:lstStyle/>
          <a:p>
            <a:r>
              <a:rPr lang="fr" dirty="0"/>
              <a:t>"</a:t>
            </a:r>
            <a:r>
              <a:rPr lang="fr" dirty="0">
                <a:latin typeface="Bahnschrift SemiLight" panose="020B0502040204020203" pitchFamily="34" charset="0"/>
              </a:rPr>
              <a:t>Accessibility is a journey, not a stage" because true organizational maturity in accessibility is an ongoing, evolving process rather than a one-time achievement. </a:t>
            </a:r>
            <a:endParaRPr lang="en-US" dirty="0">
              <a:latin typeface="Bahnschrift SemiLight" panose="020B0502040204020203" pitchFamily="34" charset="0"/>
            </a:endParaRPr>
          </a:p>
          <a:p>
            <a:r>
              <a:rPr lang="fr" dirty="0">
                <a:latin typeface="Bahnschrift SemiLight" panose="020B0502040204020203" pitchFamily="34" charset="0"/>
              </a:rPr>
              <a:t>It recognizes that accessibility involves continuous learning, improvement, and adaptation as standards, technologies, and user needs change over time. </a:t>
            </a:r>
            <a:endParaRPr lang="en-US" dirty="0">
              <a:latin typeface="Bahnschrift SemiLight" panose="020B0502040204020203" pitchFamily="34" charset="0"/>
            </a:endParaRPr>
          </a:p>
          <a:p>
            <a:r>
              <a:rPr lang="fr" dirty="0">
                <a:latin typeface="Bahnschrift SemiLight" panose="020B0502040204020203" pitchFamily="34" charset="0"/>
              </a:rPr>
              <a:t>Just like a journey, it requires a long-term commitment, regular assessments, and incremental progress, rather than reaching a single point of compliance and stopping. </a:t>
            </a:r>
            <a:endParaRPr lang="en-US" dirty="0">
              <a:latin typeface="Bahnschrift SemiLight" panose="020B0502040204020203" pitchFamily="34" charset="0"/>
            </a:endParaRPr>
          </a:p>
          <a:p>
            <a:endParaRPr lang="fr" dirty="0">
              <a:latin typeface="Bahnschrift SemiLight" panose="020B0502040204020203" pitchFamily="34" charset="0"/>
            </a:endParaRPr>
          </a:p>
          <a:p>
            <a:r>
              <a:rPr lang="fr" dirty="0">
                <a:latin typeface="Bahnschrift SemiLight" panose="020B0502040204020203" pitchFamily="34" charset="0"/>
              </a:rPr>
              <a:t>This mindset encourages organizations to embed accessibility as a core, ongoing part of their culture and strategy.</a:t>
            </a:r>
            <a:endParaRPr lang="en-US" dirty="0">
              <a:latin typeface="Bahnschrift SemiLight" panose="020B0502040204020203" pitchFamily="34" charset="0"/>
              <a:ea typeface="Calibri"/>
              <a:cs typeface="Calibri"/>
            </a:endParaRPr>
          </a:p>
        </p:txBody>
      </p:sp>
    </p:spTree>
    <p:extLst>
      <p:ext uri="{BB962C8B-B14F-4D97-AF65-F5344CB8AC3E}">
        <p14:creationId xmlns:p14="http://schemas.microsoft.com/office/powerpoint/2010/main" val="8510169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D458F13-D5F8-535B-ABE3-57341DE988DC}"/>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32C8E25F-DD71-8EB5-15DB-BD96D92E4DC5}"/>
              </a:ext>
            </a:extLst>
          </p:cNvPr>
          <p:cNvSpPr txBox="1">
            <a:spLocks noGrp="1"/>
          </p:cNvSpPr>
          <p:nvPr>
            <p:ph type="title"/>
          </p:nvPr>
        </p:nvSpPr>
        <p:spPr/>
        <p:txBody>
          <a:bodyPr>
            <a:noAutofit/>
          </a:bodyPr>
          <a:lstStyle/>
          <a:p>
            <a:r>
              <a:rPr lang="en">
                <a:latin typeface="Bahnschrift SemiBold"/>
                <a:cs typeface="Arial"/>
              </a:rPr>
              <a:t>Roadmap A11Y</a:t>
            </a:r>
            <a:endParaRPr lang="fr-FR"/>
          </a:p>
        </p:txBody>
      </p:sp>
      <p:graphicFrame>
        <p:nvGraphicFramePr>
          <p:cNvPr id="3" name="Table 8">
            <a:extLst>
              <a:ext uri="{FF2B5EF4-FFF2-40B4-BE49-F238E27FC236}">
                <a16:creationId xmlns:a16="http://schemas.microsoft.com/office/drawing/2014/main" id="{74ABE045-A29D-F392-5944-96363859B527}"/>
              </a:ext>
            </a:extLst>
          </p:cNvPr>
          <p:cNvGraphicFramePr>
            <a:graphicFrameLocks noGrp="1"/>
          </p:cNvGraphicFramePr>
          <p:nvPr>
            <p:extLst>
              <p:ext uri="{D42A27DB-BD31-4B8C-83A1-F6EECF244321}">
                <p14:modId xmlns:p14="http://schemas.microsoft.com/office/powerpoint/2010/main" val="614222585"/>
              </p:ext>
            </p:extLst>
          </p:nvPr>
        </p:nvGraphicFramePr>
        <p:xfrm>
          <a:off x="388247" y="1864281"/>
          <a:ext cx="11493500" cy="4283246"/>
        </p:xfrm>
        <a:graphic>
          <a:graphicData uri="http://schemas.openxmlformats.org/drawingml/2006/table">
            <a:tbl>
              <a:tblPr firstRow="1" bandRow="1">
                <a:tableStyleId>{2D5ABB26-0587-4C30-8999-92F81FD0307C}</a:tableStyleId>
              </a:tblPr>
              <a:tblGrid>
                <a:gridCol w="2298700">
                  <a:extLst>
                    <a:ext uri="{9D8B030D-6E8A-4147-A177-3AD203B41FA5}">
                      <a16:colId xmlns:a16="http://schemas.microsoft.com/office/drawing/2014/main" val="3103878571"/>
                    </a:ext>
                  </a:extLst>
                </a:gridCol>
                <a:gridCol w="2298700">
                  <a:extLst>
                    <a:ext uri="{9D8B030D-6E8A-4147-A177-3AD203B41FA5}">
                      <a16:colId xmlns:a16="http://schemas.microsoft.com/office/drawing/2014/main" val="3937322937"/>
                    </a:ext>
                  </a:extLst>
                </a:gridCol>
                <a:gridCol w="2298700">
                  <a:extLst>
                    <a:ext uri="{9D8B030D-6E8A-4147-A177-3AD203B41FA5}">
                      <a16:colId xmlns:a16="http://schemas.microsoft.com/office/drawing/2014/main" val="3905021349"/>
                    </a:ext>
                  </a:extLst>
                </a:gridCol>
                <a:gridCol w="2298700">
                  <a:extLst>
                    <a:ext uri="{9D8B030D-6E8A-4147-A177-3AD203B41FA5}">
                      <a16:colId xmlns:a16="http://schemas.microsoft.com/office/drawing/2014/main" val="1021907800"/>
                    </a:ext>
                  </a:extLst>
                </a:gridCol>
                <a:gridCol w="2298700">
                  <a:extLst>
                    <a:ext uri="{9D8B030D-6E8A-4147-A177-3AD203B41FA5}">
                      <a16:colId xmlns:a16="http://schemas.microsoft.com/office/drawing/2014/main" val="4236634125"/>
                    </a:ext>
                  </a:extLst>
                </a:gridCol>
              </a:tblGrid>
              <a:tr h="2181244">
                <a:tc>
                  <a:txBody>
                    <a:bodyPr/>
                    <a:lstStyle/>
                    <a:p>
                      <a:pPr algn="ctr" rtl="0"/>
                      <a:r>
                        <a:rPr lang="en" sz="2400" b="1" i="0" u="none" strike="noStrike">
                          <a:solidFill>
                            <a:srgbClr val="D90B19"/>
                          </a:solidFill>
                          <a:latin typeface="Calibri"/>
                        </a:rPr>
                        <a:t>1</a:t>
                      </a:r>
                      <a:endParaRPr lang="fr-BE" sz="2400" b="1">
                        <a:solidFill>
                          <a:srgbClr val="D90B19"/>
                        </a:solidFill>
                      </a:endParaRPr>
                    </a:p>
                  </a:txBody>
                  <a:tcPr anchor="ctr"/>
                </a:tc>
                <a:tc>
                  <a:txBody>
                    <a:bodyPr/>
                    <a:lstStyle/>
                    <a:p>
                      <a:pPr algn="ctr" rtl="0"/>
                      <a:r>
                        <a:rPr lang="en" sz="2400" b="1" i="0" u="none" strike="noStrike">
                          <a:solidFill>
                            <a:srgbClr val="127472"/>
                          </a:solidFill>
                          <a:latin typeface="Calibri"/>
                        </a:rPr>
                        <a:t>2</a:t>
                      </a:r>
                      <a:endParaRPr lang="fr-BE" sz="2400" b="1">
                        <a:solidFill>
                          <a:srgbClr val="127472"/>
                        </a:solidFill>
                      </a:endParaRPr>
                    </a:p>
                  </a:txBody>
                  <a:tcPr anchor="ctr"/>
                </a:tc>
                <a:tc>
                  <a:txBody>
                    <a:bodyPr/>
                    <a:lstStyle/>
                    <a:p>
                      <a:pPr algn="ctr" rtl="0"/>
                      <a:r>
                        <a:rPr lang="en" sz="2400" b="1" i="0" u="none" strike="noStrike">
                          <a:solidFill>
                            <a:srgbClr val="F80052"/>
                          </a:solidFill>
                          <a:latin typeface="Calibri"/>
                        </a:rPr>
                        <a:t>3</a:t>
                      </a:r>
                      <a:endParaRPr lang="fr-BE" sz="2400" b="1">
                        <a:solidFill>
                          <a:schemeClr val="accent1">
                            <a:lumMod val="75000"/>
                          </a:schemeClr>
                        </a:solidFill>
                      </a:endParaRPr>
                    </a:p>
                  </a:txBody>
                  <a:tcPr anchor="ctr"/>
                </a:tc>
                <a:tc>
                  <a:txBody>
                    <a:bodyPr/>
                    <a:lstStyle/>
                    <a:p>
                      <a:pPr algn="ctr" rtl="0"/>
                      <a:r>
                        <a:rPr lang="en" sz="2400" b="1" i="0" u="none" strike="noStrike">
                          <a:solidFill>
                            <a:srgbClr val="FF7361"/>
                          </a:solidFill>
                          <a:latin typeface="Calibri"/>
                        </a:rPr>
                        <a:t>4</a:t>
                      </a:r>
                      <a:endParaRPr lang="fr-BE" sz="2400" b="1">
                        <a:solidFill>
                          <a:schemeClr val="accent2"/>
                        </a:solidFill>
                      </a:endParaRPr>
                    </a:p>
                  </a:txBody>
                  <a:tcPr anchor="ctr"/>
                </a:tc>
                <a:tc>
                  <a:txBody>
                    <a:bodyPr/>
                    <a:lstStyle/>
                    <a:p>
                      <a:pPr algn="ctr" rtl="0"/>
                      <a:r>
                        <a:rPr lang="en" sz="2400" b="1" i="0" u="none" strike="noStrike">
                          <a:solidFill>
                            <a:srgbClr val="555566"/>
                          </a:solidFill>
                          <a:latin typeface="Calibri"/>
                        </a:rPr>
                        <a:t>5</a:t>
                      </a:r>
                      <a:endParaRPr lang="fr-BE" sz="2400" b="1">
                        <a:solidFill>
                          <a:schemeClr val="tx2"/>
                        </a:solidFill>
                      </a:endParaRPr>
                    </a:p>
                  </a:txBody>
                  <a:tcPr anchor="ctr"/>
                </a:tc>
                <a:extLst>
                  <a:ext uri="{0D108BD9-81ED-4DB2-BD59-A6C34878D82A}">
                    <a16:rowId xmlns:a16="http://schemas.microsoft.com/office/drawing/2014/main" val="2021967535"/>
                  </a:ext>
                </a:extLst>
              </a:tr>
              <a:tr h="898601">
                <a:tc>
                  <a:txBody>
                    <a:bodyPr/>
                    <a:lstStyle/>
                    <a:p>
                      <a:pPr algn="ctr" rtl="0"/>
                      <a:r>
                        <a:rPr lang="en" sz="1400" b="1" i="0" u="none" strike="noStrike" dirty="0">
                          <a:solidFill>
                            <a:srgbClr val="D90B19"/>
                          </a:solidFill>
                          <a:latin typeface="Bahnschrift SemiLight" panose="020B0502040204020203" pitchFamily="34" charset="0"/>
                        </a:rPr>
                        <a:t>Allies</a:t>
                      </a:r>
                      <a:endParaRPr lang="fr-BE" sz="1400" b="1" dirty="0">
                        <a:solidFill>
                          <a:srgbClr val="D90B19"/>
                        </a:solidFill>
                        <a:latin typeface="Bahnschrift SemiLight" panose="020B0502040204020203" pitchFamily="34" charset="0"/>
                      </a:endParaRPr>
                    </a:p>
                  </a:txBody>
                  <a:tcPr/>
                </a:tc>
                <a:tc>
                  <a:txBody>
                    <a:bodyPr/>
                    <a:lstStyle/>
                    <a:p>
                      <a:pPr algn="ctr" rtl="0"/>
                      <a:r>
                        <a:rPr lang="en" sz="1400" b="1" i="0" u="none" strike="noStrike" dirty="0">
                          <a:solidFill>
                            <a:srgbClr val="127472"/>
                          </a:solidFill>
                          <a:latin typeface="Bahnschrift SemiLight" panose="020B0502040204020203" pitchFamily="34" charset="0"/>
                        </a:rPr>
                        <a:t>1st successes</a:t>
                      </a:r>
                      <a:endParaRPr lang="fr-BE" sz="1400" b="1" dirty="0">
                        <a:solidFill>
                          <a:srgbClr val="127472"/>
                        </a:solidFill>
                        <a:latin typeface="Bahnschrift SemiLight" panose="020B0502040204020203" pitchFamily="34" charset="0"/>
                      </a:endParaRPr>
                    </a:p>
                  </a:txBody>
                  <a:tcPr/>
                </a:tc>
                <a:tc>
                  <a:txBody>
                    <a:bodyPr/>
                    <a:lstStyle/>
                    <a:p>
                      <a:pPr algn="ctr" rtl="0"/>
                      <a:r>
                        <a:rPr lang="en" sz="1400" b="1" i="0" u="none" strike="noStrike" dirty="0">
                          <a:solidFill>
                            <a:srgbClr val="F80052"/>
                          </a:solidFill>
                          <a:latin typeface="Bahnschrift SemiLight" panose="020B0502040204020203" pitchFamily="34" charset="0"/>
                        </a:rPr>
                        <a:t>Features</a:t>
                      </a:r>
                      <a:endParaRPr lang="fr-BE" sz="1400" b="1" dirty="0">
                        <a:solidFill>
                          <a:schemeClr val="accent1">
                            <a:lumMod val="75000"/>
                          </a:schemeClr>
                        </a:solidFill>
                        <a:latin typeface="Bahnschrift SemiLight" panose="020B0502040204020203" pitchFamily="34" charset="0"/>
                      </a:endParaRPr>
                    </a:p>
                  </a:txBody>
                  <a:tcPr/>
                </a:tc>
                <a:tc>
                  <a:txBody>
                    <a:bodyPr/>
                    <a:lstStyle/>
                    <a:p>
                      <a:pPr algn="ctr" rtl="0"/>
                      <a:r>
                        <a:rPr lang="en" sz="1400" b="1" i="0" u="none" strike="noStrike" dirty="0">
                          <a:solidFill>
                            <a:srgbClr val="FF7361"/>
                          </a:solidFill>
                          <a:latin typeface="Bahnschrift SemiLight" panose="020B0502040204020203" pitchFamily="34" charset="0"/>
                        </a:rPr>
                        <a:t>Development and maintenance</a:t>
                      </a:r>
                      <a:endParaRPr lang="fr-BE" sz="1400" b="1" dirty="0">
                        <a:solidFill>
                          <a:schemeClr val="accent2"/>
                        </a:solidFill>
                        <a:latin typeface="Bahnschrift SemiLight" panose="020B0502040204020203" pitchFamily="34" charset="0"/>
                      </a:endParaRPr>
                    </a:p>
                  </a:txBody>
                  <a:tcPr/>
                </a:tc>
                <a:tc>
                  <a:txBody>
                    <a:bodyPr/>
                    <a:lstStyle/>
                    <a:p>
                      <a:pPr algn="ctr" rtl="0"/>
                      <a:r>
                        <a:rPr lang="en" sz="1400" b="1" i="0" u="none" strike="noStrike" dirty="0">
                          <a:solidFill>
                            <a:srgbClr val="555566"/>
                          </a:solidFill>
                          <a:latin typeface="Bahnschrift SemiLight" panose="020B0502040204020203" pitchFamily="34" charset="0"/>
                        </a:rPr>
                        <a:t>Document and grow</a:t>
                      </a:r>
                      <a:endParaRPr lang="fr-BE" sz="1400" b="1" dirty="0">
                        <a:solidFill>
                          <a:schemeClr val="tx2"/>
                        </a:solidFill>
                        <a:latin typeface="Bahnschrift SemiLight" panose="020B0502040204020203" pitchFamily="34" charset="0"/>
                      </a:endParaRPr>
                    </a:p>
                  </a:txBody>
                  <a:tcPr/>
                </a:tc>
                <a:extLst>
                  <a:ext uri="{0D108BD9-81ED-4DB2-BD59-A6C34878D82A}">
                    <a16:rowId xmlns:a16="http://schemas.microsoft.com/office/drawing/2014/main" val="3083440132"/>
                  </a:ext>
                </a:extLst>
              </a:tr>
              <a:tr h="898601">
                <a:tc>
                  <a:txBody>
                    <a:bodyPr/>
                    <a:lstStyle/>
                    <a:p>
                      <a:pPr lvl="0" algn="ctr">
                        <a:buNone/>
                      </a:pPr>
                      <a:endParaRPr lang="en-US" sz="1400" b="1">
                        <a:solidFill>
                          <a:srgbClr val="D90B19"/>
                        </a:solidFill>
                        <a:latin typeface="Bahnschrift"/>
                      </a:endParaRPr>
                    </a:p>
                  </a:txBody>
                  <a:tcPr/>
                </a:tc>
                <a:tc>
                  <a:txBody>
                    <a:bodyPr/>
                    <a:lstStyle/>
                    <a:p>
                      <a:pPr lvl="0" algn="ctr">
                        <a:buNone/>
                      </a:pPr>
                      <a:endParaRPr lang="en-US" sz="1400" b="1">
                        <a:solidFill>
                          <a:srgbClr val="127472"/>
                        </a:solidFill>
                        <a:latin typeface="Bahnschrift"/>
                      </a:endParaRPr>
                    </a:p>
                  </a:txBody>
                  <a:tcPr/>
                </a:tc>
                <a:tc>
                  <a:txBody>
                    <a:bodyPr/>
                    <a:lstStyle/>
                    <a:p>
                      <a:pPr lvl="0" algn="ctr">
                        <a:buNone/>
                      </a:pPr>
                      <a:endParaRPr lang="en-US" sz="1400" b="1">
                        <a:solidFill>
                          <a:schemeClr val="accent1">
                            <a:lumMod val="75000"/>
                          </a:schemeClr>
                        </a:solidFill>
                        <a:latin typeface="Bahnschrift"/>
                      </a:endParaRPr>
                    </a:p>
                  </a:txBody>
                  <a:tcPr/>
                </a:tc>
                <a:tc>
                  <a:txBody>
                    <a:bodyPr/>
                    <a:lstStyle/>
                    <a:p>
                      <a:pPr lvl="0" algn="ctr">
                        <a:buNone/>
                      </a:pPr>
                      <a:endParaRPr lang="en-US" sz="1400" b="1">
                        <a:solidFill>
                          <a:schemeClr val="accent2"/>
                        </a:solidFill>
                        <a:latin typeface="Bahnschrift"/>
                      </a:endParaRPr>
                    </a:p>
                  </a:txBody>
                  <a:tcPr/>
                </a:tc>
                <a:tc>
                  <a:txBody>
                    <a:bodyPr/>
                    <a:lstStyle/>
                    <a:p>
                      <a:pPr lvl="0" algn="ctr">
                        <a:buNone/>
                      </a:pPr>
                      <a:endParaRPr lang="en-US" sz="1400" b="1">
                        <a:solidFill>
                          <a:schemeClr val="tx2"/>
                        </a:solidFill>
                        <a:latin typeface="Bahnschrift"/>
                      </a:endParaRPr>
                    </a:p>
                  </a:txBody>
                  <a:tcPr/>
                </a:tc>
                <a:extLst>
                  <a:ext uri="{0D108BD9-81ED-4DB2-BD59-A6C34878D82A}">
                    <a16:rowId xmlns:a16="http://schemas.microsoft.com/office/drawing/2014/main" val="33343635"/>
                  </a:ext>
                </a:extLst>
              </a:tr>
              <a:tr h="0">
                <a:tc>
                  <a:txBody>
                    <a:bodyPr/>
                    <a:lstStyle/>
                    <a:p>
                      <a:endParaRPr lang="fr-BE" sz="1400">
                        <a:solidFill>
                          <a:srgbClr val="D90B19"/>
                        </a:solidFill>
                      </a:endParaRPr>
                    </a:p>
                  </a:txBody>
                  <a:tcPr/>
                </a:tc>
                <a:tc>
                  <a:txBody>
                    <a:bodyPr/>
                    <a:lstStyle/>
                    <a:p>
                      <a:endParaRPr lang="fr-BE" sz="1400">
                        <a:solidFill>
                          <a:srgbClr val="127472"/>
                        </a:solidFill>
                      </a:endParaRPr>
                    </a:p>
                  </a:txBody>
                  <a:tcPr/>
                </a:tc>
                <a:tc>
                  <a:txBody>
                    <a:bodyPr/>
                    <a:lstStyle/>
                    <a:p>
                      <a:endParaRPr lang="fr-BE" sz="1400"/>
                    </a:p>
                  </a:txBody>
                  <a:tcPr/>
                </a:tc>
                <a:tc>
                  <a:txBody>
                    <a:bodyPr/>
                    <a:lstStyle/>
                    <a:p>
                      <a:endParaRPr lang="fr-BE" sz="1400">
                        <a:solidFill>
                          <a:schemeClr val="accent2"/>
                        </a:solidFill>
                      </a:endParaRPr>
                    </a:p>
                  </a:txBody>
                  <a:tcPr/>
                </a:tc>
                <a:tc>
                  <a:txBody>
                    <a:bodyPr/>
                    <a:lstStyle/>
                    <a:p>
                      <a:endParaRPr lang="fr-BE" sz="1400" dirty="0">
                        <a:solidFill>
                          <a:schemeClr val="tx2"/>
                        </a:solidFill>
                      </a:endParaRPr>
                    </a:p>
                  </a:txBody>
                  <a:tcPr/>
                </a:tc>
                <a:extLst>
                  <a:ext uri="{0D108BD9-81ED-4DB2-BD59-A6C34878D82A}">
                    <a16:rowId xmlns:a16="http://schemas.microsoft.com/office/drawing/2014/main" val="3353436742"/>
                  </a:ext>
                </a:extLst>
              </a:tr>
            </a:tbl>
          </a:graphicData>
        </a:graphic>
      </p:graphicFrame>
      <p:sp>
        <p:nvSpPr>
          <p:cNvPr id="6" name="Oval 11">
            <a:extLst>
              <a:ext uri="{FF2B5EF4-FFF2-40B4-BE49-F238E27FC236}">
                <a16:creationId xmlns:a16="http://schemas.microsoft.com/office/drawing/2014/main" id="{2BC964C1-A133-EBF6-B533-76B2E4247473}"/>
              </a:ext>
            </a:extLst>
          </p:cNvPr>
          <p:cNvSpPr/>
          <p:nvPr/>
        </p:nvSpPr>
        <p:spPr>
          <a:xfrm>
            <a:off x="3409996" y="2557641"/>
            <a:ext cx="838200" cy="838200"/>
          </a:xfrm>
          <a:prstGeom prst="ellipse">
            <a:avLst/>
          </a:prstGeom>
          <a:noFill/>
          <a:ln w="19050">
            <a:solidFill>
              <a:srgbClr val="127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BE">
              <a:solidFill>
                <a:schemeClr val="tx2"/>
              </a:solidFill>
              <a:latin typeface="Bahnschrift"/>
            </a:endParaRPr>
          </a:p>
        </p:txBody>
      </p:sp>
      <p:sp>
        <p:nvSpPr>
          <p:cNvPr id="9" name="Oval 9">
            <a:extLst>
              <a:ext uri="{FF2B5EF4-FFF2-40B4-BE49-F238E27FC236}">
                <a16:creationId xmlns:a16="http://schemas.microsoft.com/office/drawing/2014/main" id="{872B84A3-FC5E-8242-0913-D476DC3965BF}"/>
              </a:ext>
            </a:extLst>
          </p:cNvPr>
          <p:cNvSpPr/>
          <p:nvPr/>
        </p:nvSpPr>
        <p:spPr>
          <a:xfrm>
            <a:off x="1104663" y="2557641"/>
            <a:ext cx="838200" cy="838200"/>
          </a:xfrm>
          <a:prstGeom prst="ellipse">
            <a:avLst/>
          </a:prstGeom>
          <a:noFill/>
          <a:ln w="19050">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BE">
              <a:latin typeface="Bahnschrift"/>
            </a:endParaRPr>
          </a:p>
        </p:txBody>
      </p:sp>
      <p:sp>
        <p:nvSpPr>
          <p:cNvPr id="12" name="Oval 12">
            <a:extLst>
              <a:ext uri="{FF2B5EF4-FFF2-40B4-BE49-F238E27FC236}">
                <a16:creationId xmlns:a16="http://schemas.microsoft.com/office/drawing/2014/main" id="{9DE209CD-DD3E-8ED1-BE9C-5CEF4F7D1583}"/>
              </a:ext>
            </a:extLst>
          </p:cNvPr>
          <p:cNvSpPr/>
          <p:nvPr/>
        </p:nvSpPr>
        <p:spPr>
          <a:xfrm>
            <a:off x="5715329" y="2557641"/>
            <a:ext cx="838200" cy="8382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BE">
              <a:solidFill>
                <a:schemeClr val="tx2"/>
              </a:solidFill>
              <a:latin typeface="Bahnschrift"/>
            </a:endParaRPr>
          </a:p>
        </p:txBody>
      </p:sp>
      <p:sp>
        <p:nvSpPr>
          <p:cNvPr id="14" name="Oval 13">
            <a:extLst>
              <a:ext uri="{FF2B5EF4-FFF2-40B4-BE49-F238E27FC236}">
                <a16:creationId xmlns:a16="http://schemas.microsoft.com/office/drawing/2014/main" id="{C13C292A-388D-3A68-6149-70FF796C2AC5}"/>
              </a:ext>
            </a:extLst>
          </p:cNvPr>
          <p:cNvSpPr/>
          <p:nvPr/>
        </p:nvSpPr>
        <p:spPr>
          <a:xfrm>
            <a:off x="8020662" y="2557641"/>
            <a:ext cx="838200" cy="8382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BE">
              <a:solidFill>
                <a:schemeClr val="tx2"/>
              </a:solidFill>
              <a:latin typeface="Bahnschrift"/>
            </a:endParaRPr>
          </a:p>
        </p:txBody>
      </p:sp>
      <p:sp>
        <p:nvSpPr>
          <p:cNvPr id="16" name="Oval 14">
            <a:extLst>
              <a:ext uri="{FF2B5EF4-FFF2-40B4-BE49-F238E27FC236}">
                <a16:creationId xmlns:a16="http://schemas.microsoft.com/office/drawing/2014/main" id="{C6F01EAA-A64C-DE19-C15B-30B109FD5E74}"/>
              </a:ext>
            </a:extLst>
          </p:cNvPr>
          <p:cNvSpPr/>
          <p:nvPr/>
        </p:nvSpPr>
        <p:spPr>
          <a:xfrm>
            <a:off x="10325997" y="2557641"/>
            <a:ext cx="838200" cy="8382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BE">
              <a:solidFill>
                <a:schemeClr val="tx2"/>
              </a:solidFill>
              <a:latin typeface="Bahnschrift"/>
            </a:endParaRPr>
          </a:p>
        </p:txBody>
      </p:sp>
      <p:cxnSp>
        <p:nvCxnSpPr>
          <p:cNvPr id="18" name="Straight Connector 15">
            <a:extLst>
              <a:ext uri="{FF2B5EF4-FFF2-40B4-BE49-F238E27FC236}">
                <a16:creationId xmlns:a16="http://schemas.microsoft.com/office/drawing/2014/main" id="{F05E4ECA-3D09-21EC-2054-14909DA87416}"/>
              </a:ext>
            </a:extLst>
          </p:cNvPr>
          <p:cNvCxnSpPr/>
          <p:nvPr/>
        </p:nvCxnSpPr>
        <p:spPr>
          <a:xfrm>
            <a:off x="1942863" y="2976741"/>
            <a:ext cx="1467133"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0" name="Straight Connector 17">
            <a:extLst>
              <a:ext uri="{FF2B5EF4-FFF2-40B4-BE49-F238E27FC236}">
                <a16:creationId xmlns:a16="http://schemas.microsoft.com/office/drawing/2014/main" id="{AF1D0AD4-75EE-8EE5-97A2-29FC0239C974}"/>
              </a:ext>
            </a:extLst>
          </p:cNvPr>
          <p:cNvCxnSpPr/>
          <p:nvPr/>
        </p:nvCxnSpPr>
        <p:spPr>
          <a:xfrm>
            <a:off x="4248196" y="2976741"/>
            <a:ext cx="1467133"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18">
            <a:extLst>
              <a:ext uri="{FF2B5EF4-FFF2-40B4-BE49-F238E27FC236}">
                <a16:creationId xmlns:a16="http://schemas.microsoft.com/office/drawing/2014/main" id="{970EE320-1F87-4597-E0D8-C466F429BEAF}"/>
              </a:ext>
            </a:extLst>
          </p:cNvPr>
          <p:cNvCxnSpPr/>
          <p:nvPr/>
        </p:nvCxnSpPr>
        <p:spPr>
          <a:xfrm>
            <a:off x="6553529" y="2976741"/>
            <a:ext cx="1467133"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4" name="Straight Connector 19">
            <a:extLst>
              <a:ext uri="{FF2B5EF4-FFF2-40B4-BE49-F238E27FC236}">
                <a16:creationId xmlns:a16="http://schemas.microsoft.com/office/drawing/2014/main" id="{928FCDBC-21E6-1596-0598-BD0045C51D7F}"/>
              </a:ext>
            </a:extLst>
          </p:cNvPr>
          <p:cNvCxnSpPr/>
          <p:nvPr/>
        </p:nvCxnSpPr>
        <p:spPr>
          <a:xfrm>
            <a:off x="8858864" y="2976741"/>
            <a:ext cx="1467133" cy="0"/>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4" name="Espace réservé du contenu 2">
            <a:extLst>
              <a:ext uri="{FF2B5EF4-FFF2-40B4-BE49-F238E27FC236}">
                <a16:creationId xmlns:a16="http://schemas.microsoft.com/office/drawing/2014/main" id="{97FA832E-8C78-D0B3-8742-4D563552F92B}"/>
              </a:ext>
            </a:extLst>
          </p:cNvPr>
          <p:cNvSpPr txBox="1"/>
          <p:nvPr/>
        </p:nvSpPr>
        <p:spPr>
          <a:xfrm>
            <a:off x="611560" y="4583841"/>
            <a:ext cx="1828043" cy="966916"/>
          </a:xfrm>
          <a:prstGeom prst="rect">
            <a:avLst/>
          </a:prstGeom>
          <a:ln>
            <a:noFill/>
          </a:ln>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00"/>
              </a:spcBef>
            </a:pPr>
            <a:r>
              <a:rPr lang="en" sz="1400" b="1" dirty="0">
                <a:solidFill>
                  <a:srgbClr val="000000"/>
                </a:solidFill>
                <a:latin typeface="Bahnschrift SemiLight" panose="020B0502040204020203" pitchFamily="34" charset="0"/>
                <a:sym typeface="Lato Regular"/>
              </a:rPr>
              <a:t>Identify supporters, leaders, evangelists.</a:t>
            </a:r>
            <a:endParaRPr lang="en" sz="1400" b="1" dirty="0">
              <a:solidFill>
                <a:srgbClr val="000000"/>
              </a:solidFill>
              <a:latin typeface="Bahnschrift SemiLight" panose="020B0502040204020203" pitchFamily="34" charset="0"/>
              <a:ea typeface="Lato Regular"/>
              <a:cs typeface="Lato Regular"/>
            </a:endParaRPr>
          </a:p>
        </p:txBody>
      </p:sp>
      <p:sp>
        <p:nvSpPr>
          <p:cNvPr id="8" name="Espace réservé du contenu 2">
            <a:extLst>
              <a:ext uri="{FF2B5EF4-FFF2-40B4-BE49-F238E27FC236}">
                <a16:creationId xmlns:a16="http://schemas.microsoft.com/office/drawing/2014/main" id="{BCAE6921-BEB3-03C3-20EE-DD213123EC32}"/>
              </a:ext>
            </a:extLst>
          </p:cNvPr>
          <p:cNvSpPr txBox="1"/>
          <p:nvPr/>
        </p:nvSpPr>
        <p:spPr>
          <a:xfrm>
            <a:off x="2815498" y="4583840"/>
            <a:ext cx="2021473" cy="1980962"/>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00"/>
              </a:spcBef>
            </a:pPr>
            <a:r>
              <a:rPr lang="en" sz="1400" b="1" dirty="0">
                <a:solidFill>
                  <a:srgbClr val="000000"/>
                </a:solidFill>
                <a:latin typeface="Bahnschrift SemiLight" panose="020B0502040204020203" pitchFamily="34" charset="0"/>
                <a:sym typeface="Lato Regular"/>
              </a:rPr>
              <a:t>Correct components of commonly used templates: small task, big impact.</a:t>
            </a:r>
          </a:p>
          <a:p>
            <a:pPr>
              <a:spcBef>
                <a:spcPts val="500"/>
              </a:spcBef>
            </a:pPr>
            <a:r>
              <a:rPr lang="en" sz="1400" b="1" dirty="0">
                <a:solidFill>
                  <a:srgbClr val="000000"/>
                </a:solidFill>
                <a:latin typeface="Bahnschrift SemiLight" panose="020B0502040204020203" pitchFamily="34" charset="0"/>
                <a:ea typeface="Lato Regular"/>
                <a:cs typeface="Lato Regular"/>
              </a:rPr>
              <a:t>Find tools to systematize testing</a:t>
            </a:r>
            <a:r>
              <a:rPr lang="en" sz="1400" b="1" dirty="0">
                <a:solidFill>
                  <a:srgbClr val="000000"/>
                </a:solidFill>
                <a:latin typeface="Bahnschrift"/>
                <a:ea typeface="Lato Regular"/>
                <a:cs typeface="Lato Regular"/>
              </a:rPr>
              <a:t>.</a:t>
            </a:r>
          </a:p>
        </p:txBody>
      </p:sp>
      <p:sp>
        <p:nvSpPr>
          <p:cNvPr id="10" name="Espace réservé du contenu 2">
            <a:extLst>
              <a:ext uri="{FF2B5EF4-FFF2-40B4-BE49-F238E27FC236}">
                <a16:creationId xmlns:a16="http://schemas.microsoft.com/office/drawing/2014/main" id="{2D2AD894-0E00-A5E3-3EC5-AD3D44D002E1}"/>
              </a:ext>
            </a:extLst>
          </p:cNvPr>
          <p:cNvSpPr txBox="1"/>
          <p:nvPr/>
        </p:nvSpPr>
        <p:spPr>
          <a:xfrm>
            <a:off x="5218729" y="4583840"/>
            <a:ext cx="1828043" cy="966916"/>
          </a:xfrm>
          <a:prstGeom prst="rect">
            <a:avLst/>
          </a:prstGeom>
          <a:ln>
            <a:noFill/>
          </a:ln>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00"/>
              </a:spcBef>
            </a:pPr>
            <a:r>
              <a:rPr lang="en" sz="1400" b="1" dirty="0">
                <a:solidFill>
                  <a:srgbClr val="000000"/>
                </a:solidFill>
                <a:latin typeface="Bahnschrift SemiLight" panose="020B0502040204020203" pitchFamily="34" charset="0"/>
                <a:sym typeface="Lato Regular"/>
              </a:rPr>
              <a:t>Correct key funnels.</a:t>
            </a:r>
            <a:endParaRPr lang="en-US" dirty="0">
              <a:latin typeface="Bahnschrift SemiLight" panose="020B0502040204020203" pitchFamily="34" charset="0"/>
            </a:endParaRPr>
          </a:p>
        </p:txBody>
      </p:sp>
      <p:sp>
        <p:nvSpPr>
          <p:cNvPr id="11" name="Espace réservé du contenu 2">
            <a:extLst>
              <a:ext uri="{FF2B5EF4-FFF2-40B4-BE49-F238E27FC236}">
                <a16:creationId xmlns:a16="http://schemas.microsoft.com/office/drawing/2014/main" id="{9467D34D-E257-9E09-36EF-07BBA698ECEB}"/>
              </a:ext>
            </a:extLst>
          </p:cNvPr>
          <p:cNvSpPr txBox="1"/>
          <p:nvPr/>
        </p:nvSpPr>
        <p:spPr>
          <a:xfrm>
            <a:off x="7457836" y="4607285"/>
            <a:ext cx="1968719" cy="966916"/>
          </a:xfrm>
          <a:prstGeom prst="rect">
            <a:avLst/>
          </a:prstGeom>
          <a:ln>
            <a:noFill/>
          </a:ln>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00"/>
              </a:spcBef>
            </a:pPr>
            <a:r>
              <a:rPr lang="en" sz="1400" b="1" dirty="0">
                <a:solidFill>
                  <a:srgbClr val="000000"/>
                </a:solidFill>
                <a:latin typeface="Bahnschrift SemiLight" panose="020B0502040204020203" pitchFamily="34" charset="0"/>
                <a:sym typeface="Lato Regular"/>
              </a:rPr>
              <a:t>Perform manual tests.</a:t>
            </a:r>
          </a:p>
          <a:p>
            <a:pPr>
              <a:spcBef>
                <a:spcPts val="500"/>
              </a:spcBef>
            </a:pPr>
            <a:r>
              <a:rPr lang="en" sz="1400" b="1" dirty="0">
                <a:latin typeface="Bahnschrift SemiLight" panose="020B0502040204020203" pitchFamily="34" charset="0"/>
              </a:rPr>
              <a:t>Schedule regular audits.</a:t>
            </a:r>
          </a:p>
        </p:txBody>
      </p:sp>
      <p:sp>
        <p:nvSpPr>
          <p:cNvPr id="13" name="Espace réservé du contenu 2">
            <a:extLst>
              <a:ext uri="{FF2B5EF4-FFF2-40B4-BE49-F238E27FC236}">
                <a16:creationId xmlns:a16="http://schemas.microsoft.com/office/drawing/2014/main" id="{066BE1B4-6D8B-460F-DFB5-7DF7ACD4DE90}"/>
              </a:ext>
            </a:extLst>
          </p:cNvPr>
          <p:cNvSpPr txBox="1"/>
          <p:nvPr/>
        </p:nvSpPr>
        <p:spPr>
          <a:xfrm>
            <a:off x="9919682" y="4607285"/>
            <a:ext cx="1828043" cy="966916"/>
          </a:xfrm>
          <a:prstGeom prst="rect">
            <a:avLst/>
          </a:prstGeom>
          <a:noFill/>
          <a:ln>
            <a:noFill/>
          </a:ln>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500"/>
              </a:spcBef>
            </a:pPr>
            <a:r>
              <a:rPr lang="en" sz="1400" b="1" dirty="0">
                <a:solidFill>
                  <a:srgbClr val="000000"/>
                </a:solidFill>
                <a:latin typeface="Bahnschrift SemiLight" panose="020B0502040204020203" pitchFamily="34" charset="0"/>
                <a:sym typeface="Lato Regular"/>
              </a:rPr>
              <a:t>Document effective processes.</a:t>
            </a:r>
            <a:endParaRPr lang="en-US" dirty="0">
              <a:latin typeface="Bahnschrift SemiLight" panose="020B0502040204020203" pitchFamily="34" charset="0"/>
            </a:endParaRPr>
          </a:p>
        </p:txBody>
      </p:sp>
    </p:spTree>
    <p:extLst>
      <p:ext uri="{BB962C8B-B14F-4D97-AF65-F5344CB8AC3E}">
        <p14:creationId xmlns:p14="http://schemas.microsoft.com/office/powerpoint/2010/main" val="40047735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8B1FD66-6719-1ABE-E552-1F7D6C1B669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AEABD473-602C-19E5-4752-FACE4C890959}"/>
              </a:ext>
            </a:extLst>
          </p:cNvPr>
          <p:cNvSpPr txBox="1">
            <a:spLocks noGrp="1"/>
          </p:cNvSpPr>
          <p:nvPr>
            <p:ph type="title"/>
          </p:nvPr>
        </p:nvSpPr>
        <p:spPr/>
        <p:txBody>
          <a:bodyPr>
            <a:noAutofit/>
          </a:bodyPr>
          <a:lstStyle/>
          <a:p>
            <a:r>
              <a:rPr lang="en">
                <a:latin typeface="Bahnschrift SemiBold"/>
                <a:cs typeface="Arial"/>
              </a:rPr>
              <a:t>Maturity Model A11Y</a:t>
            </a:r>
            <a:endParaRPr lang="en">
              <a:cs typeface="Arial"/>
            </a:endParaRPr>
          </a:p>
        </p:txBody>
      </p:sp>
      <p:grpSp>
        <p:nvGrpSpPr>
          <p:cNvPr id="10" name="Google Shape;190;p16">
            <a:extLst>
              <a:ext uri="{FF2B5EF4-FFF2-40B4-BE49-F238E27FC236}">
                <a16:creationId xmlns:a16="http://schemas.microsoft.com/office/drawing/2014/main" id="{29106302-7AE5-FFA6-202B-036CFA0AE395}"/>
              </a:ext>
            </a:extLst>
          </p:cNvPr>
          <p:cNvGrpSpPr/>
          <p:nvPr/>
        </p:nvGrpSpPr>
        <p:grpSpPr>
          <a:xfrm>
            <a:off x="240001" y="1990704"/>
            <a:ext cx="2712727" cy="4290071"/>
            <a:chOff x="240001" y="1586614"/>
            <a:chExt cx="2214600" cy="3217636"/>
          </a:xfrm>
        </p:grpSpPr>
        <p:sp>
          <p:nvSpPr>
            <p:cNvPr id="7" name="Google Shape;191;p16">
              <a:extLst>
                <a:ext uri="{FF2B5EF4-FFF2-40B4-BE49-F238E27FC236}">
                  <a16:creationId xmlns:a16="http://schemas.microsoft.com/office/drawing/2014/main" id="{B620721B-591C-AFBE-150C-FB6C671EFC7B}"/>
                </a:ext>
              </a:extLst>
            </p:cNvPr>
            <p:cNvSpPr/>
            <p:nvPr/>
          </p:nvSpPr>
          <p:spPr>
            <a:xfrm>
              <a:off x="240001" y="1586614"/>
              <a:ext cx="2214600" cy="669000"/>
            </a:xfrm>
            <a:prstGeom prst="homePlate">
              <a:avLst>
                <a:gd name="adj" fmla="val 50000"/>
              </a:avLst>
            </a:prstGeom>
            <a:solidFill>
              <a:srgbClr val="536FFF"/>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FFFFFF"/>
                  </a:solidFill>
                  <a:latin typeface="Bahnschrift SemiLight" panose="020B0502040204020203" pitchFamily="34" charset="0"/>
                  <a:ea typeface="Roboto"/>
                  <a:cs typeface="Roboto"/>
                  <a:sym typeface="Roboto"/>
                </a:rPr>
                <a:t>Unknown</a:t>
              </a:r>
              <a:endParaRPr sz="1867" dirty="0">
                <a:solidFill>
                  <a:srgbClr val="FFFFFF"/>
                </a:solidFill>
                <a:latin typeface="Bahnschrift SemiLight" panose="020B0502040204020203" pitchFamily="34" charset="0"/>
                <a:ea typeface="Roboto"/>
                <a:cs typeface="Roboto"/>
                <a:sym typeface="Roboto"/>
              </a:endParaRPr>
            </a:p>
          </p:txBody>
        </p:sp>
        <p:sp>
          <p:nvSpPr>
            <p:cNvPr id="8" name="Google Shape;192;p16">
              <a:extLst>
                <a:ext uri="{FF2B5EF4-FFF2-40B4-BE49-F238E27FC236}">
                  <a16:creationId xmlns:a16="http://schemas.microsoft.com/office/drawing/2014/main" id="{166274EC-E74E-3C8C-E935-218F200B3C33}"/>
                </a:ext>
              </a:extLst>
            </p:cNvPr>
            <p:cNvSpPr txBox="1"/>
            <p:nvPr/>
          </p:nvSpPr>
          <p:spPr>
            <a:xfrm>
              <a:off x="535051" y="2453750"/>
              <a:ext cx="1624500" cy="23505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No sensitivity</a:t>
              </a:r>
              <a:endParaRPr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No internal mandate</a:t>
              </a:r>
              <a:endParaRPr sz="1467" dirty="0">
                <a:latin typeface="Bahnschrift SemiLight" panose="020B0502040204020203" pitchFamily="34" charset="0"/>
                <a:ea typeface="Roboto"/>
                <a:cs typeface="Roboto"/>
                <a:sym typeface="Roboto"/>
              </a:endParaRPr>
            </a:p>
          </p:txBody>
        </p:sp>
      </p:grpSp>
      <p:grpSp>
        <p:nvGrpSpPr>
          <p:cNvPr id="17" name="Google Shape;193;p16">
            <a:extLst>
              <a:ext uri="{FF2B5EF4-FFF2-40B4-BE49-F238E27FC236}">
                <a16:creationId xmlns:a16="http://schemas.microsoft.com/office/drawing/2014/main" id="{3F51E6C7-AFE4-C687-B423-00A2EEA87B2E}"/>
              </a:ext>
            </a:extLst>
          </p:cNvPr>
          <p:cNvGrpSpPr/>
          <p:nvPr/>
        </p:nvGrpSpPr>
        <p:grpSpPr>
          <a:xfrm>
            <a:off x="2392980" y="1990418"/>
            <a:ext cx="2751931" cy="4290361"/>
            <a:chOff x="2392980" y="1586327"/>
            <a:chExt cx="2064000" cy="3217850"/>
          </a:xfrm>
        </p:grpSpPr>
        <p:sp>
          <p:nvSpPr>
            <p:cNvPr id="13" name="Google Shape;194;p16">
              <a:extLst>
                <a:ext uri="{FF2B5EF4-FFF2-40B4-BE49-F238E27FC236}">
                  <a16:creationId xmlns:a16="http://schemas.microsoft.com/office/drawing/2014/main" id="{15960A79-5384-F179-3512-B162F226576A}"/>
                </a:ext>
              </a:extLst>
            </p:cNvPr>
            <p:cNvSpPr/>
            <p:nvPr/>
          </p:nvSpPr>
          <p:spPr>
            <a:xfrm>
              <a:off x="2392980" y="1586327"/>
              <a:ext cx="2064000" cy="669000"/>
            </a:xfrm>
            <a:prstGeom prst="chevron">
              <a:avLst>
                <a:gd name="adj" fmla="val 50000"/>
              </a:avLst>
            </a:prstGeom>
            <a:solidFill>
              <a:srgbClr val="536FFF">
                <a:alpha val="90000"/>
              </a:srgb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FFFFFF"/>
                  </a:solidFill>
                  <a:latin typeface="Bahnschrift SemiLight" panose="020B0502040204020203" pitchFamily="34" charset="0"/>
                  <a:ea typeface="Roboto"/>
                  <a:cs typeface="Roboto"/>
                  <a:sym typeface="Roboto"/>
                </a:rPr>
                <a:t>Defined</a:t>
              </a:r>
              <a:endParaRPr sz="1867" dirty="0">
                <a:solidFill>
                  <a:srgbClr val="FFFFFF"/>
                </a:solidFill>
                <a:latin typeface="Bahnschrift SemiLight" panose="020B0502040204020203" pitchFamily="34" charset="0"/>
                <a:ea typeface="Roboto"/>
                <a:cs typeface="Roboto"/>
                <a:sym typeface="Roboto"/>
              </a:endParaRPr>
            </a:p>
          </p:txBody>
        </p:sp>
        <p:sp>
          <p:nvSpPr>
            <p:cNvPr id="15" name="Google Shape;195;p16">
              <a:extLst>
                <a:ext uri="{FF2B5EF4-FFF2-40B4-BE49-F238E27FC236}">
                  <a16:creationId xmlns:a16="http://schemas.microsoft.com/office/drawing/2014/main" id="{878CF39E-1727-0A86-826F-752793DB6A8D}"/>
                </a:ext>
              </a:extLst>
            </p:cNvPr>
            <p:cNvSpPr txBox="1"/>
            <p:nvPr/>
          </p:nvSpPr>
          <p:spPr>
            <a:xfrm>
              <a:off x="2571905" y="2453677"/>
              <a:ext cx="1624500" cy="23505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Low individual sensitivity (legal obligation) </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Product action </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Accessibility of new products only</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No budget allocated</a:t>
              </a:r>
              <a:endParaRPr sz="1467" dirty="0">
                <a:latin typeface="Bahnschrift SemiLight" panose="020B0502040204020203" pitchFamily="34" charset="0"/>
                <a:ea typeface="Roboto"/>
                <a:cs typeface="Roboto"/>
                <a:sym typeface="Roboto"/>
              </a:endParaRPr>
            </a:p>
          </p:txBody>
        </p:sp>
      </p:grpSp>
      <p:grpSp>
        <p:nvGrpSpPr>
          <p:cNvPr id="25" name="Google Shape;196;p16">
            <a:extLst>
              <a:ext uri="{FF2B5EF4-FFF2-40B4-BE49-F238E27FC236}">
                <a16:creationId xmlns:a16="http://schemas.microsoft.com/office/drawing/2014/main" id="{93562214-A9A9-99EB-886D-E0454D0AD42A}"/>
              </a:ext>
            </a:extLst>
          </p:cNvPr>
          <p:cNvGrpSpPr/>
          <p:nvPr/>
        </p:nvGrpSpPr>
        <p:grpSpPr>
          <a:xfrm>
            <a:off x="4659853" y="1990419"/>
            <a:ext cx="2751931" cy="4687962"/>
            <a:chOff x="4659853" y="1586327"/>
            <a:chExt cx="2064000" cy="3516058"/>
          </a:xfrm>
        </p:grpSpPr>
        <p:sp>
          <p:nvSpPr>
            <p:cNvPr id="21" name="Google Shape;197;p16">
              <a:extLst>
                <a:ext uri="{FF2B5EF4-FFF2-40B4-BE49-F238E27FC236}">
                  <a16:creationId xmlns:a16="http://schemas.microsoft.com/office/drawing/2014/main" id="{2EBFED12-7668-3956-253B-F8CCB1939F42}"/>
                </a:ext>
              </a:extLst>
            </p:cNvPr>
            <p:cNvSpPr/>
            <p:nvPr/>
          </p:nvSpPr>
          <p:spPr>
            <a:xfrm>
              <a:off x="4659853" y="1586327"/>
              <a:ext cx="2064000" cy="669000"/>
            </a:xfrm>
            <a:prstGeom prst="chevron">
              <a:avLst>
                <a:gd name="adj" fmla="val 50000"/>
              </a:avLst>
            </a:prstGeom>
            <a:solidFill>
              <a:srgbClr val="536FFF">
                <a:alpha val="80000"/>
              </a:srgb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FFFFFF"/>
                  </a:solidFill>
                  <a:latin typeface="Bahnschrift SemiLight" panose="020B0502040204020203" pitchFamily="34" charset="0"/>
                  <a:ea typeface="Roboto"/>
                  <a:cs typeface="Roboto"/>
                  <a:sym typeface="Roboto"/>
                </a:rPr>
                <a:t>Repeatable</a:t>
              </a:r>
              <a:endParaRPr sz="1867" dirty="0">
                <a:solidFill>
                  <a:srgbClr val="FFFFFF"/>
                </a:solidFill>
                <a:latin typeface="Bahnschrift SemiLight" panose="020B0502040204020203" pitchFamily="34" charset="0"/>
                <a:ea typeface="Roboto"/>
                <a:cs typeface="Roboto"/>
                <a:sym typeface="Roboto"/>
              </a:endParaRPr>
            </a:p>
          </p:txBody>
        </p:sp>
        <p:sp>
          <p:nvSpPr>
            <p:cNvPr id="23" name="Google Shape;198;p16">
              <a:extLst>
                <a:ext uri="{FF2B5EF4-FFF2-40B4-BE49-F238E27FC236}">
                  <a16:creationId xmlns:a16="http://schemas.microsoft.com/office/drawing/2014/main" id="{C91D8E1D-9D6F-74FB-B748-4591BCFD14BE}"/>
                </a:ext>
              </a:extLst>
            </p:cNvPr>
            <p:cNvSpPr txBox="1"/>
            <p:nvPr/>
          </p:nvSpPr>
          <p:spPr>
            <a:xfrm>
              <a:off x="4882546" y="2453685"/>
              <a:ext cx="1750800" cy="26487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Some IT training courses</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Some collaborations between teams</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Involvement of management </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Process documentation a11y</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Remediation of old products</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Budget planning </a:t>
              </a:r>
              <a:endParaRPr sz="1467" dirty="0">
                <a:latin typeface="Bahnschrift SemiLight" panose="020B0502040204020203" pitchFamily="34" charset="0"/>
                <a:ea typeface="Roboto"/>
                <a:cs typeface="Roboto"/>
                <a:sym typeface="Roboto"/>
              </a:endParaRPr>
            </a:p>
          </p:txBody>
        </p:sp>
      </p:grpSp>
      <p:grpSp>
        <p:nvGrpSpPr>
          <p:cNvPr id="30" name="Google Shape;199;p16">
            <a:extLst>
              <a:ext uri="{FF2B5EF4-FFF2-40B4-BE49-F238E27FC236}">
                <a16:creationId xmlns:a16="http://schemas.microsoft.com/office/drawing/2014/main" id="{CFABF59E-55FE-EB33-CFB4-B396B67DB736}"/>
              </a:ext>
            </a:extLst>
          </p:cNvPr>
          <p:cNvGrpSpPr/>
          <p:nvPr/>
        </p:nvGrpSpPr>
        <p:grpSpPr>
          <a:xfrm>
            <a:off x="9252225" y="1990418"/>
            <a:ext cx="2751931" cy="4290361"/>
            <a:chOff x="9252225" y="1586327"/>
            <a:chExt cx="2064000" cy="3217850"/>
          </a:xfrm>
        </p:grpSpPr>
        <p:sp>
          <p:nvSpPr>
            <p:cNvPr id="28" name="Google Shape;200;p16">
              <a:extLst>
                <a:ext uri="{FF2B5EF4-FFF2-40B4-BE49-F238E27FC236}">
                  <a16:creationId xmlns:a16="http://schemas.microsoft.com/office/drawing/2014/main" id="{02E31B1B-29CB-2493-68AC-AF156DDC3B41}"/>
                </a:ext>
              </a:extLst>
            </p:cNvPr>
            <p:cNvSpPr/>
            <p:nvPr/>
          </p:nvSpPr>
          <p:spPr>
            <a:xfrm>
              <a:off x="9252225" y="1586327"/>
              <a:ext cx="2064000" cy="669000"/>
            </a:xfrm>
            <a:prstGeom prst="chevron">
              <a:avLst>
                <a:gd name="adj" fmla="val 50000"/>
              </a:avLst>
            </a:prstGeom>
            <a:solidFill>
              <a:srgbClr val="536FFF">
                <a:alpha val="60000"/>
              </a:srgb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FFFFFF"/>
                  </a:solidFill>
                  <a:latin typeface="Bahnschrift SemiLight" panose="020B0502040204020203" pitchFamily="34" charset="0"/>
                  <a:ea typeface="Roboto"/>
                  <a:cs typeface="Roboto"/>
                  <a:sym typeface="Roboto"/>
                </a:rPr>
                <a:t>Optimized</a:t>
              </a:r>
              <a:endParaRPr sz="1867" dirty="0">
                <a:solidFill>
                  <a:srgbClr val="FFFFFF"/>
                </a:solidFill>
                <a:latin typeface="Bahnschrift SemiLight" panose="020B0502040204020203" pitchFamily="34" charset="0"/>
                <a:ea typeface="Roboto"/>
                <a:cs typeface="Roboto"/>
                <a:sym typeface="Roboto"/>
              </a:endParaRPr>
            </a:p>
          </p:txBody>
        </p:sp>
        <p:sp>
          <p:nvSpPr>
            <p:cNvPr id="29" name="Google Shape;201;p16">
              <a:extLst>
                <a:ext uri="{FF2B5EF4-FFF2-40B4-BE49-F238E27FC236}">
                  <a16:creationId xmlns:a16="http://schemas.microsoft.com/office/drawing/2014/main" id="{F2E0DBDA-E2F2-DBBF-C8DB-B3BE91BBEDB9}"/>
                </a:ext>
              </a:extLst>
            </p:cNvPr>
            <p:cNvSpPr txBox="1"/>
            <p:nvPr/>
          </p:nvSpPr>
          <p:spPr>
            <a:xfrm>
              <a:off x="9562050" y="2453677"/>
              <a:ext cx="1624500" cy="23505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External evangelization</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Contributing to standards and innovation</a:t>
              </a:r>
              <a:endParaRPr sz="1467" dirty="0">
                <a:latin typeface="Bahnschrift SemiLight" panose="020B0502040204020203" pitchFamily="34" charset="0"/>
                <a:ea typeface="Roboto"/>
                <a:cs typeface="Roboto"/>
                <a:sym typeface="Roboto"/>
              </a:endParaRPr>
            </a:p>
            <a:p>
              <a:pPr>
                <a:lnSpc>
                  <a:spcPct val="115000"/>
                </a:lnSpc>
              </a:pPr>
              <a:endParaRPr sz="1467" dirty="0">
                <a:latin typeface="Bahnschrift"/>
                <a:ea typeface="Roboto"/>
                <a:cs typeface="Roboto"/>
                <a:sym typeface="Roboto"/>
              </a:endParaRPr>
            </a:p>
          </p:txBody>
        </p:sp>
      </p:grpSp>
      <p:grpSp>
        <p:nvGrpSpPr>
          <p:cNvPr id="34" name="Google Shape;202;p16">
            <a:extLst>
              <a:ext uri="{FF2B5EF4-FFF2-40B4-BE49-F238E27FC236}">
                <a16:creationId xmlns:a16="http://schemas.microsoft.com/office/drawing/2014/main" id="{15D7B2EF-AC95-3B61-668E-0CCCB99546A7}"/>
              </a:ext>
            </a:extLst>
          </p:cNvPr>
          <p:cNvGrpSpPr/>
          <p:nvPr/>
        </p:nvGrpSpPr>
        <p:grpSpPr>
          <a:xfrm>
            <a:off x="6955989" y="1990418"/>
            <a:ext cx="2751931" cy="4290367"/>
            <a:chOff x="6955989" y="1586328"/>
            <a:chExt cx="2064000" cy="3217858"/>
          </a:xfrm>
        </p:grpSpPr>
        <p:sp>
          <p:nvSpPr>
            <p:cNvPr id="32" name="Google Shape;203;p16">
              <a:extLst>
                <a:ext uri="{FF2B5EF4-FFF2-40B4-BE49-F238E27FC236}">
                  <a16:creationId xmlns:a16="http://schemas.microsoft.com/office/drawing/2014/main" id="{29BC436B-AF2D-B8EE-A686-B1228F38726D}"/>
                </a:ext>
              </a:extLst>
            </p:cNvPr>
            <p:cNvSpPr/>
            <p:nvPr/>
          </p:nvSpPr>
          <p:spPr>
            <a:xfrm>
              <a:off x="6955989" y="1586328"/>
              <a:ext cx="2064000" cy="669000"/>
            </a:xfrm>
            <a:prstGeom prst="chevron">
              <a:avLst>
                <a:gd name="adj" fmla="val 50000"/>
              </a:avLst>
            </a:prstGeom>
            <a:solidFill>
              <a:srgbClr val="536FFF">
                <a:alpha val="70000"/>
              </a:srgb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FFFFFF"/>
                  </a:solidFill>
                  <a:latin typeface="Bahnschrift SemiLight" panose="020B0502040204020203" pitchFamily="34" charset="0"/>
                  <a:ea typeface="Roboto"/>
                  <a:cs typeface="Roboto"/>
                  <a:sym typeface="Roboto"/>
                </a:rPr>
                <a:t>Managed</a:t>
              </a:r>
              <a:endParaRPr sz="1867" dirty="0">
                <a:solidFill>
                  <a:srgbClr val="FFFFFF"/>
                </a:solidFill>
                <a:latin typeface="Bahnschrift SemiLight" panose="020B0502040204020203" pitchFamily="34" charset="0"/>
                <a:ea typeface="Roboto"/>
                <a:cs typeface="Roboto"/>
                <a:sym typeface="Roboto"/>
              </a:endParaRPr>
            </a:p>
          </p:txBody>
        </p:sp>
        <p:sp>
          <p:nvSpPr>
            <p:cNvPr id="33" name="Google Shape;204;p16">
              <a:extLst>
                <a:ext uri="{FF2B5EF4-FFF2-40B4-BE49-F238E27FC236}">
                  <a16:creationId xmlns:a16="http://schemas.microsoft.com/office/drawing/2014/main" id="{5E1C3AD2-79F0-D578-05F6-19ED7CD78A49}"/>
                </a:ext>
              </a:extLst>
            </p:cNvPr>
            <p:cNvSpPr txBox="1"/>
            <p:nvPr/>
          </p:nvSpPr>
          <p:spPr>
            <a:xfrm>
              <a:off x="7222295" y="2453686"/>
              <a:ext cx="1724700" cy="23505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Regular/advanced training</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Public commitment</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Strategic program and follow-up</a:t>
              </a:r>
              <a:endParaRPr lang="en-GB" sz="1467" dirty="0">
                <a:latin typeface="Bahnschrift SemiLight" panose="020B0502040204020203" pitchFamily="34" charset="0"/>
                <a:ea typeface="Roboto"/>
                <a:cs typeface="Roboto"/>
                <a:sym typeface="Roboto"/>
              </a:endParaRP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Inclusive practices (not just digital) </a:t>
              </a:r>
            </a:p>
            <a:p>
              <a:pPr marL="457189" indent="-313259" rtl="0">
                <a:lnSpc>
                  <a:spcPct val="115000"/>
                </a:lnSpc>
                <a:buSzPts val="1100"/>
                <a:buFont typeface="Roboto"/>
                <a:buChar char="●"/>
              </a:pPr>
              <a:r>
                <a:rPr lang="en" sz="1400" b="0" i="0" u="none" strike="noStrike" dirty="0">
                  <a:latin typeface="Bahnschrift SemiLight" panose="020B0502040204020203" pitchFamily="34" charset="0"/>
                  <a:ea typeface="Roboto"/>
                  <a:cs typeface="Roboto"/>
                  <a:sym typeface="Roboto"/>
                </a:rPr>
                <a:t>Investment policy</a:t>
              </a:r>
              <a:endParaRPr sz="1467" dirty="0">
                <a:latin typeface="Bahnschrift SemiLight" panose="020B0502040204020203" pitchFamily="34" charset="0"/>
                <a:ea typeface="Roboto"/>
                <a:cs typeface="Roboto"/>
                <a:sym typeface="Roboto"/>
              </a:endParaRPr>
            </a:p>
          </p:txBody>
        </p:sp>
      </p:grpSp>
    </p:spTree>
    <p:extLst>
      <p:ext uri="{BB962C8B-B14F-4D97-AF65-F5344CB8AC3E}">
        <p14:creationId xmlns:p14="http://schemas.microsoft.com/office/powerpoint/2010/main" val="39814251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16D81-BB54-818B-4B8E-596FC5D9BAF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9D0448C1-20D7-A615-2843-3848359305BC}"/>
              </a:ext>
            </a:extLst>
          </p:cNvPr>
          <p:cNvSpPr>
            <a:spLocks noGrp="1"/>
          </p:cNvSpPr>
          <p:nvPr>
            <p:ph type="ctrTitle"/>
          </p:nvPr>
        </p:nvSpPr>
        <p:spPr/>
        <p:txBody>
          <a:bodyPr/>
          <a:lstStyle/>
          <a:p>
            <a:r>
              <a:rPr lang="fr-FR">
                <a:latin typeface="Bahnschrift"/>
              </a:rPr>
              <a:t>05. Conclusion</a:t>
            </a:r>
            <a:endParaRPr lang="fr-FR"/>
          </a:p>
        </p:txBody>
      </p:sp>
      <p:sp>
        <p:nvSpPr>
          <p:cNvPr id="11" name="Slide Number Placeholder 3">
            <a:extLst>
              <a:ext uri="{FF2B5EF4-FFF2-40B4-BE49-F238E27FC236}">
                <a16:creationId xmlns:a16="http://schemas.microsoft.com/office/drawing/2014/main" id="{99D7281F-ED63-52B6-BF4E-8515C2848035}"/>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829DDD3A-DC63-DC93-D11D-B959033F1A41}"/>
              </a:ext>
            </a:extLst>
          </p:cNvPr>
          <p:cNvPicPr>
            <a:picLocks noChangeAspect="1"/>
          </p:cNvPicPr>
          <p:nvPr/>
        </p:nvPicPr>
        <p:blipFill>
          <a:blip r:embed="rId2"/>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86106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0DED25A-71AB-9B5D-CAF2-F8DB884C6768}"/>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5C55235-9EE5-6782-125B-BC6E149E134B}"/>
              </a:ext>
            </a:extLst>
          </p:cNvPr>
          <p:cNvSpPr txBox="1">
            <a:spLocks noGrp="1"/>
          </p:cNvSpPr>
          <p:nvPr>
            <p:ph type="title"/>
          </p:nvPr>
        </p:nvSpPr>
        <p:spPr/>
        <p:txBody>
          <a:bodyPr>
            <a:noAutofit/>
          </a:bodyPr>
          <a:lstStyle/>
          <a:p>
            <a:r>
              <a:rPr lang="en">
                <a:solidFill>
                  <a:srgbClr val="000000"/>
                </a:solidFill>
                <a:latin typeface="Bahnschrift SemiBold"/>
                <a:cs typeface="Arial"/>
              </a:rPr>
              <a:t>Ready for the future?</a:t>
            </a:r>
          </a:p>
        </p:txBody>
      </p:sp>
      <p:grpSp>
        <p:nvGrpSpPr>
          <p:cNvPr id="21" name="Groupe 20">
            <a:extLst>
              <a:ext uri="{FF2B5EF4-FFF2-40B4-BE49-F238E27FC236}">
                <a16:creationId xmlns:a16="http://schemas.microsoft.com/office/drawing/2014/main" id="{A393BC31-DBC7-EEAA-ADCB-BDB8FCD0CB29}"/>
              </a:ext>
            </a:extLst>
          </p:cNvPr>
          <p:cNvGrpSpPr/>
          <p:nvPr/>
        </p:nvGrpSpPr>
        <p:grpSpPr>
          <a:xfrm>
            <a:off x="0" y="2281207"/>
            <a:ext cx="12395201" cy="2739579"/>
            <a:chOff x="-16935" y="3208867"/>
            <a:chExt cx="25117402" cy="5551434"/>
          </a:xfrm>
        </p:grpSpPr>
        <p:pic>
          <p:nvPicPr>
            <p:cNvPr id="4" name="Picture 2">
              <a:extLst>
                <a:ext uri="{FF2B5EF4-FFF2-40B4-BE49-F238E27FC236}">
                  <a16:creationId xmlns:a16="http://schemas.microsoft.com/office/drawing/2014/main" id="{FB63A0C9-1CF4-A409-9299-49963789DD78}"/>
                </a:ext>
              </a:extLst>
            </p:cNvPr>
            <p:cNvPicPr>
              <a:picLocks noChangeAspect="1"/>
            </p:cNvPicPr>
            <p:nvPr/>
          </p:nvPicPr>
          <p:blipFill>
            <a:blip r:embed="rId3"/>
            <a:stretch>
              <a:fillRect/>
            </a:stretch>
          </p:blipFill>
          <p:spPr>
            <a:xfrm>
              <a:off x="6231955" y="3397066"/>
              <a:ext cx="5375164" cy="3161292"/>
            </a:xfrm>
            <a:prstGeom prst="rect">
              <a:avLst/>
            </a:prstGeom>
          </p:spPr>
        </p:pic>
        <p:pic>
          <p:nvPicPr>
            <p:cNvPr id="5" name="Picture 11">
              <a:extLst>
                <a:ext uri="{FF2B5EF4-FFF2-40B4-BE49-F238E27FC236}">
                  <a16:creationId xmlns:a16="http://schemas.microsoft.com/office/drawing/2014/main" id="{D2F8F050-9220-5F45-E20A-5E94BAFFBC7E}"/>
                </a:ext>
              </a:extLst>
            </p:cNvPr>
            <p:cNvPicPr>
              <a:picLocks noChangeAspect="1"/>
            </p:cNvPicPr>
            <p:nvPr/>
          </p:nvPicPr>
          <p:blipFill>
            <a:blip r:embed="rId4"/>
            <a:stretch>
              <a:fillRect/>
            </a:stretch>
          </p:blipFill>
          <p:spPr>
            <a:xfrm>
              <a:off x="13500940" y="3800500"/>
              <a:ext cx="4077010" cy="2618052"/>
            </a:xfrm>
            <a:prstGeom prst="rect">
              <a:avLst/>
            </a:prstGeom>
          </p:spPr>
        </p:pic>
        <p:pic>
          <p:nvPicPr>
            <p:cNvPr id="6" name="Image 5">
              <a:extLst>
                <a:ext uri="{FF2B5EF4-FFF2-40B4-BE49-F238E27FC236}">
                  <a16:creationId xmlns:a16="http://schemas.microsoft.com/office/drawing/2014/main" id="{2107BB76-C704-A43D-3B7C-4709A5DAE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568" y="3208867"/>
              <a:ext cx="4360343" cy="3753687"/>
            </a:xfrm>
            <a:prstGeom prst="rect">
              <a:avLst/>
            </a:prstGeom>
          </p:spPr>
        </p:pic>
        <p:pic>
          <p:nvPicPr>
            <p:cNvPr id="7" name="Image 6">
              <a:extLst>
                <a:ext uri="{FF2B5EF4-FFF2-40B4-BE49-F238E27FC236}">
                  <a16:creationId xmlns:a16="http://schemas.microsoft.com/office/drawing/2014/main" id="{59819AB7-D11F-B154-A93F-B804E7FFE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71774" y="3419400"/>
              <a:ext cx="3926555" cy="3380251"/>
            </a:xfrm>
            <a:prstGeom prst="rect">
              <a:avLst/>
            </a:prstGeom>
          </p:spPr>
        </p:pic>
        <p:grpSp>
          <p:nvGrpSpPr>
            <p:cNvPr id="8" name="Group 1">
              <a:extLst>
                <a:ext uri="{FF2B5EF4-FFF2-40B4-BE49-F238E27FC236}">
                  <a16:creationId xmlns:a16="http://schemas.microsoft.com/office/drawing/2014/main" id="{8F15144E-E325-179E-47B3-D53EF8C27F0C}"/>
                </a:ext>
              </a:extLst>
            </p:cNvPr>
            <p:cNvGrpSpPr/>
            <p:nvPr/>
          </p:nvGrpSpPr>
          <p:grpSpPr>
            <a:xfrm>
              <a:off x="-16935" y="6923941"/>
              <a:ext cx="25117402" cy="1836360"/>
              <a:chOff x="-16935" y="6923941"/>
              <a:chExt cx="25117402" cy="1836360"/>
            </a:xfrm>
          </p:grpSpPr>
          <p:sp>
            <p:nvSpPr>
              <p:cNvPr id="9" name="Shape 345">
                <a:extLst>
                  <a:ext uri="{FF2B5EF4-FFF2-40B4-BE49-F238E27FC236}">
                    <a16:creationId xmlns:a16="http://schemas.microsoft.com/office/drawing/2014/main" id="{C3843CEF-A53D-8101-E5E6-E1D1FE520897}"/>
                  </a:ext>
                </a:extLst>
              </p:cNvPr>
              <p:cNvSpPr/>
              <p:nvPr/>
            </p:nvSpPr>
            <p:spPr>
              <a:xfrm>
                <a:off x="-16935" y="7013355"/>
                <a:ext cx="25117402" cy="0"/>
              </a:xfrm>
              <a:prstGeom prst="line">
                <a:avLst/>
              </a:prstGeom>
              <a:ln w="25400">
                <a:solidFill>
                  <a:srgbClr val="E8E8E8"/>
                </a:solidFill>
                <a:miter lim="400000"/>
              </a:ln>
            </p:spPr>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latin typeface="Helvetica Light"/>
                    <a:ea typeface="Helvetica Light"/>
                    <a:cs typeface="Helvetica Light"/>
                    <a:sym typeface="Helvetica Light"/>
                  </a:defRPr>
                </a:pPr>
                <a:endParaRPr lang="fr-FR" sz="1600">
                  <a:latin typeface="Bahnschrift"/>
                </a:endParaRPr>
              </a:p>
            </p:txBody>
          </p:sp>
          <p:sp>
            <p:nvSpPr>
              <p:cNvPr id="13" name="Shape 347">
                <a:extLst>
                  <a:ext uri="{FF2B5EF4-FFF2-40B4-BE49-F238E27FC236}">
                    <a16:creationId xmlns:a16="http://schemas.microsoft.com/office/drawing/2014/main" id="{F320E957-1189-82F1-16ED-25B17D81AEC4}"/>
                  </a:ext>
                </a:extLst>
              </p:cNvPr>
              <p:cNvSpPr/>
              <p:nvPr/>
            </p:nvSpPr>
            <p:spPr>
              <a:xfrm>
                <a:off x="1911556" y="7493075"/>
                <a:ext cx="4320401" cy="126722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600" b="1" i="0" u="none" strike="noStrike" dirty="0">
                    <a:latin typeface="Bahnschrift SemiLight" panose="020B0502040204020203" pitchFamily="34" charset="0"/>
                  </a:rPr>
                  <a:t>1998</a:t>
                </a:r>
              </a:p>
              <a:p>
                <a:pPr rtl="0"/>
                <a:r>
                  <a:rPr lang="en" sz="1600" b="0" i="0" u="none" strike="noStrike" dirty="0">
                    <a:latin typeface="Bahnschrift SemiLight" panose="020B0502040204020203" pitchFamily="34" charset="0"/>
                  </a:rPr>
                  <a:t>Dragon Speech-to-text</a:t>
                </a:r>
                <a:endParaRPr sz="1600" dirty="0">
                  <a:latin typeface="Bahnschrift SemiLight" panose="020B0502040204020203" pitchFamily="34" charset="0"/>
                </a:endParaRPr>
              </a:p>
            </p:txBody>
          </p:sp>
          <p:sp>
            <p:nvSpPr>
              <p:cNvPr id="14" name="Shape 349">
                <a:extLst>
                  <a:ext uri="{FF2B5EF4-FFF2-40B4-BE49-F238E27FC236}">
                    <a16:creationId xmlns:a16="http://schemas.microsoft.com/office/drawing/2014/main" id="{DE10E976-690A-6582-0BF3-61A5EF2487F5}"/>
                  </a:ext>
                </a:extLst>
              </p:cNvPr>
              <p:cNvSpPr/>
              <p:nvPr/>
            </p:nvSpPr>
            <p:spPr>
              <a:xfrm>
                <a:off x="8054455" y="7493075"/>
                <a:ext cx="4460419" cy="126722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600" b="1" i="0" u="none" strike="noStrike" dirty="0">
                    <a:latin typeface="Bahnschrift SemiLight" panose="020B0502040204020203" pitchFamily="34" charset="0"/>
                  </a:rPr>
                  <a:t>2011</a:t>
                </a:r>
              </a:p>
              <a:p>
                <a:pPr rtl="0"/>
                <a:r>
                  <a:rPr lang="en" sz="1600" b="0" i="0" u="none" strike="noStrike" dirty="0">
                    <a:latin typeface="Bahnschrift SemiLight" panose="020B0502040204020203" pitchFamily="34" charset="0"/>
                  </a:rPr>
                  <a:t>Samsung Smart TV</a:t>
                </a:r>
                <a:endParaRPr sz="1600" dirty="0">
                  <a:latin typeface="Bahnschrift SemiLight" panose="020B0502040204020203" pitchFamily="34" charset="0"/>
                </a:endParaRPr>
              </a:p>
            </p:txBody>
          </p:sp>
          <p:sp>
            <p:nvSpPr>
              <p:cNvPr id="15" name="Shape 350">
                <a:extLst>
                  <a:ext uri="{FF2B5EF4-FFF2-40B4-BE49-F238E27FC236}">
                    <a16:creationId xmlns:a16="http://schemas.microsoft.com/office/drawing/2014/main" id="{3ADA81F1-91F0-E393-D58E-6BC46492CE23}"/>
                  </a:ext>
                </a:extLst>
              </p:cNvPr>
              <p:cNvSpPr/>
              <p:nvPr/>
            </p:nvSpPr>
            <p:spPr>
              <a:xfrm>
                <a:off x="1944523" y="6923941"/>
                <a:ext cx="182374" cy="18237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lang="fr-FR" sz="1600">
                  <a:solidFill>
                    <a:srgbClr val="000000"/>
                  </a:solidFill>
                  <a:latin typeface="Bahnschrift"/>
                </a:endParaRPr>
              </a:p>
            </p:txBody>
          </p:sp>
          <p:sp>
            <p:nvSpPr>
              <p:cNvPr id="16" name="Shape 351">
                <a:extLst>
                  <a:ext uri="{FF2B5EF4-FFF2-40B4-BE49-F238E27FC236}">
                    <a16:creationId xmlns:a16="http://schemas.microsoft.com/office/drawing/2014/main" id="{0BA05E6C-3D63-77F5-B00D-BD4A3BEF0D56}"/>
                  </a:ext>
                </a:extLst>
              </p:cNvPr>
              <p:cNvSpPr/>
              <p:nvPr/>
            </p:nvSpPr>
            <p:spPr>
              <a:xfrm>
                <a:off x="8105980" y="6923941"/>
                <a:ext cx="182374" cy="18237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lang="fr-FR" sz="1600">
                  <a:solidFill>
                    <a:srgbClr val="000000"/>
                  </a:solidFill>
                  <a:latin typeface="Bahnschrift"/>
                </a:endParaRPr>
              </a:p>
            </p:txBody>
          </p:sp>
          <p:sp>
            <p:nvSpPr>
              <p:cNvPr id="17" name="Shape 358">
                <a:extLst>
                  <a:ext uri="{FF2B5EF4-FFF2-40B4-BE49-F238E27FC236}">
                    <a16:creationId xmlns:a16="http://schemas.microsoft.com/office/drawing/2014/main" id="{D047330D-DD8D-FA62-64B8-98C3C820B035}"/>
                  </a:ext>
                </a:extLst>
              </p:cNvPr>
              <p:cNvSpPr/>
              <p:nvPr/>
            </p:nvSpPr>
            <p:spPr>
              <a:xfrm>
                <a:off x="14860755" y="7493075"/>
                <a:ext cx="3439358" cy="126722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2013</a:t>
                </a:r>
              </a:p>
              <a:p>
                <a:r>
                  <a:rPr lang="en" sz="1600" b="1" dirty="0">
                    <a:latin typeface="Bahnschrift SemiLight" panose="020B0502040204020203" pitchFamily="34" charset="0"/>
                  </a:rPr>
                  <a:t>TESLA</a:t>
                </a:r>
                <a:endParaRPr sz="1600" b="1" dirty="0">
                  <a:latin typeface="Bahnschrift SemiLight" panose="020B0502040204020203" pitchFamily="34" charset="0"/>
                </a:endParaRPr>
              </a:p>
            </p:txBody>
          </p:sp>
          <p:sp>
            <p:nvSpPr>
              <p:cNvPr id="18" name="Shape 359">
                <a:extLst>
                  <a:ext uri="{FF2B5EF4-FFF2-40B4-BE49-F238E27FC236}">
                    <a16:creationId xmlns:a16="http://schemas.microsoft.com/office/drawing/2014/main" id="{6DFBB1F1-54C3-9882-58E4-869FF315B880}"/>
                  </a:ext>
                </a:extLst>
              </p:cNvPr>
              <p:cNvSpPr/>
              <p:nvPr/>
            </p:nvSpPr>
            <p:spPr>
              <a:xfrm>
                <a:off x="14912280" y="6923941"/>
                <a:ext cx="182374" cy="18237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lang="fr-FR" sz="1600">
                  <a:solidFill>
                    <a:srgbClr val="000000"/>
                  </a:solidFill>
                  <a:latin typeface="Bahnschrift"/>
                </a:endParaRPr>
              </a:p>
            </p:txBody>
          </p:sp>
          <p:sp>
            <p:nvSpPr>
              <p:cNvPr id="19" name="Shape 358">
                <a:extLst>
                  <a:ext uri="{FF2B5EF4-FFF2-40B4-BE49-F238E27FC236}">
                    <a16:creationId xmlns:a16="http://schemas.microsoft.com/office/drawing/2014/main" id="{BA52C138-20CC-2726-12A2-71BF3C7FB97F}"/>
                  </a:ext>
                </a:extLst>
              </p:cNvPr>
              <p:cNvSpPr/>
              <p:nvPr/>
            </p:nvSpPr>
            <p:spPr>
              <a:xfrm>
                <a:off x="20692191" y="7493075"/>
                <a:ext cx="3439358" cy="126722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2013+</a:t>
                </a:r>
              </a:p>
              <a:p>
                <a:r>
                  <a:rPr lang="en" sz="1600" b="1" dirty="0">
                    <a:latin typeface="Bahnschrift SemiLight" panose="020B0502040204020203" pitchFamily="34" charset="0"/>
                  </a:rPr>
                  <a:t>Dragon Pro</a:t>
                </a:r>
                <a:endParaRPr sz="1600" b="1" dirty="0">
                  <a:latin typeface="Bahnschrift SemiLight" panose="020B0502040204020203" pitchFamily="34" charset="0"/>
                </a:endParaRPr>
              </a:p>
            </p:txBody>
          </p:sp>
          <p:sp>
            <p:nvSpPr>
              <p:cNvPr id="20" name="Shape 359">
                <a:extLst>
                  <a:ext uri="{FF2B5EF4-FFF2-40B4-BE49-F238E27FC236}">
                    <a16:creationId xmlns:a16="http://schemas.microsoft.com/office/drawing/2014/main" id="{61174EA4-71D5-8007-D80C-CEF15D845C08}"/>
                  </a:ext>
                </a:extLst>
              </p:cNvPr>
              <p:cNvSpPr/>
              <p:nvPr/>
            </p:nvSpPr>
            <p:spPr>
              <a:xfrm>
                <a:off x="20743717" y="6923941"/>
                <a:ext cx="182374" cy="18237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lang="fr-FR" sz="1600">
                  <a:solidFill>
                    <a:srgbClr val="000000"/>
                  </a:solidFill>
                  <a:latin typeface="Bahnschrift"/>
                </a:endParaRPr>
              </a:p>
            </p:txBody>
          </p:sp>
        </p:grpSp>
      </p:grpSp>
      <p:sp>
        <p:nvSpPr>
          <p:cNvPr id="23" name="Espace réservé du contenu 2">
            <a:extLst>
              <a:ext uri="{FF2B5EF4-FFF2-40B4-BE49-F238E27FC236}">
                <a16:creationId xmlns:a16="http://schemas.microsoft.com/office/drawing/2014/main" id="{84FFDE4C-F215-7CC5-6C7F-DB6AC2A0AAB3}"/>
              </a:ext>
            </a:extLst>
          </p:cNvPr>
          <p:cNvSpPr>
            <a:spLocks noGrp="1"/>
          </p:cNvSpPr>
          <p:nvPr/>
        </p:nvSpPr>
        <p:spPr>
          <a:xfrm>
            <a:off x="726838" y="1817280"/>
            <a:ext cx="6705207" cy="37632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400" b="1" i="0" u="none" strike="noStrike">
                <a:latin typeface="Bahnschrift"/>
                <a:cs typeface="Futura Medium"/>
              </a:rPr>
              <a:t>Voice</a:t>
            </a:r>
            <a:r>
              <a:rPr lang="en" sz="1400" b="0" i="0" u="none" strike="noStrike">
                <a:latin typeface="Bahnschrift"/>
                <a:cs typeface="Futura Medium"/>
              </a:rPr>
              <a:t> interaction</a:t>
            </a:r>
          </a:p>
        </p:txBody>
      </p:sp>
      <p:sp>
        <p:nvSpPr>
          <p:cNvPr id="10" name="TextBox 9">
            <a:extLst>
              <a:ext uri="{FF2B5EF4-FFF2-40B4-BE49-F238E27FC236}">
                <a16:creationId xmlns:a16="http://schemas.microsoft.com/office/drawing/2014/main" id="{66ED2CE0-109F-9C46-81EB-4F0C838AD21D}"/>
              </a:ext>
            </a:extLst>
          </p:cNvPr>
          <p:cNvSpPr txBox="1"/>
          <p:nvPr/>
        </p:nvSpPr>
        <p:spPr>
          <a:xfrm>
            <a:off x="7481965" y="5802863"/>
            <a:ext cx="4710035" cy="954107"/>
          </a:xfrm>
          <a:prstGeom prst="rect">
            <a:avLst/>
          </a:prstGeom>
          <a:noFill/>
        </p:spPr>
        <p:txBody>
          <a:bodyPr wrap="square">
            <a:spAutoFit/>
          </a:bodyPr>
          <a:lstStyle/>
          <a:p>
            <a:r>
              <a:rPr lang="fr-BE" sz="800" dirty="0">
                <a:latin typeface="Bahnschrift SemiLight" panose="020B0502040204020203" pitchFamily="34" charset="0"/>
                <a:hlinkClick r:id="rId7"/>
              </a:rPr>
              <a:t>https://www.nuance.com/content/nuance/sites/nl-nl/dragon/dragon-for-pc/home-edition.html</a:t>
            </a:r>
            <a:endParaRPr lang="fr-BE" sz="800" dirty="0">
              <a:latin typeface="Bahnschrift SemiLight" panose="020B0502040204020203" pitchFamily="34" charset="0"/>
            </a:endParaRPr>
          </a:p>
          <a:p>
            <a:r>
              <a:rPr lang="fr-BE" sz="800" dirty="0">
                <a:latin typeface="Bahnschrift SemiLight" panose="020B0502040204020203" pitchFamily="34" charset="0"/>
                <a:hlinkClick r:id="rId8"/>
              </a:rPr>
              <a:t>https://www.samsung.com/in/support/tv-audio-video/is-my-voice-or-data-sold-to-third-parties-for-marketing-purposes/</a:t>
            </a:r>
            <a:endParaRPr lang="fr-BE" sz="800" dirty="0">
              <a:latin typeface="Bahnschrift SemiLight" panose="020B0502040204020203" pitchFamily="34" charset="0"/>
            </a:endParaRPr>
          </a:p>
          <a:p>
            <a:r>
              <a:rPr lang="fr-BE" sz="800" dirty="0">
                <a:latin typeface="Bahnschrift SemiLight" panose="020B0502040204020203" pitchFamily="34" charset="0"/>
                <a:hlinkClick r:id="rId9"/>
              </a:rPr>
              <a:t>https://www.applesfera.com/ios/siri-eyes-free-sigue-ampliando-su-radio-de-accion-chevrolet-en-el-2014</a:t>
            </a:r>
            <a:endParaRPr lang="fr-BE" sz="800" dirty="0">
              <a:latin typeface="Bahnschrift SemiLight" panose="020B0502040204020203" pitchFamily="34" charset="0"/>
            </a:endParaRPr>
          </a:p>
          <a:p>
            <a:endParaRPr lang="fr-BE" sz="800" dirty="0">
              <a:latin typeface="Bahnschrift SemiLight" panose="020B0502040204020203" pitchFamily="34" charset="0"/>
            </a:endParaRPr>
          </a:p>
          <a:p>
            <a:endParaRPr lang="fr-BE" sz="800" dirty="0">
              <a:latin typeface="Bahnschrift SemiLight" panose="020B0502040204020203" pitchFamily="34" charset="0"/>
            </a:endParaRPr>
          </a:p>
        </p:txBody>
      </p:sp>
    </p:spTree>
    <p:extLst>
      <p:ext uri="{BB962C8B-B14F-4D97-AF65-F5344CB8AC3E}">
        <p14:creationId xmlns:p14="http://schemas.microsoft.com/office/powerpoint/2010/main" val="24901647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B48F337-6217-85A9-D387-157F59165107}"/>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B624267-3B6A-674A-DA58-87D681FA14A1}"/>
              </a:ext>
            </a:extLst>
          </p:cNvPr>
          <p:cNvSpPr txBox="1">
            <a:spLocks noGrp="1"/>
          </p:cNvSpPr>
          <p:nvPr>
            <p:ph type="title"/>
          </p:nvPr>
        </p:nvSpPr>
        <p:spPr/>
        <p:txBody>
          <a:bodyPr>
            <a:noAutofit/>
          </a:bodyPr>
          <a:lstStyle/>
          <a:p>
            <a:r>
              <a:rPr lang="en" dirty="0">
                <a:latin typeface="Bahnschrift SemiBold"/>
                <a:cs typeface="Arial"/>
              </a:rPr>
              <a:t>Evaluation of a Project in A11Y </a:t>
            </a:r>
          </a:p>
        </p:txBody>
      </p:sp>
      <p:sp>
        <p:nvSpPr>
          <p:cNvPr id="4" name="ZoneTexte 3">
            <a:extLst>
              <a:ext uri="{FF2B5EF4-FFF2-40B4-BE49-F238E27FC236}">
                <a16:creationId xmlns:a16="http://schemas.microsoft.com/office/drawing/2014/main" id="{23E388C6-39A3-3D03-0892-022DF16A304A}"/>
              </a:ext>
            </a:extLst>
          </p:cNvPr>
          <p:cNvSpPr txBox="1"/>
          <p:nvPr/>
        </p:nvSpPr>
        <p:spPr>
          <a:xfrm>
            <a:off x="1015999" y="2528454"/>
            <a:ext cx="805872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92100" indent="-285750" rtl="0">
              <a:buFont typeface="Arial,Sans-Serif"/>
              <a:buChar char="•"/>
            </a:pPr>
            <a:r>
              <a:rPr lang="en-US" sz="2800" dirty="0">
                <a:latin typeface="Bahnschrift SemiLight" panose="020B0502040204020203" pitchFamily="34" charset="0"/>
              </a:rPr>
              <a:t>Had you correctly assessed the accessibility load?​</a:t>
            </a:r>
          </a:p>
          <a:p>
            <a:pPr marL="292100" indent="-285750" rtl="0">
              <a:buFont typeface="Arial,Sans-Serif"/>
              <a:buChar char="•"/>
            </a:pPr>
            <a:endParaRPr lang="fr-FR" sz="2800" dirty="0">
              <a:latin typeface="Bahnschrift SemiLight" panose="020B0502040204020203" pitchFamily="34" charset="0"/>
              <a:ea typeface="Calibri"/>
              <a:cs typeface="Calibri"/>
            </a:endParaRPr>
          </a:p>
          <a:p>
            <a:pPr marL="292100" indent="-285750" rtl="0">
              <a:buFont typeface="Arial,Sans-Serif"/>
              <a:buChar char="•"/>
            </a:pPr>
            <a:r>
              <a:rPr lang="en-US" sz="2800" dirty="0">
                <a:latin typeface="Bahnschrift SemiLight" panose="020B0502040204020203" pitchFamily="34" charset="0"/>
              </a:rPr>
              <a:t>Which position was the most overrun?​</a:t>
            </a:r>
          </a:p>
          <a:p>
            <a:pPr marL="292100" indent="-285750" rtl="0">
              <a:buFont typeface="Arial,Sans-Serif"/>
              <a:buChar char="•"/>
            </a:pPr>
            <a:endParaRPr lang="fr-FR" sz="2800" dirty="0">
              <a:latin typeface="Bahnschrift SemiLight" panose="020B0502040204020203" pitchFamily="34" charset="0"/>
              <a:ea typeface="Calibri"/>
              <a:cs typeface="Calibri"/>
            </a:endParaRPr>
          </a:p>
          <a:p>
            <a:pPr marL="292100" indent="-285750" rtl="0">
              <a:buFont typeface="Arial,Sans-Serif"/>
              <a:buChar char="•"/>
            </a:pPr>
            <a:r>
              <a:rPr lang="en-US" sz="2800" dirty="0">
                <a:latin typeface="Bahnschrift SemiLight" panose="020B0502040204020203" pitchFamily="34" charset="0"/>
              </a:rPr>
              <a:t>Looking back, what were the mistakes?​</a:t>
            </a:r>
          </a:p>
          <a:p>
            <a:pPr marL="292100" indent="-285750" rtl="0">
              <a:buFont typeface="Arial,Sans-Serif"/>
              <a:buChar char="•"/>
            </a:pPr>
            <a:endParaRPr lang="fr-FR" sz="2800" dirty="0">
              <a:latin typeface="Bahnschrift SemiLight" panose="020B0502040204020203" pitchFamily="34" charset="0"/>
              <a:ea typeface="Calibri"/>
              <a:cs typeface="Calibri"/>
            </a:endParaRPr>
          </a:p>
          <a:p>
            <a:pPr marL="292100" indent="-285750" rtl="0">
              <a:buFont typeface="Arial,Sans-Serif"/>
              <a:buChar char="•"/>
            </a:pPr>
            <a:r>
              <a:rPr lang="en-US" sz="2800" dirty="0">
                <a:latin typeface="Bahnschrift SemiLight" panose="020B0502040204020203" pitchFamily="34" charset="0"/>
              </a:rPr>
              <a:t>…​</a:t>
            </a:r>
            <a:endParaRPr lang="fr-FR" sz="2800" dirty="0">
              <a:latin typeface="Bahnschrift SemiLight" panose="020B0502040204020203" pitchFamily="34" charset="0"/>
            </a:endParaRPr>
          </a:p>
        </p:txBody>
      </p:sp>
    </p:spTree>
    <p:extLst>
      <p:ext uri="{BB962C8B-B14F-4D97-AF65-F5344CB8AC3E}">
        <p14:creationId xmlns:p14="http://schemas.microsoft.com/office/powerpoint/2010/main" val="9587413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A47A45A-98A1-944E-56FC-BB1C13E9AB5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3FE43CF-7ABB-0AAE-77BA-EAA8DAD3287C}"/>
              </a:ext>
            </a:extLst>
          </p:cNvPr>
          <p:cNvSpPr txBox="1">
            <a:spLocks noGrp="1"/>
          </p:cNvSpPr>
          <p:nvPr>
            <p:ph type="title"/>
          </p:nvPr>
        </p:nvSpPr>
        <p:spPr/>
        <p:txBody>
          <a:bodyPr>
            <a:noAutofit/>
          </a:bodyPr>
          <a:lstStyle/>
          <a:p>
            <a:r>
              <a:rPr lang="en">
                <a:latin typeface="Bahnschrift SemiBold"/>
                <a:cs typeface="Arial"/>
              </a:rPr>
              <a:t>My Lines of Action</a:t>
            </a:r>
            <a:endParaRPr lang="fr-FR"/>
          </a:p>
        </p:txBody>
      </p:sp>
      <p:graphicFrame>
        <p:nvGraphicFramePr>
          <p:cNvPr id="3" name="Tableau 2">
            <a:extLst>
              <a:ext uri="{FF2B5EF4-FFF2-40B4-BE49-F238E27FC236}">
                <a16:creationId xmlns:a16="http://schemas.microsoft.com/office/drawing/2014/main" id="{6A01E2AF-9502-2C63-B8C1-848C01CA21A2}"/>
              </a:ext>
            </a:extLst>
          </p:cNvPr>
          <p:cNvGraphicFramePr>
            <a:graphicFrameLocks noGrp="1"/>
          </p:cNvGraphicFramePr>
          <p:nvPr>
            <p:extLst>
              <p:ext uri="{D42A27DB-BD31-4B8C-83A1-F6EECF244321}">
                <p14:modId xmlns:p14="http://schemas.microsoft.com/office/powerpoint/2010/main" val="1159326268"/>
              </p:ext>
            </p:extLst>
          </p:nvPr>
        </p:nvGraphicFramePr>
        <p:xfrm>
          <a:off x="2038350" y="2585720"/>
          <a:ext cx="8115300" cy="2194560"/>
        </p:xfrm>
        <a:graphic>
          <a:graphicData uri="http://schemas.openxmlformats.org/drawingml/2006/table">
            <a:tbl>
              <a:tblPr bandRow="1">
                <a:tableStyleId>{5C22544A-7EE6-4342-B048-85BDC9FD1C3A}</a:tableStyleId>
              </a:tblPr>
              <a:tblGrid>
                <a:gridCol w="4057650">
                  <a:extLst>
                    <a:ext uri="{9D8B030D-6E8A-4147-A177-3AD203B41FA5}">
                      <a16:colId xmlns:a16="http://schemas.microsoft.com/office/drawing/2014/main" val="543125344"/>
                    </a:ext>
                  </a:extLst>
                </a:gridCol>
                <a:gridCol w="4057650">
                  <a:extLst>
                    <a:ext uri="{9D8B030D-6E8A-4147-A177-3AD203B41FA5}">
                      <a16:colId xmlns:a16="http://schemas.microsoft.com/office/drawing/2014/main" val="3976651965"/>
                    </a:ext>
                  </a:extLst>
                </a:gridCol>
              </a:tblGrid>
              <a:tr h="361950">
                <a:tc>
                  <a:txBody>
                    <a:bodyPr/>
                    <a:lstStyle/>
                    <a:p>
                      <a:pPr algn="ctr" rtl="0" fontAlgn="base"/>
                      <a:r>
                        <a:rPr lang="en" sz="1800" b="1" i="0" u="none" strike="noStrike" dirty="0">
                          <a:solidFill>
                            <a:srgbClr val="FFFFFF"/>
                          </a:solidFill>
                          <a:highlight>
                            <a:srgbClr val="4472C4"/>
                          </a:highlight>
                          <a:latin typeface="Bahnschrift SemiLight" panose="020B0502040204020203" pitchFamily="34" charset="0"/>
                        </a:rPr>
                        <a:t>As ...</a:t>
                      </a:r>
                      <a:endParaRPr lang="en-US" b="1" dirty="0">
                        <a:solidFill>
                          <a:srgbClr val="FFFFFF"/>
                        </a:solidFill>
                        <a:effectLst/>
                        <a:highlight>
                          <a:srgbClr val="4472C4"/>
                        </a:highlight>
                        <a:latin typeface="Bahnschrift SemiLight" panose="020B0502040204020203" pitchFamily="34" charset="0"/>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 sz="1800" b="1" i="0" u="none" strike="noStrike" dirty="0">
                          <a:solidFill>
                            <a:srgbClr val="FFFFFF"/>
                          </a:solidFill>
                          <a:highlight>
                            <a:srgbClr val="4472C4"/>
                          </a:highlight>
                          <a:latin typeface="Bahnschrift SemiLight" panose="020B0502040204020203" pitchFamily="34" charset="0"/>
                        </a:rPr>
                        <a:t>I can start tomorrow...</a:t>
                      </a:r>
                      <a:endParaRPr lang="en-US" b="1" dirty="0">
                        <a:solidFill>
                          <a:srgbClr val="FFFFFF"/>
                        </a:solidFill>
                        <a:effectLst/>
                        <a:highlight>
                          <a:srgbClr val="4472C4"/>
                        </a:highlight>
                        <a:latin typeface="Bahnschrift SemiLight" panose="020B0502040204020203" pitchFamily="34" charset="0"/>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112533651"/>
                  </a:ext>
                </a:extLst>
              </a:tr>
              <a:tr h="361950">
                <a:tc>
                  <a:txBody>
                    <a:bodyPr/>
                    <a:lstStyle/>
                    <a:p>
                      <a:pPr marL="0" indent="0" algn="ctr" fontAlgn="auto">
                        <a:buNone/>
                      </a:pPr>
                      <a:endParaRPr lang="fr-BE" sz="1800">
                        <a:effectLst/>
                        <a:highlight>
                          <a:srgbClr val="CFD5EA"/>
                        </a:highlight>
                        <a:latin typeface="Bahnschrift"/>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tc>
                  <a:txBody>
                    <a:bodyPr/>
                    <a:lstStyle/>
                    <a:p>
                      <a:pPr marL="0" lvl="0" indent="0" fontAlgn="base">
                        <a:buNone/>
                      </a:pPr>
                      <a:r>
                        <a:rPr lang="en-US" sz="1400" dirty="0">
                          <a:effectLst/>
                          <a:highlight>
                            <a:srgbClr val="CFD5EA"/>
                          </a:highlight>
                          <a:latin typeface="Bahnschrift"/>
                        </a:rPr>
                        <a:t>1.</a:t>
                      </a: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30325151"/>
                  </a:ext>
                </a:extLst>
              </a:tr>
              <a:tr h="361950">
                <a:tc>
                  <a:txBody>
                    <a:bodyPr/>
                    <a:lstStyle/>
                    <a:p>
                      <a:pPr marL="0" indent="0" algn="ctr" fontAlgn="auto">
                        <a:buNone/>
                      </a:pPr>
                      <a:endParaRPr lang="fr-BE" sz="1800">
                        <a:effectLst/>
                        <a:highlight>
                          <a:srgbClr val="E9EBF5"/>
                        </a:highlight>
                        <a:latin typeface="Bahnschrift"/>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E9EBF5"/>
                    </a:solidFill>
                  </a:tcPr>
                </a:tc>
                <a:tc>
                  <a:txBody>
                    <a:bodyPr/>
                    <a:lstStyle/>
                    <a:p>
                      <a:pPr marL="0" lvl="0" indent="0" fontAlgn="base">
                        <a:buNone/>
                      </a:pPr>
                      <a:r>
                        <a:rPr lang="en-US" sz="1400">
                          <a:effectLst/>
                          <a:highlight>
                            <a:srgbClr val="E9EBF5"/>
                          </a:highlight>
                          <a:latin typeface="Bahnschrift"/>
                        </a:rPr>
                        <a:t>2.</a:t>
                      </a: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454992632"/>
                  </a:ext>
                </a:extLst>
              </a:tr>
              <a:tr h="361950">
                <a:tc>
                  <a:txBody>
                    <a:bodyPr/>
                    <a:lstStyle/>
                    <a:p>
                      <a:pPr marL="0" indent="0" algn="ctr" fontAlgn="auto">
                        <a:buNone/>
                      </a:pPr>
                      <a:endParaRPr lang="fr-BE" sz="1800">
                        <a:effectLst/>
                        <a:highlight>
                          <a:srgbClr val="CFD5EA"/>
                        </a:highlight>
                        <a:latin typeface="Bahnschrift"/>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tc>
                  <a:txBody>
                    <a:bodyPr/>
                    <a:lstStyle/>
                    <a:p>
                      <a:pPr marL="0" lvl="0" indent="0" fontAlgn="base">
                        <a:buNone/>
                      </a:pPr>
                      <a:r>
                        <a:rPr lang="en-US" sz="1400">
                          <a:effectLst/>
                          <a:highlight>
                            <a:srgbClr val="CFD5EA"/>
                          </a:highlight>
                          <a:latin typeface="Bahnschrift"/>
                        </a:rPr>
                        <a:t>3.</a:t>
                      </a: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1721068"/>
                  </a:ext>
                </a:extLst>
              </a:tr>
              <a:tr h="361950">
                <a:tc>
                  <a:txBody>
                    <a:bodyPr/>
                    <a:lstStyle/>
                    <a:p>
                      <a:pPr marL="0" indent="0" algn="ctr" fontAlgn="auto">
                        <a:buNone/>
                      </a:pPr>
                      <a:endParaRPr lang="fr-BE" sz="1800">
                        <a:effectLst/>
                        <a:highlight>
                          <a:srgbClr val="E9EBF5"/>
                        </a:highlight>
                        <a:latin typeface="Bahnschrift"/>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E9EBF5"/>
                    </a:solidFill>
                  </a:tcPr>
                </a:tc>
                <a:tc>
                  <a:txBody>
                    <a:bodyPr/>
                    <a:lstStyle/>
                    <a:p>
                      <a:pPr marL="0" lvl="0" indent="0" fontAlgn="base">
                        <a:buNone/>
                      </a:pPr>
                      <a:r>
                        <a:rPr lang="en-US" sz="1400">
                          <a:effectLst/>
                          <a:highlight>
                            <a:srgbClr val="E9EBF5"/>
                          </a:highlight>
                          <a:latin typeface="Bahnschrift"/>
                        </a:rPr>
                        <a:t>4.</a:t>
                      </a: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806033793"/>
                  </a:ext>
                </a:extLst>
              </a:tr>
              <a:tr h="361950">
                <a:tc>
                  <a:txBody>
                    <a:bodyPr/>
                    <a:lstStyle/>
                    <a:p>
                      <a:pPr algn="ctr" fontAlgn="auto"/>
                      <a:endParaRPr lang="fr-BE" sz="1800">
                        <a:effectLst/>
                        <a:highlight>
                          <a:srgbClr val="CFD5EA"/>
                        </a:highlight>
                        <a:latin typeface="Bahnschrift"/>
                      </a:endParaRP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tc>
                  <a:txBody>
                    <a:bodyPr/>
                    <a:lstStyle/>
                    <a:p>
                      <a:pPr marL="0" lvl="0" indent="0" fontAlgn="base">
                        <a:buNone/>
                      </a:pPr>
                      <a:r>
                        <a:rPr lang="en-US" sz="1400" dirty="0">
                          <a:effectLst/>
                          <a:highlight>
                            <a:srgbClr val="CFD5EA"/>
                          </a:highlight>
                          <a:latin typeface="Bahnschrift"/>
                        </a:rPr>
                        <a:t>5.</a:t>
                      </a:r>
                    </a:p>
                  </a:txBody>
                  <a:tcPr>
                    <a:lnL w="11582" cap="flat" cmpd="sng" algn="ctr">
                      <a:solidFill>
                        <a:srgbClr val="FFFFFF"/>
                      </a:solidFill>
                      <a:prstDash val="solid"/>
                      <a:round/>
                      <a:headEnd type="none" w="med" len="med"/>
                      <a:tailEnd type="none" w="med" len="med"/>
                    </a:lnL>
                    <a:lnR w="11582" cap="flat" cmpd="sng" algn="ctr">
                      <a:solidFill>
                        <a:srgbClr val="FFFFFF"/>
                      </a:solidFill>
                      <a:prstDash val="solid"/>
                      <a:round/>
                      <a:headEnd type="none" w="med" len="med"/>
                      <a:tailEnd type="none" w="med" len="med"/>
                    </a:lnR>
                    <a:lnT w="11582" cap="flat" cmpd="sng" algn="ctr">
                      <a:solidFill>
                        <a:srgbClr val="FFFFFF"/>
                      </a:solidFill>
                      <a:prstDash val="solid"/>
                      <a:round/>
                      <a:headEnd type="none" w="med" len="med"/>
                      <a:tailEnd type="none" w="med" len="med"/>
                    </a:lnT>
                    <a:lnB w="11582"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762626217"/>
                  </a:ext>
                </a:extLst>
              </a:tr>
            </a:tbl>
          </a:graphicData>
        </a:graphic>
      </p:graphicFrame>
    </p:spTree>
    <p:extLst>
      <p:ext uri="{BB962C8B-B14F-4D97-AF65-F5344CB8AC3E}">
        <p14:creationId xmlns:p14="http://schemas.microsoft.com/office/powerpoint/2010/main" val="42001418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3693319"/>
          </a:xfrm>
          <a:prstGeom prst="rect">
            <a:avLst/>
          </a:prstGeom>
          <a:noFill/>
        </p:spPr>
        <p:txBody>
          <a:bodyPr wrap="square">
            <a:spAutoFit/>
          </a:bodyPr>
          <a:lstStyle/>
          <a:p>
            <a:pPr>
              <a:buNone/>
            </a:pPr>
            <a:r>
              <a:rPr lang="en-US" dirty="0">
                <a:solidFill>
                  <a:srgbClr val="000000"/>
                </a:solidFill>
                <a:latin typeface="Bahnschrift SemiLight"/>
                <a:ea typeface="Satoshi Regular"/>
              </a:rPr>
              <a:t>In this lesson, we focused on making digital experiences inclusive and usable for all.</a:t>
            </a:r>
          </a:p>
          <a:p>
            <a:pPr>
              <a:buNone/>
            </a:pPr>
            <a:r>
              <a:rPr lang="en-US" dirty="0">
                <a:solidFill>
                  <a:srgbClr val="000000"/>
                </a:solidFill>
                <a:latin typeface="Bahnschrift SemiLight"/>
                <a:ea typeface="Satoshi Regular"/>
              </a:rPr>
              <a:t>You discovered that accessibility isn't just about compliance — it's about empathy and responsibility. </a:t>
            </a:r>
          </a:p>
          <a:p>
            <a:pPr>
              <a:buNone/>
            </a:pPr>
            <a:r>
              <a:rPr lang="en-US" dirty="0">
                <a:solidFill>
                  <a:srgbClr val="000000"/>
                </a:solidFill>
                <a:latin typeface="Bahnschrift SemiLight"/>
                <a:ea typeface="Satoshi Regular"/>
              </a:rPr>
              <a:t>Whether users have visual, auditory, motor, or cognitive impairments, your design choices can make a huge difference.</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We explored WCAG principles (Perceivable, Operable, Understandable, Robust), common barriers, and testing,</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Remember: Accessible design is better design. It improves usability for everyone and reflects a commitment to ethical, user-centered work. </a:t>
            </a:r>
          </a:p>
          <a:p>
            <a:pPr>
              <a:buNone/>
            </a:pPr>
            <a:endParaRPr lang="en-US" dirty="0">
              <a:solidFill>
                <a:srgbClr val="000000"/>
              </a:solidFill>
              <a:latin typeface="Bahnschrift SemiLight"/>
              <a:ea typeface="Satoshi Regular"/>
            </a:endParaRPr>
          </a:p>
          <a:p>
            <a:pPr>
              <a:buNone/>
            </a:pPr>
            <a:r>
              <a:rPr lang="en-US" dirty="0">
                <a:solidFill>
                  <a:srgbClr val="000000"/>
                </a:solidFill>
                <a:latin typeface="Bahnschrift SemiLight"/>
                <a:ea typeface="Satoshi Regular"/>
              </a:rPr>
              <a:t>Keep accessibility top of mind in every project — it's not an add-on, it's essential.</a:t>
            </a:r>
          </a:p>
        </p:txBody>
      </p:sp>
    </p:spTree>
    <p:extLst>
      <p:ext uri="{BB962C8B-B14F-4D97-AF65-F5344CB8AC3E}">
        <p14:creationId xmlns:p14="http://schemas.microsoft.com/office/powerpoint/2010/main" val="10450377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Resources</a:t>
            </a:r>
            <a:r>
              <a:rPr lang="fr-BE" dirty="0"/>
              <a:t> &amp; </a:t>
            </a:r>
            <a:r>
              <a:rPr lang="fr-BE" dirty="0" err="1"/>
              <a:t>Additional</a:t>
            </a:r>
            <a:r>
              <a:rPr lang="fr-BE" dirty="0"/>
              <a:t> </a:t>
            </a:r>
            <a:r>
              <a:rPr lang="fr-BE" dirty="0" err="1"/>
              <a:t>reading</a:t>
            </a:r>
            <a:endParaRPr dirty="0"/>
          </a:p>
        </p:txBody>
      </p:sp>
      <p:sp>
        <p:nvSpPr>
          <p:cNvPr id="3" name="Content Placeholder 2"/>
          <p:cNvSpPr>
            <a:spLocks noGrp="1"/>
          </p:cNvSpPr>
          <p:nvPr>
            <p:ph idx="1"/>
          </p:nvPr>
        </p:nvSpPr>
        <p:spPr/>
        <p:txBody>
          <a:bodyPr vert="horz" lIns="91440" tIns="45720" rIns="91440" bIns="45720" rtlCol="0" anchor="t">
            <a:normAutofit lnSpcReduction="10000"/>
          </a:bodyPr>
          <a:lstStyle/>
          <a:p>
            <a:pPr marL="0" indent="0">
              <a:buNone/>
            </a:pPr>
            <a:r>
              <a:rPr lang="fr-BE" b="1" dirty="0"/>
              <a:t>Online Tools &amp; </a:t>
            </a:r>
            <a:r>
              <a:rPr lang="fr-BE" b="1" dirty="0" err="1"/>
              <a:t>Resources</a:t>
            </a:r>
            <a:endParaRPr lang="fr-BE" b="1" dirty="0"/>
          </a:p>
          <a:p>
            <a:r>
              <a:rPr lang="en-US" dirty="0" err="1">
                <a:latin typeface="Bahnschrift SemiLight"/>
              </a:rPr>
              <a:t>WebAIM</a:t>
            </a:r>
            <a:r>
              <a:rPr lang="en-US" dirty="0">
                <a:latin typeface="Bahnschrift SemiLight"/>
              </a:rPr>
              <a:t>(</a:t>
            </a:r>
            <a:r>
              <a:rPr dirty="0">
                <a:latin typeface="Bahnschrift SemiLight"/>
                <a:hlinkClick r:id="rId3"/>
              </a:rPr>
              <a:t>https://webaim.org/</a:t>
            </a:r>
            <a:r>
              <a:rPr dirty="0">
                <a:latin typeface="Bahnschrift SemiLight"/>
              </a:rPr>
              <a:t>): Accessibility testing &amp; best practices</a:t>
            </a:r>
          </a:p>
          <a:p>
            <a:r>
              <a:rPr dirty="0">
                <a:latin typeface="Bahnschrift SemiLight"/>
              </a:rPr>
              <a:t>Google </a:t>
            </a:r>
            <a:r>
              <a:rPr lang="fr-FR" dirty="0" err="1">
                <a:latin typeface="Bahnschrift SemiLight"/>
              </a:rPr>
              <a:t>Lighthouse</a:t>
            </a:r>
            <a:br>
              <a:rPr lang="fr-FR" dirty="0">
                <a:latin typeface="Bahnschrift SemiLight"/>
              </a:rPr>
            </a:br>
            <a:r>
              <a:rPr lang="fr-FR" dirty="0">
                <a:latin typeface="Bahnschrift SemiLight"/>
              </a:rPr>
              <a:t>(</a:t>
            </a:r>
            <a:r>
              <a:rPr dirty="0">
                <a:latin typeface="Bahnschrift SemiLight"/>
                <a:hlinkClick r:id="rId4"/>
              </a:rPr>
              <a:t>https://developers.google.com/web/tools/lighthouse/</a:t>
            </a:r>
            <a:r>
              <a:rPr dirty="0">
                <a:latin typeface="Bahnschrift SemiLight"/>
              </a:rPr>
              <a:t>): Automated accessibility auditing tool</a:t>
            </a:r>
          </a:p>
          <a:p>
            <a:r>
              <a:rPr dirty="0">
                <a:latin typeface="Bahnschrift SemiLight"/>
              </a:rPr>
              <a:t>Color Contrast Accessibility Validator</a:t>
            </a:r>
            <a:br>
              <a:rPr lang="fr-FR" dirty="0">
                <a:latin typeface="Bahnschrift SemiLight"/>
              </a:rPr>
            </a:br>
            <a:r>
              <a:rPr lang="fr-FR" dirty="0">
                <a:latin typeface="Bahnschrift SemiLight"/>
              </a:rPr>
              <a:t>(</a:t>
            </a:r>
            <a:r>
              <a:rPr dirty="0">
                <a:latin typeface="Bahnschrift SemiLight"/>
                <a:hlinkClick r:id="rId5"/>
              </a:rPr>
              <a:t>https://www.tpgi.com/color-contrast-checker/</a:t>
            </a:r>
            <a:r>
              <a:rPr dirty="0">
                <a:latin typeface="Bahnschrift SemiLight"/>
              </a:rPr>
              <a:t>): Ensures sufficient contrast</a:t>
            </a:r>
            <a:endParaRPr lang="fr-BE" dirty="0">
              <a:latin typeface="Bahnschrift SemiLight"/>
            </a:endParaRPr>
          </a:p>
          <a:p>
            <a:r>
              <a:rPr lang="fr-BE" dirty="0">
                <a:latin typeface="Bahnschrift SemiLight"/>
                <a:hlinkClick r:id="rId6"/>
              </a:rPr>
              <a:t>https://www.browserstack.com/guide/wcag-for-designers</a:t>
            </a:r>
            <a:r>
              <a:rPr lang="fr-FR" dirty="0">
                <a:latin typeface="Bahnschrift SemiLight"/>
              </a:rPr>
              <a:t> </a:t>
            </a:r>
            <a:endParaRPr dirty="0">
              <a:latin typeface="Bahnschrift SemiLigh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DF2BFCD-961E-25A5-8649-8E473D4E50E8}"/>
              </a:ext>
            </a:extLst>
          </p:cNvPr>
          <p:cNvSpPr>
            <a:spLocks noGrp="1"/>
          </p:cNvSpPr>
          <p:nvPr>
            <p:ph type="title"/>
          </p:nvPr>
        </p:nvSpPr>
        <p:spPr/>
        <p:txBody>
          <a:bodyPr/>
          <a:lstStyle/>
          <a:p>
            <a:r>
              <a:rPr lang="fr-BE" dirty="0" err="1"/>
              <a:t>Resources</a:t>
            </a:r>
            <a:r>
              <a:rPr lang="fr-BE" dirty="0"/>
              <a:t> &amp; </a:t>
            </a:r>
            <a:r>
              <a:rPr lang="fr-BE" dirty="0" err="1"/>
              <a:t>Additional</a:t>
            </a:r>
            <a:r>
              <a:rPr lang="fr-BE" dirty="0"/>
              <a:t> </a:t>
            </a:r>
            <a:r>
              <a:rPr lang="fr-BE" dirty="0" err="1"/>
              <a:t>reading</a:t>
            </a:r>
            <a:endParaRPr lang="fr-BE"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fr-BE" b="1" dirty="0"/>
              <a:t>Books</a:t>
            </a:r>
            <a:r>
              <a:rPr lang="fr-BE" dirty="0"/>
              <a:t> </a:t>
            </a:r>
          </a:p>
          <a:p>
            <a:r>
              <a:rPr dirty="0">
                <a:latin typeface="Bahnschrift SemiLight"/>
              </a:rPr>
              <a:t>Accessibility for Everyone – Laura </a:t>
            </a:r>
            <a:r>
              <a:rPr dirty="0" err="1">
                <a:latin typeface="Bahnschrift SemiLight"/>
              </a:rPr>
              <a:t>Kalbag</a:t>
            </a:r>
            <a:endParaRPr lang="fr-FR" dirty="0" err="1">
              <a:latin typeface="Bahnschrift SemiLight"/>
            </a:endParaRPr>
          </a:p>
          <a:p>
            <a:r>
              <a:rPr dirty="0">
                <a:latin typeface="Bahnschrift SemiLight"/>
              </a:rPr>
              <a:t>Inclusive Design for a Digital World – Regine M. Gilbert</a:t>
            </a:r>
          </a:p>
          <a:p>
            <a:r>
              <a:rPr dirty="0">
                <a:latin typeface="Bahnschrift SemiLight"/>
              </a:rPr>
              <a:t>Disability Visibility: First-Person Stories from the 21st Century – Alice Wong</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77BCCA-7CEA-7A72-0432-0953F949E2CB}"/>
              </a:ext>
            </a:extLst>
          </p:cNvPr>
          <p:cNvSpPr>
            <a:spLocks noGrp="1"/>
          </p:cNvSpPr>
          <p:nvPr>
            <p:ph type="title"/>
          </p:nvPr>
        </p:nvSpPr>
        <p:spPr/>
        <p:txBody>
          <a:bodyPr/>
          <a:lstStyle/>
          <a:p>
            <a:r>
              <a:rPr lang="fr-BE" dirty="0" err="1"/>
              <a:t>Resources</a:t>
            </a:r>
            <a:r>
              <a:rPr lang="fr-BE" dirty="0"/>
              <a:t> &amp; </a:t>
            </a:r>
            <a:r>
              <a:rPr lang="fr-BE" dirty="0" err="1"/>
              <a:t>Additional</a:t>
            </a:r>
            <a:r>
              <a:rPr lang="fr-BE" dirty="0"/>
              <a:t> </a:t>
            </a:r>
            <a:r>
              <a:rPr lang="fr-BE" dirty="0" err="1"/>
              <a:t>reading</a:t>
            </a:r>
            <a:endParaRPr lang="fr-BE"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fr-BE" b="1" dirty="0"/>
              <a:t>Guidelines &amp; Design </a:t>
            </a:r>
            <a:r>
              <a:rPr lang="fr-BE" b="1" dirty="0" err="1"/>
              <a:t>Systems</a:t>
            </a:r>
            <a:endParaRPr lang="fr-BE" b="1" dirty="0"/>
          </a:p>
          <a:p>
            <a:r>
              <a:rPr dirty="0">
                <a:latin typeface="Bahnschrift SemiLight"/>
              </a:rPr>
              <a:t>WCAG 2.2 Guidelines</a:t>
            </a:r>
            <a:r>
              <a:rPr lang="fr-FR" dirty="0">
                <a:latin typeface="Bahnschrift SemiLight"/>
              </a:rPr>
              <a:t> (</a:t>
            </a:r>
            <a:r>
              <a:rPr dirty="0">
                <a:latin typeface="Bahnschrift SemiLight"/>
                <a:hlinkClick r:id="rId2"/>
              </a:rPr>
              <a:t>https://www.w3.org/TR/WCAG22/</a:t>
            </a:r>
            <a:r>
              <a:rPr dirty="0">
                <a:latin typeface="Bahnschrift SemiLight"/>
              </a:rPr>
              <a:t>)</a:t>
            </a:r>
          </a:p>
          <a:p>
            <a:r>
              <a:rPr dirty="0">
                <a:latin typeface="Bahnschrift SemiLight"/>
              </a:rPr>
              <a:t>Material Design Accessibility</a:t>
            </a:r>
            <a:br>
              <a:rPr lang="fr-FR" dirty="0">
                <a:latin typeface="Bahnschrift SemiLight"/>
              </a:rPr>
            </a:br>
            <a:r>
              <a:rPr lang="fr-FR" dirty="0">
                <a:latin typeface="Bahnschrift SemiLight"/>
              </a:rPr>
              <a:t>(</a:t>
            </a:r>
            <a:r>
              <a:rPr dirty="0">
                <a:latin typeface="Bahnschrift SemiLight"/>
                <a:hlinkClick r:id="rId3"/>
              </a:rPr>
              <a:t>https://material.io/design/usability/accessibility.html</a:t>
            </a:r>
            <a:r>
              <a:rPr dirty="0">
                <a:latin typeface="Bahnschrift SemiLight"/>
              </a:rPr>
              <a:t>)</a:t>
            </a:r>
          </a:p>
          <a:p>
            <a:r>
              <a:rPr dirty="0">
                <a:latin typeface="Bahnschrift SemiLight"/>
              </a:rPr>
              <a:t>IBM Carbon Design System</a:t>
            </a:r>
            <a:br>
              <a:rPr lang="fr-FR" dirty="0">
                <a:latin typeface="Bahnschrift SemiLight"/>
              </a:rPr>
            </a:br>
            <a:r>
              <a:rPr lang="fr-FR" dirty="0">
                <a:latin typeface="Bahnschrift SemiLight"/>
              </a:rPr>
              <a:t>(</a:t>
            </a:r>
            <a:r>
              <a:rPr dirty="0">
                <a:latin typeface="Bahnschrift SemiLight"/>
                <a:hlinkClick r:id="rId4"/>
              </a:rPr>
              <a:t>https://www.carbondesignsystem.com/</a:t>
            </a:r>
            <a:r>
              <a:rPr dirty="0">
                <a:latin typeface="Bahnschrift SemiLight"/>
              </a:rPr>
              <a:t>)</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BE" dirty="0" err="1"/>
              <a:t>Resources</a:t>
            </a:r>
            <a:r>
              <a:rPr lang="fr-BE" dirty="0"/>
              <a:t> &amp; </a:t>
            </a:r>
            <a:r>
              <a:rPr lang="fr-BE" dirty="0" err="1"/>
              <a:t>Additional</a:t>
            </a:r>
            <a:r>
              <a:rPr lang="fr-BE" dirty="0"/>
              <a:t> </a:t>
            </a:r>
            <a:r>
              <a:rPr lang="fr-BE" dirty="0" err="1"/>
              <a:t>reading</a:t>
            </a:r>
            <a:endParaRPr dirty="0"/>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fr-BE" b="1" dirty="0"/>
              <a:t>Articles &amp; Blogs</a:t>
            </a:r>
          </a:p>
          <a:p>
            <a:r>
              <a:rPr dirty="0">
                <a:latin typeface="Bahnschrift SemiLight"/>
              </a:rPr>
              <a:t>Deque Blog</a:t>
            </a:r>
            <a:r>
              <a:rPr lang="fr-FR" dirty="0">
                <a:latin typeface="Bahnschrift SemiLight"/>
              </a:rPr>
              <a:t> (</a:t>
            </a:r>
            <a:r>
              <a:rPr dirty="0">
                <a:latin typeface="Bahnschrift SemiLight"/>
                <a:hlinkClick r:id="rId2"/>
              </a:rPr>
              <a:t>https://www.deque.com/blog/</a:t>
            </a:r>
            <a:r>
              <a:rPr dirty="0">
                <a:latin typeface="Bahnschrift SemiLight"/>
              </a:rPr>
              <a:t>): Best practices &amp; latest trends in accessibility</a:t>
            </a:r>
          </a:p>
          <a:p>
            <a:r>
              <a:rPr dirty="0">
                <a:latin typeface="Bahnschrift SemiLight"/>
              </a:rPr>
              <a:t>Smashing Magazine</a:t>
            </a:r>
            <a:br>
              <a:rPr lang="fr-FR" dirty="0">
                <a:latin typeface="Bahnschrift SemiLight"/>
              </a:rPr>
            </a:br>
            <a:r>
              <a:rPr lang="fr-FR" dirty="0">
                <a:latin typeface="Bahnschrift SemiLight"/>
              </a:rPr>
              <a:t>(</a:t>
            </a:r>
            <a:r>
              <a:rPr dirty="0">
                <a:latin typeface="Bahnschrift SemiLight"/>
                <a:hlinkClick r:id="rId3"/>
              </a:rPr>
              <a:t>https://www.smashingmagazine.com/category/accessibility/</a:t>
            </a:r>
            <a:r>
              <a:rPr dirty="0">
                <a:latin typeface="Bahnschrift SemiLight"/>
              </a:rPr>
              <a:t>): Accessibility insights for designers &amp; developers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83076-7F62-A144-3AE6-353D50B05DB5}"/>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2E1EFC1C-AD67-E759-2A76-7CDE00A219E6}"/>
              </a:ext>
            </a:extLst>
          </p:cNvPr>
          <p:cNvSpPr txBox="1"/>
          <p:nvPr/>
        </p:nvSpPr>
        <p:spPr>
          <a:xfrm>
            <a:off x="3047999" y="3429000"/>
            <a:ext cx="6107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a:latin typeface="Bahnschrift SemiBold"/>
                <a:ea typeface="Calibri"/>
                <a:cs typeface="Calibri"/>
              </a:rPr>
              <a:t>Do </a:t>
            </a:r>
            <a:r>
              <a:rPr lang="fr-FR" sz="3600" err="1">
                <a:latin typeface="Bahnschrift SemiBold"/>
                <a:ea typeface="Calibri"/>
                <a:cs typeface="Calibri"/>
              </a:rPr>
              <a:t>you</a:t>
            </a:r>
            <a:r>
              <a:rPr lang="fr-FR" sz="3600">
                <a:latin typeface="Bahnschrift SemiBold"/>
                <a:ea typeface="Calibri"/>
                <a:cs typeface="Calibri"/>
              </a:rPr>
              <a:t> have </a:t>
            </a:r>
            <a:r>
              <a:rPr lang="fr-FR" sz="3600" err="1">
                <a:latin typeface="Bahnschrift SemiBold"/>
                <a:ea typeface="Calibri"/>
                <a:cs typeface="Calibri"/>
              </a:rPr>
              <a:t>any</a:t>
            </a:r>
            <a:r>
              <a:rPr lang="fr-FR" sz="3600">
                <a:latin typeface="Bahnschrift SemiBold"/>
                <a:ea typeface="Calibri"/>
                <a:cs typeface="Calibri"/>
              </a:rPr>
              <a:t> questions?</a:t>
            </a:r>
            <a:endParaRPr lang="fr-FR" sz="3600">
              <a:latin typeface="Bahnschrift SemiBold"/>
            </a:endParaRPr>
          </a:p>
        </p:txBody>
      </p:sp>
    </p:spTree>
    <p:extLst>
      <p:ext uri="{BB962C8B-B14F-4D97-AF65-F5344CB8AC3E}">
        <p14:creationId xmlns:p14="http://schemas.microsoft.com/office/powerpoint/2010/main" val="27654386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26FF2-0CF0-592C-F979-63FC8AF91380}"/>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6345FE3F-3112-0A7D-8A14-F656E0175770}"/>
              </a:ext>
            </a:extLst>
          </p:cNvPr>
          <p:cNvSpPr txBox="1"/>
          <p:nvPr/>
        </p:nvSpPr>
        <p:spPr>
          <a:xfrm>
            <a:off x="3047999" y="3429000"/>
            <a:ext cx="6107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err="1">
                <a:latin typeface="Bahnschrift SemiBold"/>
                <a:ea typeface="Calibri"/>
                <a:cs typeface="Calibri"/>
              </a:rPr>
              <a:t>Thank</a:t>
            </a:r>
            <a:r>
              <a:rPr lang="fr-FR" sz="3600">
                <a:latin typeface="Bahnschrift SemiBold"/>
                <a:ea typeface="Calibri"/>
                <a:cs typeface="Calibri"/>
              </a:rPr>
              <a:t> </a:t>
            </a:r>
            <a:r>
              <a:rPr lang="fr-FR" sz="3600" err="1">
                <a:latin typeface="Bahnschrift SemiBold"/>
                <a:ea typeface="Calibri"/>
                <a:cs typeface="Calibri"/>
              </a:rPr>
              <a:t>you</a:t>
            </a:r>
            <a:r>
              <a:rPr lang="fr-FR" sz="3600">
                <a:latin typeface="Bahnschrift SemiBold"/>
                <a:ea typeface="Calibri"/>
                <a:cs typeface="Calibri"/>
              </a:rPr>
              <a:t> for </a:t>
            </a:r>
            <a:r>
              <a:rPr lang="fr-FR" sz="3600" err="1">
                <a:latin typeface="Bahnschrift SemiBold"/>
                <a:ea typeface="Calibri"/>
                <a:cs typeface="Calibri"/>
              </a:rPr>
              <a:t>your</a:t>
            </a:r>
            <a:r>
              <a:rPr lang="fr-FR" sz="3600">
                <a:latin typeface="Bahnschrift SemiBold"/>
                <a:ea typeface="Calibri"/>
                <a:cs typeface="Calibri"/>
              </a:rPr>
              <a:t> attention</a:t>
            </a:r>
            <a:endParaRPr lang="fr-FR"/>
          </a:p>
        </p:txBody>
      </p:sp>
    </p:spTree>
    <p:extLst>
      <p:ext uri="{BB962C8B-B14F-4D97-AF65-F5344CB8AC3E}">
        <p14:creationId xmlns:p14="http://schemas.microsoft.com/office/powerpoint/2010/main" val="68132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23E0BDF-EF24-7FC2-84D1-AB1E2A967040}"/>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1843412A-AAC5-C036-355A-CDFF5FBEACE0}"/>
              </a:ext>
            </a:extLst>
          </p:cNvPr>
          <p:cNvSpPr txBox="1">
            <a:spLocks noGrp="1"/>
          </p:cNvSpPr>
          <p:nvPr>
            <p:ph type="title"/>
          </p:nvPr>
        </p:nvSpPr>
        <p:spPr/>
        <p:txBody>
          <a:bodyPr>
            <a:noAutofit/>
          </a:bodyPr>
          <a:lstStyle/>
          <a:p>
            <a:r>
              <a:rPr lang="en" dirty="0">
                <a:solidFill>
                  <a:srgbClr val="000000"/>
                </a:solidFill>
                <a:latin typeface="Bahnschrift SemiBold"/>
                <a:cs typeface="Arial"/>
              </a:rPr>
              <a:t>Ready for the future?</a:t>
            </a:r>
          </a:p>
        </p:txBody>
      </p:sp>
      <p:sp>
        <p:nvSpPr>
          <p:cNvPr id="3" name="Google Shape;1018;p83">
            <a:extLst>
              <a:ext uri="{FF2B5EF4-FFF2-40B4-BE49-F238E27FC236}">
                <a16:creationId xmlns:a16="http://schemas.microsoft.com/office/drawing/2014/main" id="{96DE8541-2320-FBD2-0BF1-5955BB831245}"/>
              </a:ext>
            </a:extLst>
          </p:cNvPr>
          <p:cNvSpPr txBox="1">
            <a:spLocks noGrp="1"/>
          </p:cNvSpPr>
          <p:nvPr/>
        </p:nvSpPr>
        <p:spPr>
          <a:xfrm>
            <a:off x="1071053" y="2477505"/>
            <a:ext cx="3279900" cy="376200"/>
          </a:xfrm>
          <a:prstGeom prst="rect">
            <a:avLst/>
          </a:prstGeom>
          <a:noFill/>
          <a:ln>
            <a:noFill/>
          </a:ln>
        </p:spPr>
        <p:txBody>
          <a:bodyPr spcFirstLastPara="1" vert="horz" wrap="square" lIns="91425" tIns="45700" rIns="91425" bIns="45700" rtlCol="0" anchor="t" anchorCtr="0">
            <a:noAutofit/>
          </a:bodyPr>
          <a:lstStyle>
            <a:lvl1pPr marL="457200" lvl="0" indent="-228600" algn="l" defTabSz="914400" rtl="0" eaLnBrk="1" latinLnBrk="0" hangingPunct="1">
              <a:lnSpc>
                <a:spcPct val="130000"/>
              </a:lnSpc>
              <a:spcBef>
                <a:spcPts val="1000"/>
              </a:spcBef>
              <a:spcAft>
                <a:spcPct val="0"/>
              </a:spcAft>
              <a:buClr>
                <a:srgbClr val="262626"/>
              </a:buClr>
              <a:buSzPts val="1000"/>
              <a:buFont typeface="Arial" panose="020B0604020202020204" pitchFamily="34" charset="0"/>
              <a:buNone/>
              <a:defRPr sz="1000" b="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914400" lvl="1"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1371600" lvl="2"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1828800" lvl="3"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2286000" lvl="4" indent="-228600" algn="l" defTabSz="914400" rtl="0" eaLnBrk="1" latinLnBrk="0" hangingPunct="1">
              <a:lnSpc>
                <a:spcPct val="90000"/>
              </a:lnSpc>
              <a:spcBef>
                <a:spcPts val="500"/>
              </a:spcBef>
              <a:spcAft>
                <a:spcPct val="0"/>
              </a:spcAft>
              <a:buClr>
                <a:schemeClr val="dk1"/>
              </a:buClr>
              <a:buSzPts val="1000"/>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743200" lvl="5"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6350" lvl="0" indent="0" algn="ctr" rtl="0">
              <a:lnSpc>
                <a:spcPct val="100000"/>
              </a:lnSpc>
              <a:spcBef>
                <a:spcPct val="0"/>
              </a:spcBef>
              <a:spcAft>
                <a:spcPct val="0"/>
              </a:spcAft>
              <a:buClr>
                <a:srgbClr val="262626"/>
              </a:buClr>
              <a:buSzPts val="1400"/>
              <a:buNone/>
            </a:pPr>
            <a:r>
              <a:rPr lang="en" sz="3200" b="1" i="0" u="none" strike="noStrike" dirty="0">
                <a:latin typeface="Bahnschrift SemiLight" panose="020B0502040204020203" pitchFamily="34" charset="0"/>
                <a:ea typeface="Montserrat"/>
                <a:cs typeface="Montserrat"/>
                <a:sym typeface="Montserrat"/>
              </a:rPr>
              <a:t>Quality code + semantics</a:t>
            </a: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r>
              <a:rPr lang="en" sz="3200" b="1" dirty="0">
                <a:latin typeface="Bahnschrift SemiLight" panose="020B0502040204020203" pitchFamily="34" charset="0"/>
                <a:sym typeface="Montserrat Medium"/>
              </a:rPr>
              <a:t> Voice interaction</a:t>
            </a:r>
            <a:endParaRPr lang="fr-BE" sz="3200" b="1" dirty="0">
              <a:latin typeface="Bahnschrift SemiLight" panose="020B0502040204020203" pitchFamily="34" charset="0"/>
            </a:endParaRPr>
          </a:p>
        </p:txBody>
      </p:sp>
      <p:sp>
        <p:nvSpPr>
          <p:cNvPr id="11" name="Google Shape;1020;p83">
            <a:extLst>
              <a:ext uri="{FF2B5EF4-FFF2-40B4-BE49-F238E27FC236}">
                <a16:creationId xmlns:a16="http://schemas.microsoft.com/office/drawing/2014/main" id="{723C6376-B8D7-8064-0FEB-F55415BCB610}"/>
              </a:ext>
            </a:extLst>
          </p:cNvPr>
          <p:cNvSpPr/>
          <p:nvPr/>
        </p:nvSpPr>
        <p:spPr>
          <a:xfrm>
            <a:off x="2603303" y="3853139"/>
            <a:ext cx="215400" cy="46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solidFill>
                <a:srgbClr val="999999"/>
              </a:solidFill>
            </a:endParaRPr>
          </a:p>
        </p:txBody>
      </p:sp>
      <p:pic>
        <p:nvPicPr>
          <p:cNvPr id="22" name="Google Shape;1021;p83" descr="Une image contenant souris d’ordinateur, cylindre, intérieur, conception&#10;&#10;Le contenu généré par l’IA peut être incorrect.">
            <a:extLst>
              <a:ext uri="{FF2B5EF4-FFF2-40B4-BE49-F238E27FC236}">
                <a16:creationId xmlns:a16="http://schemas.microsoft.com/office/drawing/2014/main" id="{45E4E2CC-CAFF-A308-D5B6-6B0DDFC84132}"/>
              </a:ext>
            </a:extLst>
          </p:cNvPr>
          <p:cNvPicPr preferRelativeResize="0"/>
          <p:nvPr/>
        </p:nvPicPr>
        <p:blipFill>
          <a:blip r:embed="rId3">
            <a:alphaModFix/>
          </a:blip>
          <a:stretch>
            <a:fillRect/>
          </a:stretch>
        </p:blipFill>
        <p:spPr>
          <a:xfrm>
            <a:off x="6533148" y="2283718"/>
            <a:ext cx="3279900" cy="3279900"/>
          </a:xfrm>
          <a:prstGeom prst="rect">
            <a:avLst/>
          </a:prstGeom>
          <a:noFill/>
          <a:ln>
            <a:noFill/>
          </a:ln>
        </p:spPr>
      </p:pic>
      <p:sp>
        <p:nvSpPr>
          <p:cNvPr id="5" name="TextBox 4">
            <a:extLst>
              <a:ext uri="{FF2B5EF4-FFF2-40B4-BE49-F238E27FC236}">
                <a16:creationId xmlns:a16="http://schemas.microsoft.com/office/drawing/2014/main" id="{881B8665-04F7-8457-EFA5-943BEE79FEBE}"/>
              </a:ext>
            </a:extLst>
          </p:cNvPr>
          <p:cNvSpPr txBox="1"/>
          <p:nvPr/>
        </p:nvSpPr>
        <p:spPr>
          <a:xfrm>
            <a:off x="7365504" y="5632314"/>
            <a:ext cx="4895088" cy="338554"/>
          </a:xfrm>
          <a:prstGeom prst="rect">
            <a:avLst/>
          </a:prstGeom>
          <a:noFill/>
        </p:spPr>
        <p:txBody>
          <a:bodyPr wrap="square">
            <a:spAutoFit/>
          </a:bodyPr>
          <a:lstStyle/>
          <a:p>
            <a:r>
              <a:rPr lang="fr-BE" sz="800" dirty="0">
                <a:latin typeface="Bahnschrift SemiLight" panose="020B0502040204020203" pitchFamily="34" charset="0"/>
                <a:hlinkClick r:id="rId4"/>
              </a:rPr>
              <a:t>https://www.bol.com/be/nl/p/google-home-smart-speaker-wit-nederlandstalig/9200000100219755/</a:t>
            </a:r>
            <a:endParaRPr lang="fr-BE" sz="800" dirty="0">
              <a:latin typeface="Bahnschrift SemiLight" panose="020B0502040204020203" pitchFamily="34" charset="0"/>
            </a:endParaRPr>
          </a:p>
          <a:p>
            <a:endParaRPr lang="fr-BE" sz="800" dirty="0">
              <a:latin typeface="Bahnschrift SemiLight" panose="020B0502040204020203" pitchFamily="34" charset="0"/>
            </a:endParaRPr>
          </a:p>
        </p:txBody>
      </p:sp>
    </p:spTree>
    <p:extLst>
      <p:ext uri="{BB962C8B-B14F-4D97-AF65-F5344CB8AC3E}">
        <p14:creationId xmlns:p14="http://schemas.microsoft.com/office/powerpoint/2010/main" val="287334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CCF31E8-813C-84D2-D4E7-03EC7B71DF8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1E3927C-0771-9BB7-D382-C945DDD8A2BC}"/>
              </a:ext>
            </a:extLst>
          </p:cNvPr>
          <p:cNvSpPr txBox="1">
            <a:spLocks noGrp="1"/>
          </p:cNvSpPr>
          <p:nvPr>
            <p:ph type="title"/>
          </p:nvPr>
        </p:nvSpPr>
        <p:spPr/>
        <p:txBody>
          <a:bodyPr>
            <a:noAutofit/>
          </a:bodyPr>
          <a:lstStyle/>
          <a:p>
            <a:r>
              <a:rPr lang="en">
                <a:solidFill>
                  <a:srgbClr val="000000"/>
                </a:solidFill>
                <a:latin typeface="Bahnschrift SemiBold"/>
                <a:cs typeface="Arial"/>
              </a:rPr>
              <a:t>Ready for the future?</a:t>
            </a:r>
          </a:p>
        </p:txBody>
      </p:sp>
      <p:sp>
        <p:nvSpPr>
          <p:cNvPr id="4" name="Google Shape;1010;p82">
            <a:extLst>
              <a:ext uri="{FF2B5EF4-FFF2-40B4-BE49-F238E27FC236}">
                <a16:creationId xmlns:a16="http://schemas.microsoft.com/office/drawing/2014/main" id="{F61C1DAD-6DF4-7A6A-2A22-1AA7955522DC}"/>
              </a:ext>
            </a:extLst>
          </p:cNvPr>
          <p:cNvSpPr txBox="1">
            <a:spLocks noGrp="1"/>
          </p:cNvSpPr>
          <p:nvPr/>
        </p:nvSpPr>
        <p:spPr>
          <a:xfrm>
            <a:off x="980844" y="2104400"/>
            <a:ext cx="3279900" cy="376200"/>
          </a:xfrm>
          <a:prstGeom prst="rect">
            <a:avLst/>
          </a:prstGeom>
          <a:noFill/>
          <a:ln>
            <a:noFill/>
          </a:ln>
        </p:spPr>
        <p:txBody>
          <a:bodyPr spcFirstLastPara="1" vert="horz" wrap="square" lIns="91425" tIns="45700" rIns="91425" bIns="45700" rtlCol="0" anchor="t" anchorCtr="0">
            <a:noAutofit/>
          </a:bodyPr>
          <a:lstStyle>
            <a:lvl1pPr marL="457200" lvl="0" indent="-228600" algn="l" defTabSz="914400" rtl="0" eaLnBrk="1" latinLnBrk="0" hangingPunct="1">
              <a:lnSpc>
                <a:spcPct val="130000"/>
              </a:lnSpc>
              <a:spcBef>
                <a:spcPts val="1000"/>
              </a:spcBef>
              <a:spcAft>
                <a:spcPct val="0"/>
              </a:spcAft>
              <a:buClr>
                <a:srgbClr val="262626"/>
              </a:buClr>
              <a:buSzPts val="1000"/>
              <a:buFont typeface="Arial" panose="020B0604020202020204" pitchFamily="34" charset="0"/>
              <a:buNone/>
              <a:defRPr sz="1000" b="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914400" lvl="1"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1371600" lvl="2"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1828800" lvl="3"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2286000" lvl="4" indent="-228600" algn="l" defTabSz="914400" rtl="0" eaLnBrk="1" latinLnBrk="0" hangingPunct="1">
              <a:lnSpc>
                <a:spcPct val="90000"/>
              </a:lnSpc>
              <a:spcBef>
                <a:spcPts val="500"/>
              </a:spcBef>
              <a:spcAft>
                <a:spcPct val="0"/>
              </a:spcAft>
              <a:buClr>
                <a:schemeClr val="dk1"/>
              </a:buClr>
              <a:buSzPts val="1000"/>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743200" lvl="5"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6350" lvl="0" indent="0" algn="ctr" rtl="0">
              <a:lnSpc>
                <a:spcPct val="100000"/>
              </a:lnSpc>
              <a:spcBef>
                <a:spcPct val="0"/>
              </a:spcBef>
              <a:spcAft>
                <a:spcPct val="0"/>
              </a:spcAft>
              <a:buClr>
                <a:srgbClr val="262626"/>
              </a:buClr>
              <a:buSzPts val="1400"/>
              <a:buNone/>
            </a:pPr>
            <a:r>
              <a:rPr lang="en" sz="3200" b="1" dirty="0">
                <a:latin typeface="Bahnschrift SemiLight" panose="020B0502040204020203" pitchFamily="34" charset="0"/>
                <a:sym typeface="Montserrat"/>
              </a:rPr>
              <a:t>Quality code + semantics</a:t>
            </a:r>
            <a:endParaRPr sz="3200" b="1" dirty="0">
              <a:latin typeface="Bahnschrift SemiLight" panose="020B0502040204020203" pitchFamily="34" charset="0"/>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lvl="0" indent="0" algn="ctr" rtl="0">
              <a:lnSpc>
                <a:spcPct val="100000"/>
              </a:lnSpc>
              <a:spcBef>
                <a:spcPct val="0"/>
              </a:spcBef>
              <a:spcAft>
                <a:spcPct val="0"/>
              </a:spcAft>
              <a:buClr>
                <a:srgbClr val="262626"/>
              </a:buClr>
              <a:buSzPts val="1400"/>
              <a:buNone/>
            </a:pPr>
            <a:endParaRPr sz="1400" b="1" dirty="0">
              <a:latin typeface="Montserrat"/>
              <a:ea typeface="Montserrat"/>
              <a:cs typeface="Montserrat"/>
              <a:sym typeface="Montserrat"/>
            </a:endParaRPr>
          </a:p>
          <a:p>
            <a:pPr marL="6350" indent="0" algn="ctr">
              <a:lnSpc>
                <a:spcPct val="100000"/>
              </a:lnSpc>
              <a:spcBef>
                <a:spcPct val="0"/>
              </a:spcBef>
              <a:buSzPts val="1400"/>
            </a:pPr>
            <a:r>
              <a:rPr lang="en" sz="3200" b="1" dirty="0">
                <a:latin typeface="Bahnschrift SemiLight" panose="020B0502040204020203" pitchFamily="34" charset="0"/>
                <a:sym typeface="Montserrat"/>
              </a:rPr>
              <a:t>Machine-machine interaction</a:t>
            </a:r>
            <a:endParaRPr sz="3200" b="1" dirty="0">
              <a:latin typeface="Bahnschrift SemiLight" panose="020B0502040204020203" pitchFamily="34" charset="0"/>
            </a:endParaRPr>
          </a:p>
        </p:txBody>
      </p:sp>
      <p:pic>
        <p:nvPicPr>
          <p:cNvPr id="6" name="Google Shape;1012;p82" descr="Une image contenant Électroménager, texte, appareil de cuisine, électroménager&#10;&#10;Le contenu généré par l’IA peut être incorrect.">
            <a:extLst>
              <a:ext uri="{FF2B5EF4-FFF2-40B4-BE49-F238E27FC236}">
                <a16:creationId xmlns:a16="http://schemas.microsoft.com/office/drawing/2014/main" id="{8E9BC09C-F6A6-1998-F612-B10645E6704E}"/>
              </a:ext>
            </a:extLst>
          </p:cNvPr>
          <p:cNvPicPr preferRelativeResize="0"/>
          <p:nvPr/>
        </p:nvPicPr>
        <p:blipFill>
          <a:blip r:embed="rId3">
            <a:alphaModFix/>
          </a:blip>
          <a:stretch>
            <a:fillRect/>
          </a:stretch>
        </p:blipFill>
        <p:spPr>
          <a:xfrm>
            <a:off x="4926226" y="1825126"/>
            <a:ext cx="6649349" cy="3740275"/>
          </a:xfrm>
          <a:prstGeom prst="rect">
            <a:avLst/>
          </a:prstGeom>
          <a:noFill/>
          <a:ln>
            <a:noFill/>
          </a:ln>
        </p:spPr>
      </p:pic>
      <p:sp>
        <p:nvSpPr>
          <p:cNvPr id="8" name="Google Shape;1013;p82">
            <a:extLst>
              <a:ext uri="{FF2B5EF4-FFF2-40B4-BE49-F238E27FC236}">
                <a16:creationId xmlns:a16="http://schemas.microsoft.com/office/drawing/2014/main" id="{CD089208-8347-1086-2331-6205F4782EFE}"/>
              </a:ext>
            </a:extLst>
          </p:cNvPr>
          <p:cNvSpPr/>
          <p:nvPr/>
        </p:nvSpPr>
        <p:spPr>
          <a:xfrm>
            <a:off x="2513094" y="3429000"/>
            <a:ext cx="215400" cy="46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a:solidFill>
                <a:srgbClr val="999999"/>
              </a:solidFill>
            </a:endParaRPr>
          </a:p>
        </p:txBody>
      </p:sp>
      <p:pic>
        <p:nvPicPr>
          <p:cNvPr id="2" name="Picture 1">
            <a:extLst>
              <a:ext uri="{FF2B5EF4-FFF2-40B4-BE49-F238E27FC236}">
                <a16:creationId xmlns:a16="http://schemas.microsoft.com/office/drawing/2014/main" id="{442B25E5-25CD-18D6-ED80-E10E8BEA24BF}"/>
              </a:ext>
            </a:extLst>
          </p:cNvPr>
          <p:cNvPicPr>
            <a:picLocks noChangeAspect="1"/>
          </p:cNvPicPr>
          <p:nvPr/>
        </p:nvPicPr>
        <p:blipFill>
          <a:blip r:embed="rId4"/>
          <a:srcRect l="-4728" t="73592" r="34433" b="-5146"/>
          <a:stretch>
            <a:fillRect/>
          </a:stretch>
        </p:blipFill>
        <p:spPr>
          <a:xfrm>
            <a:off x="10638990" y="5275144"/>
            <a:ext cx="936585" cy="290257"/>
          </a:xfrm>
          <a:prstGeom prst="rect">
            <a:avLst/>
          </a:prstGeom>
        </p:spPr>
      </p:pic>
    </p:spTree>
    <p:extLst>
      <p:ext uri="{BB962C8B-B14F-4D97-AF65-F5344CB8AC3E}">
        <p14:creationId xmlns:p14="http://schemas.microsoft.com/office/powerpoint/2010/main" val="3737412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E98DC5E-99D7-27FD-13A4-6ECADDD6862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C0E0B0A-D192-095D-032D-5E781E527F65}"/>
              </a:ext>
            </a:extLst>
          </p:cNvPr>
          <p:cNvSpPr txBox="1">
            <a:spLocks noGrp="1"/>
          </p:cNvSpPr>
          <p:nvPr>
            <p:ph type="title"/>
          </p:nvPr>
        </p:nvSpPr>
        <p:spPr/>
        <p:txBody>
          <a:bodyPr>
            <a:noAutofit/>
          </a:bodyPr>
          <a:lstStyle/>
          <a:p>
            <a:r>
              <a:rPr lang="en">
                <a:solidFill>
                  <a:srgbClr val="000000"/>
                </a:solidFill>
                <a:latin typeface="Bahnschrift SemiBold"/>
                <a:cs typeface="Arial"/>
              </a:rPr>
              <a:t>Ready for the future?</a:t>
            </a:r>
          </a:p>
        </p:txBody>
      </p:sp>
      <p:sp>
        <p:nvSpPr>
          <p:cNvPr id="23" name="Espace réservé du contenu 2">
            <a:extLst>
              <a:ext uri="{FF2B5EF4-FFF2-40B4-BE49-F238E27FC236}">
                <a16:creationId xmlns:a16="http://schemas.microsoft.com/office/drawing/2014/main" id="{2856A672-3D98-B9BD-1439-80729A52532A}"/>
              </a:ext>
            </a:extLst>
          </p:cNvPr>
          <p:cNvSpPr>
            <a:spLocks noGrp="1"/>
          </p:cNvSpPr>
          <p:nvPr/>
        </p:nvSpPr>
        <p:spPr>
          <a:xfrm>
            <a:off x="726838" y="1817280"/>
            <a:ext cx="6705207" cy="37632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1400" b="1">
                <a:latin typeface="Bahnschrift"/>
                <a:cs typeface="Futura Medium"/>
              </a:rPr>
              <a:t>Gaze</a:t>
            </a:r>
            <a:r>
              <a:rPr lang="en" sz="1400" b="0" i="0" u="none" strike="noStrike">
                <a:latin typeface="Bahnschrift"/>
                <a:cs typeface="Futura Medium"/>
              </a:rPr>
              <a:t> interaction</a:t>
            </a:r>
            <a:endParaRPr lang="fr-FR">
              <a:latin typeface="Bahnschrift"/>
            </a:endParaRPr>
          </a:p>
        </p:txBody>
      </p:sp>
      <p:grpSp>
        <p:nvGrpSpPr>
          <p:cNvPr id="12" name="Groupe 11">
            <a:extLst>
              <a:ext uri="{FF2B5EF4-FFF2-40B4-BE49-F238E27FC236}">
                <a16:creationId xmlns:a16="http://schemas.microsoft.com/office/drawing/2014/main" id="{41E57850-CCD2-029C-0C4F-9D90BD9A05F9}"/>
              </a:ext>
            </a:extLst>
          </p:cNvPr>
          <p:cNvGrpSpPr/>
          <p:nvPr/>
        </p:nvGrpSpPr>
        <p:grpSpPr>
          <a:xfrm>
            <a:off x="676916" y="2501939"/>
            <a:ext cx="10838165" cy="1799982"/>
            <a:chOff x="676917" y="3049627"/>
            <a:chExt cx="22067922" cy="3664999"/>
          </a:xfrm>
        </p:grpSpPr>
        <p:pic>
          <p:nvPicPr>
            <p:cNvPr id="3" name="Picture 11">
              <a:extLst>
                <a:ext uri="{FF2B5EF4-FFF2-40B4-BE49-F238E27FC236}">
                  <a16:creationId xmlns:a16="http://schemas.microsoft.com/office/drawing/2014/main" id="{E0022454-FE58-2D6F-CE4E-86FA798918B8}"/>
                </a:ext>
              </a:extLst>
            </p:cNvPr>
            <p:cNvPicPr>
              <a:picLocks noChangeAspect="1"/>
            </p:cNvPicPr>
            <p:nvPr/>
          </p:nvPicPr>
          <p:blipFill>
            <a:blip r:embed="rId3"/>
            <a:stretch>
              <a:fillRect/>
            </a:stretch>
          </p:blipFill>
          <p:spPr>
            <a:xfrm>
              <a:off x="8688913" y="3120242"/>
              <a:ext cx="5594149" cy="3559912"/>
            </a:xfrm>
            <a:prstGeom prst="rect">
              <a:avLst/>
            </a:prstGeom>
          </p:spPr>
        </p:pic>
        <p:pic>
          <p:nvPicPr>
            <p:cNvPr id="10" name="Picture 13">
              <a:extLst>
                <a:ext uri="{FF2B5EF4-FFF2-40B4-BE49-F238E27FC236}">
                  <a16:creationId xmlns:a16="http://schemas.microsoft.com/office/drawing/2014/main" id="{4F5F8F6F-A4AD-72B2-D973-B581D834BDB9}"/>
                </a:ext>
              </a:extLst>
            </p:cNvPr>
            <p:cNvPicPr>
              <a:picLocks noChangeAspect="1"/>
            </p:cNvPicPr>
            <p:nvPr/>
          </p:nvPicPr>
          <p:blipFill>
            <a:blip r:embed="rId4"/>
            <a:stretch>
              <a:fillRect/>
            </a:stretch>
          </p:blipFill>
          <p:spPr>
            <a:xfrm>
              <a:off x="16623199" y="3049627"/>
              <a:ext cx="6121640" cy="3374277"/>
            </a:xfrm>
            <a:prstGeom prst="rect">
              <a:avLst/>
            </a:prstGeom>
          </p:spPr>
        </p:pic>
        <p:pic>
          <p:nvPicPr>
            <p:cNvPr id="11" name="Image 10">
              <a:extLst>
                <a:ext uri="{FF2B5EF4-FFF2-40B4-BE49-F238E27FC236}">
                  <a16:creationId xmlns:a16="http://schemas.microsoft.com/office/drawing/2014/main" id="{4BD60E0B-B216-028D-711B-4171EAE3D4B0}"/>
                </a:ext>
              </a:extLst>
            </p:cNvPr>
            <p:cNvPicPr>
              <a:picLocks noChangeAspect="1"/>
            </p:cNvPicPr>
            <p:nvPr/>
          </p:nvPicPr>
          <p:blipFill>
            <a:blip r:embed="rId5">
              <a:extLst>
                <a:ext uri="{28A0092B-C50C-407E-A947-70E740481C1C}">
                  <a14:useLocalDpi xmlns:a14="http://schemas.microsoft.com/office/drawing/2010/main" val="0"/>
                </a:ext>
              </a:extLst>
            </a:blip>
            <a:srcRect l="19797" t="14083" b="8361"/>
            <a:stretch>
              <a:fillRect/>
            </a:stretch>
          </p:blipFill>
          <p:spPr>
            <a:xfrm>
              <a:off x="676917" y="3049627"/>
              <a:ext cx="5053468" cy="3664999"/>
            </a:xfrm>
            <a:prstGeom prst="rect">
              <a:avLst/>
            </a:prstGeom>
          </p:spPr>
        </p:pic>
      </p:grpSp>
      <p:sp>
        <p:nvSpPr>
          <p:cNvPr id="24" name="Shape 347">
            <a:extLst>
              <a:ext uri="{FF2B5EF4-FFF2-40B4-BE49-F238E27FC236}">
                <a16:creationId xmlns:a16="http://schemas.microsoft.com/office/drawing/2014/main" id="{AA9D7DC5-9CB1-93C9-F3FE-B55E11779ECF}"/>
              </a:ext>
            </a:extLst>
          </p:cNvPr>
          <p:cNvSpPr/>
          <p:nvPr/>
        </p:nvSpPr>
        <p:spPr>
          <a:xfrm>
            <a:off x="934757" y="5037332"/>
            <a:ext cx="2132077" cy="62010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600" b="1" i="0" u="none" strike="noStrike" dirty="0">
                <a:latin typeface="Bahnschrift SemiLight" panose="020B0502040204020203" pitchFamily="34" charset="0"/>
              </a:rPr>
              <a:t>1986</a:t>
            </a:r>
          </a:p>
          <a:p>
            <a:pPr rtl="0"/>
            <a:r>
              <a:rPr lang="en" sz="1600" b="0" i="0" u="none" strike="noStrike" dirty="0">
                <a:latin typeface="Bahnschrift SemiLight" panose="020B0502040204020203" pitchFamily="34" charset="0"/>
              </a:rPr>
              <a:t>LC Technologies</a:t>
            </a:r>
          </a:p>
        </p:txBody>
      </p:sp>
      <p:sp>
        <p:nvSpPr>
          <p:cNvPr id="26" name="Shape 349">
            <a:extLst>
              <a:ext uri="{FF2B5EF4-FFF2-40B4-BE49-F238E27FC236}">
                <a16:creationId xmlns:a16="http://schemas.microsoft.com/office/drawing/2014/main" id="{5115CAF5-5365-B244-CECF-84C0977E1E14}"/>
              </a:ext>
            </a:extLst>
          </p:cNvPr>
          <p:cNvSpPr/>
          <p:nvPr/>
        </p:nvSpPr>
        <p:spPr>
          <a:xfrm>
            <a:off x="5529013" y="5037332"/>
            <a:ext cx="2201175" cy="620106"/>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2011</a:t>
            </a:r>
          </a:p>
          <a:p>
            <a:r>
              <a:rPr lang="en" sz="1600" b="1" dirty="0">
                <a:latin typeface="Bahnschrift SemiLight" panose="020B0502040204020203" pitchFamily="34" charset="0"/>
              </a:rPr>
              <a:t>Eye Tribe</a:t>
            </a:r>
          </a:p>
        </p:txBody>
      </p:sp>
      <p:sp>
        <p:nvSpPr>
          <p:cNvPr id="28" name="Shape 358">
            <a:extLst>
              <a:ext uri="{FF2B5EF4-FFF2-40B4-BE49-F238E27FC236}">
                <a16:creationId xmlns:a16="http://schemas.microsoft.com/office/drawing/2014/main" id="{FABC741C-ACB7-73FC-1DE1-6EE5C5078E11}"/>
              </a:ext>
            </a:extLst>
          </p:cNvPr>
          <p:cNvSpPr/>
          <p:nvPr/>
        </p:nvSpPr>
        <p:spPr>
          <a:xfrm>
            <a:off x="10202824" y="5037332"/>
            <a:ext cx="1697291" cy="624338"/>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2015</a:t>
            </a:r>
          </a:p>
          <a:p>
            <a:r>
              <a:rPr lang="en" sz="1600" b="1" dirty="0">
                <a:latin typeface="Bahnschrift SemiLight" panose="020B0502040204020203" pitchFamily="34" charset="0"/>
              </a:rPr>
              <a:t>EyeWink</a:t>
            </a:r>
            <a:endParaRPr sz="1600" b="1" dirty="0">
              <a:latin typeface="Bahnschrift SemiLight" panose="020B0502040204020203" pitchFamily="34" charset="0"/>
            </a:endParaRPr>
          </a:p>
        </p:txBody>
      </p:sp>
      <p:sp>
        <p:nvSpPr>
          <p:cNvPr id="30" name="Shape 345">
            <a:extLst>
              <a:ext uri="{FF2B5EF4-FFF2-40B4-BE49-F238E27FC236}">
                <a16:creationId xmlns:a16="http://schemas.microsoft.com/office/drawing/2014/main" id="{4DBA3899-630E-D27E-E82B-41F3FC93953F}"/>
              </a:ext>
            </a:extLst>
          </p:cNvPr>
          <p:cNvSpPr/>
          <p:nvPr/>
        </p:nvSpPr>
        <p:spPr>
          <a:xfrm>
            <a:off x="-5029" y="4717251"/>
            <a:ext cx="12395201" cy="0"/>
          </a:xfrm>
          <a:prstGeom prst="line">
            <a:avLst/>
          </a:prstGeom>
          <a:ln w="25400">
            <a:solidFill>
              <a:srgbClr val="E8E8E8"/>
            </a:solidFill>
            <a:miter lim="400000"/>
          </a:ln>
        </p:spPr>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latin typeface="Helvetica Light"/>
                <a:ea typeface="Helvetica Light"/>
                <a:cs typeface="Helvetica Light"/>
                <a:sym typeface="Helvetica Light"/>
              </a:defRPr>
            </a:pPr>
            <a:endParaRPr/>
          </a:p>
        </p:txBody>
      </p:sp>
      <p:sp>
        <p:nvSpPr>
          <p:cNvPr id="32" name="Shape 351">
            <a:extLst>
              <a:ext uri="{FF2B5EF4-FFF2-40B4-BE49-F238E27FC236}">
                <a16:creationId xmlns:a16="http://schemas.microsoft.com/office/drawing/2014/main" id="{EA61807A-F4EC-0A73-BE01-1E1AC0C57124}"/>
              </a:ext>
            </a:extLst>
          </p:cNvPr>
          <p:cNvSpPr/>
          <p:nvPr/>
        </p:nvSpPr>
        <p:spPr>
          <a:xfrm>
            <a:off x="1041450" y="4673125"/>
            <a:ext cx="90000" cy="90000"/>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34" name="Shape 351">
            <a:extLst>
              <a:ext uri="{FF2B5EF4-FFF2-40B4-BE49-F238E27FC236}">
                <a16:creationId xmlns:a16="http://schemas.microsoft.com/office/drawing/2014/main" id="{8E9102A6-A5F7-27CF-B40C-5205784C48D3}"/>
              </a:ext>
            </a:extLst>
          </p:cNvPr>
          <p:cNvSpPr/>
          <p:nvPr/>
        </p:nvSpPr>
        <p:spPr>
          <a:xfrm>
            <a:off x="5601545" y="4673125"/>
            <a:ext cx="90000" cy="90000"/>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36" name="Shape 351">
            <a:extLst>
              <a:ext uri="{FF2B5EF4-FFF2-40B4-BE49-F238E27FC236}">
                <a16:creationId xmlns:a16="http://schemas.microsoft.com/office/drawing/2014/main" id="{7190F379-0BB3-4741-24BA-561941E40208}"/>
              </a:ext>
            </a:extLst>
          </p:cNvPr>
          <p:cNvSpPr/>
          <p:nvPr/>
        </p:nvSpPr>
        <p:spPr>
          <a:xfrm>
            <a:off x="10292607" y="4673125"/>
            <a:ext cx="90000" cy="90000"/>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2" name="TextBox 1">
            <a:extLst>
              <a:ext uri="{FF2B5EF4-FFF2-40B4-BE49-F238E27FC236}">
                <a16:creationId xmlns:a16="http://schemas.microsoft.com/office/drawing/2014/main" id="{DCDC13EB-9706-87E5-8A3C-AA20C649389F}"/>
              </a:ext>
            </a:extLst>
          </p:cNvPr>
          <p:cNvSpPr txBox="1"/>
          <p:nvPr/>
        </p:nvSpPr>
        <p:spPr>
          <a:xfrm>
            <a:off x="7600747" y="6377459"/>
            <a:ext cx="591144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0000EE"/>
                </a:solidFill>
                <a:latin typeface="Bahnschrift SemiBold"/>
                <a:cs typeface="Segoe UI"/>
                <a:hlinkClick r:id="rId6" tooltip="https://theeyetribe.com/dev.theeyetribe.com/dev.theeyetribe.com/general/index.html"/>
              </a:rPr>
              <a:t>https://theeyetribe.com/dev.theeyetribe.com/dev.theeyetribe.com/general/index.html</a:t>
            </a:r>
            <a:endParaRPr lang="en-US" sz="900" dirty="0">
              <a:latin typeface="Bahnschrift SemiBold"/>
            </a:endParaRPr>
          </a:p>
        </p:txBody>
      </p:sp>
    </p:spTree>
    <p:extLst>
      <p:ext uri="{BB962C8B-B14F-4D97-AF65-F5344CB8AC3E}">
        <p14:creationId xmlns:p14="http://schemas.microsoft.com/office/powerpoint/2010/main" val="206958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1D0B467-4569-96A1-5322-D730943DD74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48393EA-AE54-404E-01DB-B98A77466B58}"/>
              </a:ext>
            </a:extLst>
          </p:cNvPr>
          <p:cNvSpPr txBox="1">
            <a:spLocks noGrp="1"/>
          </p:cNvSpPr>
          <p:nvPr>
            <p:ph type="title"/>
          </p:nvPr>
        </p:nvSpPr>
        <p:spPr/>
        <p:txBody>
          <a:bodyPr>
            <a:noAutofit/>
          </a:bodyPr>
          <a:lstStyle/>
          <a:p>
            <a:r>
              <a:rPr lang="en" dirty="0">
                <a:solidFill>
                  <a:srgbClr val="000000"/>
                </a:solidFill>
                <a:latin typeface="Bahnschrift SemiBold"/>
                <a:cs typeface="Arial"/>
              </a:rPr>
              <a:t>Ready for the future?</a:t>
            </a:r>
          </a:p>
        </p:txBody>
      </p:sp>
      <p:sp>
        <p:nvSpPr>
          <p:cNvPr id="23" name="Espace réservé du contenu 2">
            <a:extLst>
              <a:ext uri="{FF2B5EF4-FFF2-40B4-BE49-F238E27FC236}">
                <a16:creationId xmlns:a16="http://schemas.microsoft.com/office/drawing/2014/main" id="{654C23BE-1501-7439-C901-081117F63242}"/>
              </a:ext>
            </a:extLst>
          </p:cNvPr>
          <p:cNvSpPr>
            <a:spLocks noGrp="1"/>
          </p:cNvSpPr>
          <p:nvPr/>
        </p:nvSpPr>
        <p:spPr>
          <a:xfrm>
            <a:off x="726838" y="1817280"/>
            <a:ext cx="6705207" cy="37632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1400" b="1">
                <a:latin typeface="Bahnschrift"/>
                <a:cs typeface="Futura Medium"/>
              </a:rPr>
              <a:t>Brain</a:t>
            </a:r>
            <a:r>
              <a:rPr lang="en" sz="1400" b="0" i="0" u="none" strike="noStrike">
                <a:latin typeface="Bahnschrift"/>
                <a:cs typeface="Futura Medium"/>
              </a:rPr>
              <a:t> interaction</a:t>
            </a:r>
            <a:endParaRPr lang="fr-FR">
              <a:latin typeface="Bahnschrift"/>
            </a:endParaRPr>
          </a:p>
        </p:txBody>
      </p:sp>
      <p:grpSp>
        <p:nvGrpSpPr>
          <p:cNvPr id="9" name="Groupe 8">
            <a:extLst>
              <a:ext uri="{FF2B5EF4-FFF2-40B4-BE49-F238E27FC236}">
                <a16:creationId xmlns:a16="http://schemas.microsoft.com/office/drawing/2014/main" id="{2F4EAB25-1507-1D37-9B7C-E3C4B024E277}"/>
              </a:ext>
            </a:extLst>
          </p:cNvPr>
          <p:cNvGrpSpPr/>
          <p:nvPr/>
        </p:nvGrpSpPr>
        <p:grpSpPr>
          <a:xfrm>
            <a:off x="712902" y="2481134"/>
            <a:ext cx="10711731" cy="1690921"/>
            <a:chOff x="951027" y="3183602"/>
            <a:chExt cx="19322891" cy="3050252"/>
          </a:xfrm>
        </p:grpSpPr>
        <p:pic>
          <p:nvPicPr>
            <p:cNvPr id="6" name="Picture 9">
              <a:extLst>
                <a:ext uri="{FF2B5EF4-FFF2-40B4-BE49-F238E27FC236}">
                  <a16:creationId xmlns:a16="http://schemas.microsoft.com/office/drawing/2014/main" id="{2D1A8B56-7BBC-838B-8C2B-E367164BB75D}"/>
                </a:ext>
              </a:extLst>
            </p:cNvPr>
            <p:cNvPicPr>
              <a:picLocks noChangeAspect="1"/>
            </p:cNvPicPr>
            <p:nvPr/>
          </p:nvPicPr>
          <p:blipFill>
            <a:blip r:embed="rId3"/>
            <a:stretch>
              <a:fillRect/>
            </a:stretch>
          </p:blipFill>
          <p:spPr>
            <a:xfrm>
              <a:off x="17616519" y="3183602"/>
              <a:ext cx="2657399" cy="3040560"/>
            </a:xfrm>
            <a:prstGeom prst="rect">
              <a:avLst/>
            </a:prstGeom>
          </p:spPr>
        </p:pic>
        <p:pic>
          <p:nvPicPr>
            <p:cNvPr id="7" name="Picture 2">
              <a:extLst>
                <a:ext uri="{FF2B5EF4-FFF2-40B4-BE49-F238E27FC236}">
                  <a16:creationId xmlns:a16="http://schemas.microsoft.com/office/drawing/2014/main" id="{7E83E905-6BEA-FFE7-A648-789079BB57F0}"/>
                </a:ext>
              </a:extLst>
            </p:cNvPr>
            <p:cNvPicPr>
              <a:picLocks noChangeAspect="1"/>
            </p:cNvPicPr>
            <p:nvPr/>
          </p:nvPicPr>
          <p:blipFill>
            <a:blip r:embed="rId4"/>
            <a:stretch>
              <a:fillRect/>
            </a:stretch>
          </p:blipFill>
          <p:spPr>
            <a:xfrm>
              <a:off x="951027" y="3183602"/>
              <a:ext cx="5666965" cy="3050252"/>
            </a:xfrm>
            <a:prstGeom prst="rect">
              <a:avLst/>
            </a:prstGeom>
          </p:spPr>
        </p:pic>
        <p:pic>
          <p:nvPicPr>
            <p:cNvPr id="8" name="Picture 10">
              <a:extLst>
                <a:ext uri="{FF2B5EF4-FFF2-40B4-BE49-F238E27FC236}">
                  <a16:creationId xmlns:a16="http://schemas.microsoft.com/office/drawing/2014/main" id="{8DE73D55-7187-A96E-AD78-E2DA6D342BD0}"/>
                </a:ext>
              </a:extLst>
            </p:cNvPr>
            <p:cNvPicPr>
              <a:picLocks noChangeAspect="1"/>
            </p:cNvPicPr>
            <p:nvPr/>
          </p:nvPicPr>
          <p:blipFill>
            <a:blip r:embed="rId5"/>
            <a:stretch>
              <a:fillRect/>
            </a:stretch>
          </p:blipFill>
          <p:spPr>
            <a:xfrm>
              <a:off x="8922458" y="3183602"/>
              <a:ext cx="5839807" cy="3040560"/>
            </a:xfrm>
            <a:prstGeom prst="rect">
              <a:avLst/>
            </a:prstGeom>
          </p:spPr>
        </p:pic>
      </p:grpSp>
      <p:grpSp>
        <p:nvGrpSpPr>
          <p:cNvPr id="18" name="Group 1">
            <a:extLst>
              <a:ext uri="{FF2B5EF4-FFF2-40B4-BE49-F238E27FC236}">
                <a16:creationId xmlns:a16="http://schemas.microsoft.com/office/drawing/2014/main" id="{ED17DEFF-9502-C5C5-D03F-A2BECD539527}"/>
              </a:ext>
            </a:extLst>
          </p:cNvPr>
          <p:cNvGrpSpPr/>
          <p:nvPr/>
        </p:nvGrpSpPr>
        <p:grpSpPr>
          <a:xfrm>
            <a:off x="-5029" y="4518504"/>
            <a:ext cx="12395201" cy="1744867"/>
            <a:chOff x="-16935" y="5131634"/>
            <a:chExt cx="25117402" cy="1744867"/>
          </a:xfrm>
        </p:grpSpPr>
        <p:sp>
          <p:nvSpPr>
            <p:cNvPr id="14" name="Shape 345">
              <a:extLst>
                <a:ext uri="{FF2B5EF4-FFF2-40B4-BE49-F238E27FC236}">
                  <a16:creationId xmlns:a16="http://schemas.microsoft.com/office/drawing/2014/main" id="{EF6200CD-D848-D5A9-24BD-09DFD0725DFF}"/>
                </a:ext>
              </a:extLst>
            </p:cNvPr>
            <p:cNvSpPr/>
            <p:nvPr/>
          </p:nvSpPr>
          <p:spPr>
            <a:xfrm>
              <a:off x="-16935" y="5131634"/>
              <a:ext cx="25117402" cy="0"/>
            </a:xfrm>
            <a:prstGeom prst="line">
              <a:avLst/>
            </a:prstGeom>
            <a:ln w="25400">
              <a:solidFill>
                <a:srgbClr val="E8E8E8"/>
              </a:solidFill>
              <a:miter lim="400000"/>
            </a:ln>
          </p:spPr>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latin typeface="Helvetica Light"/>
                  <a:ea typeface="Helvetica Light"/>
                  <a:cs typeface="Helvetica Light"/>
                  <a:sym typeface="Helvetica Light"/>
                </a:defRPr>
              </a:pPr>
              <a:endParaRPr/>
            </a:p>
          </p:txBody>
        </p:sp>
        <p:sp>
          <p:nvSpPr>
            <p:cNvPr id="15" name="Shape 347">
              <a:extLst>
                <a:ext uri="{FF2B5EF4-FFF2-40B4-BE49-F238E27FC236}">
                  <a16:creationId xmlns:a16="http://schemas.microsoft.com/office/drawing/2014/main" id="{F0882E0B-13CE-4E58-E1FF-F53965939D62}"/>
                </a:ext>
              </a:extLst>
            </p:cNvPr>
            <p:cNvSpPr/>
            <p:nvPr/>
          </p:nvSpPr>
          <p:spPr>
            <a:xfrm>
              <a:off x="1911556" y="5611354"/>
              <a:ext cx="4320401" cy="1256572"/>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600" b="1" i="0" u="none" strike="noStrike" dirty="0">
                  <a:latin typeface="Bahnschrift SemiLight" panose="020B0502040204020203" pitchFamily="34" charset="0"/>
                </a:rPr>
                <a:t>2008</a:t>
              </a:r>
            </a:p>
            <a:p>
              <a:pPr rtl="0"/>
              <a:r>
                <a:rPr lang="en" sz="1600" b="0" i="0" u="none" strike="noStrike" dirty="0">
                  <a:latin typeface="Bahnschrift SemiLight" panose="020B0502040204020203" pitchFamily="34" charset="0"/>
                </a:rPr>
                <a:t>LC Technologies</a:t>
              </a:r>
            </a:p>
          </p:txBody>
        </p:sp>
        <p:sp>
          <p:nvSpPr>
            <p:cNvPr id="16" name="Shape 349">
              <a:extLst>
                <a:ext uri="{FF2B5EF4-FFF2-40B4-BE49-F238E27FC236}">
                  <a16:creationId xmlns:a16="http://schemas.microsoft.com/office/drawing/2014/main" id="{D32FAE11-70A3-2F41-8C33-5BC940AEBDAA}"/>
                </a:ext>
              </a:extLst>
            </p:cNvPr>
            <p:cNvSpPr/>
            <p:nvPr/>
          </p:nvSpPr>
          <p:spPr>
            <a:xfrm>
              <a:off x="11221269" y="5611354"/>
              <a:ext cx="4460419" cy="1256572"/>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2011</a:t>
              </a:r>
            </a:p>
            <a:p>
              <a:r>
                <a:rPr lang="en" sz="1600" b="1" dirty="0">
                  <a:latin typeface="Bahnschrift SemiLight" panose="020B0502040204020203" pitchFamily="34" charset="0"/>
                </a:rPr>
                <a:t>BrainDriver</a:t>
              </a:r>
            </a:p>
          </p:txBody>
        </p:sp>
        <p:sp>
          <p:nvSpPr>
            <p:cNvPr id="17" name="Shape 358">
              <a:extLst>
                <a:ext uri="{FF2B5EF4-FFF2-40B4-BE49-F238E27FC236}">
                  <a16:creationId xmlns:a16="http://schemas.microsoft.com/office/drawing/2014/main" id="{E0FD73E7-61EC-8DAF-B8B5-EFA1F3E8C7AE}"/>
                </a:ext>
              </a:extLst>
            </p:cNvPr>
            <p:cNvSpPr/>
            <p:nvPr/>
          </p:nvSpPr>
          <p:spPr>
            <a:xfrm>
              <a:off x="20692191" y="5611354"/>
              <a:ext cx="3439358" cy="1265147"/>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dirty="0">
                  <a:latin typeface="Bahnschrift SemiLight" panose="020B0502040204020203" pitchFamily="34" charset="0"/>
                </a:rPr>
                <a:t>2015</a:t>
              </a:r>
            </a:p>
            <a:p>
              <a:r>
                <a:rPr lang="en" sz="1600" b="1" dirty="0">
                  <a:latin typeface="Bahnschrift SemiLight" panose="020B0502040204020203" pitchFamily="34" charset="0"/>
                </a:rPr>
                <a:t>Muse</a:t>
              </a:r>
              <a:endParaRPr sz="1600" b="1" dirty="0">
                <a:latin typeface="Bahnschrift SemiLight" panose="020B0502040204020203" pitchFamily="34" charset="0"/>
              </a:endParaRPr>
            </a:p>
          </p:txBody>
        </p:sp>
      </p:grpSp>
      <p:sp>
        <p:nvSpPr>
          <p:cNvPr id="20" name="Shape 350">
            <a:extLst>
              <a:ext uri="{FF2B5EF4-FFF2-40B4-BE49-F238E27FC236}">
                <a16:creationId xmlns:a16="http://schemas.microsoft.com/office/drawing/2014/main" id="{11400129-A2DC-FFB3-7FB0-38C650AB4BCE}"/>
              </a:ext>
            </a:extLst>
          </p:cNvPr>
          <p:cNvSpPr/>
          <p:nvPr/>
        </p:nvSpPr>
        <p:spPr>
          <a:xfrm>
            <a:off x="986746" y="4482625"/>
            <a:ext cx="90000" cy="7809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22" name="Shape 350">
            <a:extLst>
              <a:ext uri="{FF2B5EF4-FFF2-40B4-BE49-F238E27FC236}">
                <a16:creationId xmlns:a16="http://schemas.microsoft.com/office/drawing/2014/main" id="{B479F23A-BAEA-AD4B-FA78-98B8D7136296}"/>
              </a:ext>
            </a:extLst>
          </p:cNvPr>
          <p:cNvSpPr/>
          <p:nvPr/>
        </p:nvSpPr>
        <p:spPr>
          <a:xfrm>
            <a:off x="5606370" y="4482625"/>
            <a:ext cx="90000" cy="7809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27" name="Shape 350">
            <a:extLst>
              <a:ext uri="{FF2B5EF4-FFF2-40B4-BE49-F238E27FC236}">
                <a16:creationId xmlns:a16="http://schemas.microsoft.com/office/drawing/2014/main" id="{C1C6CB9F-559C-5822-0707-75BB00DAA0A5}"/>
              </a:ext>
            </a:extLst>
          </p:cNvPr>
          <p:cNvSpPr/>
          <p:nvPr/>
        </p:nvSpPr>
        <p:spPr>
          <a:xfrm>
            <a:off x="10297432" y="4482625"/>
            <a:ext cx="90000" cy="78094"/>
          </a:xfrm>
          <a:prstGeom prst="ellipse">
            <a:avLst/>
          </a:prstGeom>
          <a:ln/>
        </p:spPr>
        <p:style>
          <a:lnRef idx="0">
            <a:schemeClr val="dk1"/>
          </a:lnRef>
          <a:fillRef idx="3">
            <a:schemeClr val="dk1"/>
          </a:fillRef>
          <a:effectRef idx="3">
            <a:schemeClr val="dk1"/>
          </a:effectRef>
          <a:fontRef idx="minor">
            <a:schemeClr val="lt1"/>
          </a:fontRef>
        </p:style>
        <p:txBody>
          <a:bodyPr lIns="50800" tIns="50800" rIns="50800" bIns="508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Roboto Regular"/>
                <a:ea typeface="Roboto Regular"/>
                <a:cs typeface="Roboto Regular"/>
                <a:sym typeface="Roboto Regular"/>
              </a:defRPr>
            </a:pPr>
            <a:endParaRPr/>
          </a:p>
        </p:txBody>
      </p:sp>
      <p:sp>
        <p:nvSpPr>
          <p:cNvPr id="2" name="TextBox 1">
            <a:extLst>
              <a:ext uri="{FF2B5EF4-FFF2-40B4-BE49-F238E27FC236}">
                <a16:creationId xmlns:a16="http://schemas.microsoft.com/office/drawing/2014/main" id="{F4EFD503-0D0B-AF83-A4F6-1F4F7406D252}"/>
              </a:ext>
            </a:extLst>
          </p:cNvPr>
          <p:cNvSpPr txBox="1"/>
          <p:nvPr/>
        </p:nvSpPr>
        <p:spPr>
          <a:xfrm>
            <a:off x="395590" y="6164291"/>
            <a:ext cx="863383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6" tooltip="https://www.tecnologiasaccesibles.com/en/catedra/sicse-project"/>
              </a:rPr>
              <a:t>https://www.tecnologiasaccesibles.com/en/catedra/sicse-project</a:t>
            </a:r>
            <a:endParaRPr lang="en-US" sz="1000">
              <a:latin typeface="Bahnschrift SemiBold"/>
            </a:endParaRPr>
          </a:p>
        </p:txBody>
      </p:sp>
      <p:sp>
        <p:nvSpPr>
          <p:cNvPr id="3" name="TextBox 2">
            <a:extLst>
              <a:ext uri="{FF2B5EF4-FFF2-40B4-BE49-F238E27FC236}">
                <a16:creationId xmlns:a16="http://schemas.microsoft.com/office/drawing/2014/main" id="{465C6938-2C23-786F-FDB8-A7B2C83F3837}"/>
              </a:ext>
            </a:extLst>
          </p:cNvPr>
          <p:cNvSpPr txBox="1"/>
          <p:nvPr/>
        </p:nvSpPr>
        <p:spPr>
          <a:xfrm>
            <a:off x="395591" y="6368473"/>
            <a:ext cx="1374626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7" tooltip="https://www.actinnovation.com/innovation-technologie/brain-driver-conduire-une-voiture-par-la-pensee-1792.html"/>
              </a:rPr>
              <a:t>https://www.actinnovation.com/innovation-technologie/brain-driver-conduire-une-voiture-par-la-pensee-1792.html</a:t>
            </a:r>
            <a:endParaRPr lang="en-US" sz="1000">
              <a:latin typeface="Bahnschrift SemiBold"/>
            </a:endParaRPr>
          </a:p>
        </p:txBody>
      </p:sp>
      <p:sp>
        <p:nvSpPr>
          <p:cNvPr id="4" name="TextBox 3">
            <a:extLst>
              <a:ext uri="{FF2B5EF4-FFF2-40B4-BE49-F238E27FC236}">
                <a16:creationId xmlns:a16="http://schemas.microsoft.com/office/drawing/2014/main" id="{8D55F9A4-DB8D-2579-2C47-32920367F9F8}"/>
              </a:ext>
            </a:extLst>
          </p:cNvPr>
          <p:cNvSpPr txBox="1"/>
          <p:nvPr/>
        </p:nvSpPr>
        <p:spPr>
          <a:xfrm>
            <a:off x="395592" y="6572655"/>
            <a:ext cx="1168183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8" tooltip="https://choosemuse.com/?srsltid=AfmBOop7QYRCbA7lv0VOCdmzBrlX3BCB8bcG_bXU6yZ4Ad5KpDmbCWkN"/>
              </a:rPr>
              <a:t>https://choosemuse.com/?srsltid=AfmBOop7QYRCbA7lv0VOCdmzBrlX3BCB8bcG_bXU6yZ4Ad5KpDmbCWkN</a:t>
            </a:r>
            <a:endParaRPr lang="en-US" sz="1000">
              <a:latin typeface="Bahnschrift SemiBold"/>
            </a:endParaRPr>
          </a:p>
        </p:txBody>
      </p:sp>
    </p:spTree>
    <p:extLst>
      <p:ext uri="{BB962C8B-B14F-4D97-AF65-F5344CB8AC3E}">
        <p14:creationId xmlns:p14="http://schemas.microsoft.com/office/powerpoint/2010/main" val="404456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A06F51A-81EA-F676-F663-93F10642FAA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09F8CAC9-2965-5FA4-1B9B-1CEE2E622A50}"/>
              </a:ext>
            </a:extLst>
          </p:cNvPr>
          <p:cNvSpPr txBox="1">
            <a:spLocks noGrp="1"/>
          </p:cNvSpPr>
          <p:nvPr>
            <p:ph type="title"/>
          </p:nvPr>
        </p:nvSpPr>
        <p:spPr/>
        <p:txBody>
          <a:bodyPr>
            <a:noAutofit/>
          </a:bodyPr>
          <a:lstStyle/>
          <a:p>
            <a:r>
              <a:rPr lang="en-US" dirty="0"/>
              <a:t>Accessibility is the NASA of the web</a:t>
            </a:r>
            <a:endParaRPr lang="en" dirty="0">
              <a:solidFill>
                <a:srgbClr val="000000"/>
              </a:solidFill>
              <a:latin typeface="Bahnschrift SemiBold"/>
              <a:cs typeface="Arial"/>
            </a:endParaRPr>
          </a:p>
        </p:txBody>
      </p:sp>
      <p:sp>
        <p:nvSpPr>
          <p:cNvPr id="23" name="Espace réservé du contenu 2">
            <a:extLst>
              <a:ext uri="{FF2B5EF4-FFF2-40B4-BE49-F238E27FC236}">
                <a16:creationId xmlns:a16="http://schemas.microsoft.com/office/drawing/2014/main" id="{35355736-58BF-3BDE-452B-E05EF98185D9}"/>
              </a:ext>
            </a:extLst>
          </p:cNvPr>
          <p:cNvSpPr>
            <a:spLocks noGrp="1"/>
          </p:cNvSpPr>
          <p:nvPr/>
        </p:nvSpPr>
        <p:spPr>
          <a:xfrm>
            <a:off x="726838" y="1817280"/>
            <a:ext cx="6705207" cy="37632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endParaRPr lang="fr-FR" dirty="0">
              <a:latin typeface="Bahnschrift"/>
            </a:endParaRPr>
          </a:p>
        </p:txBody>
      </p:sp>
      <p:sp>
        <p:nvSpPr>
          <p:cNvPr id="5" name="Google Shape;1098;p90">
            <a:extLst>
              <a:ext uri="{FF2B5EF4-FFF2-40B4-BE49-F238E27FC236}">
                <a16:creationId xmlns:a16="http://schemas.microsoft.com/office/drawing/2014/main" id="{FB103AC1-C985-8D8E-9140-B4F8210E87D7}"/>
              </a:ext>
            </a:extLst>
          </p:cNvPr>
          <p:cNvSpPr/>
          <p:nvPr/>
        </p:nvSpPr>
        <p:spPr>
          <a:xfrm>
            <a:off x="3542342" y="4222255"/>
            <a:ext cx="5107200" cy="831000"/>
          </a:xfrm>
          <a:prstGeom prst="rect">
            <a:avLst/>
          </a:prstGeom>
          <a:noFill/>
          <a:ln>
            <a:noFill/>
          </a:ln>
        </p:spPr>
        <p:txBody>
          <a:bodyPr spcFirstLastPara="1" wrap="square" lIns="91425" tIns="45700" rIns="91425" bIns="457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ct val="0"/>
              </a:spcBef>
              <a:spcAft>
                <a:spcPct val="0"/>
              </a:spcAft>
              <a:buNone/>
            </a:pPr>
            <a:r>
              <a:rPr lang="en" sz="2400" b="1" i="0" u="none" strike="noStrike">
                <a:solidFill>
                  <a:srgbClr val="262626"/>
                </a:solidFill>
                <a:latin typeface="Bahnschrift"/>
                <a:ea typeface="Montserrat"/>
                <a:cs typeface="Montserrat"/>
                <a:sym typeface="Montserrat"/>
              </a:rPr>
              <a:t>Accessibility, </a:t>
            </a:r>
            <a:endParaRPr lang="en" sz="2400" b="1" i="0" u="none" strike="noStrike">
              <a:solidFill>
                <a:srgbClr val="262626"/>
              </a:solidFill>
              <a:latin typeface="Bahnschrift"/>
              <a:ea typeface="Montserrat"/>
              <a:cs typeface="Montserrat"/>
            </a:endParaRPr>
          </a:p>
          <a:p>
            <a:pPr marL="0" marR="0" lvl="0" indent="0" algn="ctr" rtl="0">
              <a:spcBef>
                <a:spcPct val="0"/>
              </a:spcBef>
              <a:spcAft>
                <a:spcPct val="0"/>
              </a:spcAft>
              <a:buNone/>
            </a:pPr>
            <a:r>
              <a:rPr lang="en" sz="2400" b="1" i="0" u="none" strike="noStrike">
                <a:solidFill>
                  <a:srgbClr val="262626"/>
                </a:solidFill>
                <a:latin typeface="Bahnschrift"/>
                <a:ea typeface="Montserrat"/>
                <a:cs typeface="Montserrat"/>
                <a:sym typeface="Montserrat"/>
              </a:rPr>
              <a:t>it's the NASA of the web</a:t>
            </a:r>
            <a:endParaRPr sz="2400" b="1">
              <a:latin typeface="Bahnschrift"/>
            </a:endParaRPr>
          </a:p>
        </p:txBody>
      </p:sp>
      <p:pic>
        <p:nvPicPr>
          <p:cNvPr id="10" name="Google Shape;1099;p90">
            <a:extLst>
              <a:ext uri="{FF2B5EF4-FFF2-40B4-BE49-F238E27FC236}">
                <a16:creationId xmlns:a16="http://schemas.microsoft.com/office/drawing/2014/main" id="{B156C680-2146-EEFA-BD41-8897585B210E}"/>
              </a:ext>
            </a:extLst>
          </p:cNvPr>
          <p:cNvPicPr preferRelativeResize="0"/>
          <p:nvPr/>
        </p:nvPicPr>
        <p:blipFill>
          <a:blip r:embed="rId3">
            <a:alphaModFix/>
          </a:blip>
          <a:stretch>
            <a:fillRect/>
          </a:stretch>
        </p:blipFill>
        <p:spPr>
          <a:xfrm>
            <a:off x="4891100" y="2176063"/>
            <a:ext cx="2409825" cy="1895475"/>
          </a:xfrm>
          <a:prstGeom prst="rect">
            <a:avLst/>
          </a:prstGeom>
          <a:noFill/>
          <a:ln>
            <a:noFill/>
          </a:ln>
        </p:spPr>
      </p:pic>
      <p:sp>
        <p:nvSpPr>
          <p:cNvPr id="11" name="TextBox 10">
            <a:extLst>
              <a:ext uri="{FF2B5EF4-FFF2-40B4-BE49-F238E27FC236}">
                <a16:creationId xmlns:a16="http://schemas.microsoft.com/office/drawing/2014/main" id="{CE80258D-5991-D8AD-0185-A54E0A2AFD57}"/>
              </a:ext>
            </a:extLst>
          </p:cNvPr>
          <p:cNvSpPr txBox="1"/>
          <p:nvPr/>
        </p:nvSpPr>
        <p:spPr>
          <a:xfrm>
            <a:off x="9666849" y="615782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4" tooltip="https://seeklogo.com/vector-logo/97034/nasa"/>
              </a:rPr>
              <a:t>https://seeklogo.com/vector-logo/97034/nasa</a:t>
            </a:r>
            <a:endParaRPr lang="en-US" sz="1200">
              <a:latin typeface="Bahnschrift SemiBold"/>
            </a:endParaRPr>
          </a:p>
        </p:txBody>
      </p:sp>
    </p:spTree>
    <p:extLst>
      <p:ext uri="{BB962C8B-B14F-4D97-AF65-F5344CB8AC3E}">
        <p14:creationId xmlns:p14="http://schemas.microsoft.com/office/powerpoint/2010/main" val="3156288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C1010F9-5D56-7610-CCB3-A9BE15646A8B}"/>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5609CD2-6840-1967-39D1-79E1BD185367}"/>
              </a:ext>
            </a:extLst>
          </p:cNvPr>
          <p:cNvSpPr txBox="1">
            <a:spLocks noGrp="1"/>
          </p:cNvSpPr>
          <p:nvPr>
            <p:ph type="title"/>
          </p:nvPr>
        </p:nvSpPr>
        <p:spPr/>
        <p:txBody>
          <a:bodyPr>
            <a:noAutofit/>
          </a:bodyPr>
          <a:lstStyle/>
          <a:p>
            <a:r>
              <a:rPr lang="en-US" dirty="0"/>
              <a:t>The most famous blind man</a:t>
            </a:r>
            <a:endParaRPr lang="en" dirty="0">
              <a:solidFill>
                <a:srgbClr val="000000"/>
              </a:solidFill>
              <a:latin typeface="Bahnschrift SemiBold"/>
              <a:cs typeface="Arial"/>
            </a:endParaRPr>
          </a:p>
        </p:txBody>
      </p:sp>
      <p:sp>
        <p:nvSpPr>
          <p:cNvPr id="23" name="Espace réservé du contenu 2">
            <a:extLst>
              <a:ext uri="{FF2B5EF4-FFF2-40B4-BE49-F238E27FC236}">
                <a16:creationId xmlns:a16="http://schemas.microsoft.com/office/drawing/2014/main" id="{69DB2C14-5244-682B-9D5F-6A70586F348E}"/>
              </a:ext>
            </a:extLst>
          </p:cNvPr>
          <p:cNvSpPr>
            <a:spLocks noGrp="1"/>
          </p:cNvSpPr>
          <p:nvPr/>
        </p:nvSpPr>
        <p:spPr>
          <a:xfrm>
            <a:off x="726838" y="1817280"/>
            <a:ext cx="6705207" cy="37632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endParaRPr lang="fr-FR" dirty="0">
              <a:latin typeface="Bahnschrift"/>
            </a:endParaRPr>
          </a:p>
        </p:txBody>
      </p:sp>
      <p:sp>
        <p:nvSpPr>
          <p:cNvPr id="2" name="Rectangle 1">
            <a:extLst>
              <a:ext uri="{FF2B5EF4-FFF2-40B4-BE49-F238E27FC236}">
                <a16:creationId xmlns:a16="http://schemas.microsoft.com/office/drawing/2014/main" id="{7F33573D-4E56-844D-A351-7C52C14D9D92}"/>
              </a:ext>
            </a:extLst>
          </p:cNvPr>
          <p:cNvSpPr/>
          <p:nvPr/>
        </p:nvSpPr>
        <p:spPr>
          <a:xfrm>
            <a:off x="3542342" y="4222255"/>
            <a:ext cx="5107316" cy="830997"/>
          </a:xfrm>
          <a:prstGeom prst="rect">
            <a:avLst/>
          </a:prstGeom>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2400" b="1" i="0" u="none" strike="noStrike">
                <a:solidFill>
                  <a:srgbClr val="292A33"/>
                </a:solidFill>
                <a:latin typeface="Bahnschrift"/>
              </a:rPr>
              <a:t>is the most famous blind man</a:t>
            </a:r>
          </a:p>
        </p:txBody>
      </p:sp>
      <p:pic>
        <p:nvPicPr>
          <p:cNvPr id="3" name="Picture 5" descr="A close up of a logo&#10;&#10;Description generated with high confidence">
            <a:extLst>
              <a:ext uri="{FF2B5EF4-FFF2-40B4-BE49-F238E27FC236}">
                <a16:creationId xmlns:a16="http://schemas.microsoft.com/office/drawing/2014/main" id="{D26781AE-C8D9-C34D-94E2-D75E5CBF3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759" y="1804749"/>
            <a:ext cx="2214483" cy="2214483"/>
          </a:xfrm>
          <a:prstGeom prst="rect">
            <a:avLst/>
          </a:prstGeom>
        </p:spPr>
      </p:pic>
      <p:sp>
        <p:nvSpPr>
          <p:cNvPr id="4" name="TextBox 3">
            <a:extLst>
              <a:ext uri="{FF2B5EF4-FFF2-40B4-BE49-F238E27FC236}">
                <a16:creationId xmlns:a16="http://schemas.microsoft.com/office/drawing/2014/main" id="{18A00B46-DE29-0EA1-1807-564E693B3C40}"/>
              </a:ext>
            </a:extLst>
          </p:cNvPr>
          <p:cNvSpPr txBox="1"/>
          <p:nvPr/>
        </p:nvSpPr>
        <p:spPr>
          <a:xfrm>
            <a:off x="9037770" y="596225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4" tooltip="https://www.iconfinder.com/icons/7123025/logo_google_g_icon"/>
              </a:rPr>
              <a:t>https://www.iconfinder.com/icons/7123025/logo_google_g_icon</a:t>
            </a:r>
            <a:endParaRPr lang="en-US" sz="1200">
              <a:latin typeface="Bahnschrift SemiBold"/>
            </a:endParaRPr>
          </a:p>
        </p:txBody>
      </p:sp>
    </p:spTree>
    <p:extLst>
      <p:ext uri="{BB962C8B-B14F-4D97-AF65-F5344CB8AC3E}">
        <p14:creationId xmlns:p14="http://schemas.microsoft.com/office/powerpoint/2010/main" val="3694114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6673-5914-48D5-1877-0258D7183CBB}"/>
              </a:ext>
            </a:extLst>
          </p:cNvPr>
          <p:cNvSpPr>
            <a:spLocks noGrp="1"/>
          </p:cNvSpPr>
          <p:nvPr>
            <p:ph type="title"/>
          </p:nvPr>
        </p:nvSpPr>
        <p:spPr/>
        <p:txBody>
          <a:bodyPr/>
          <a:lstStyle/>
          <a:p>
            <a:r>
              <a:rPr lang="fr-BE" b="1" dirty="0">
                <a:solidFill>
                  <a:srgbClr val="333333"/>
                </a:solidFill>
                <a:effectLst/>
              </a:rPr>
              <a:t>WCAG ?</a:t>
            </a:r>
            <a:endParaRPr lang="fr-BE" dirty="0"/>
          </a:p>
        </p:txBody>
      </p:sp>
      <p:sp>
        <p:nvSpPr>
          <p:cNvPr id="3" name="Content Placeholder 2">
            <a:extLst>
              <a:ext uri="{FF2B5EF4-FFF2-40B4-BE49-F238E27FC236}">
                <a16:creationId xmlns:a16="http://schemas.microsoft.com/office/drawing/2014/main" id="{B9032DB1-D415-53AB-C91A-703C2B8178EC}"/>
              </a:ext>
            </a:extLst>
          </p:cNvPr>
          <p:cNvSpPr>
            <a:spLocks noGrp="1"/>
          </p:cNvSpPr>
          <p:nvPr>
            <p:ph idx="1"/>
          </p:nvPr>
        </p:nvSpPr>
        <p:spPr/>
        <p:txBody>
          <a:bodyPr/>
          <a:lstStyle/>
          <a:p>
            <a:r>
              <a:rPr lang="en-US" dirty="0"/>
              <a:t>Web Content Accessibility Guidelines (WCAG) set the global standard for making digital content usable for everyone, including people with disabilities. While often seen as a developer’s responsibility, WCAG is just as crucial for designers.</a:t>
            </a:r>
          </a:p>
          <a:p>
            <a:endParaRPr lang="en-US" dirty="0"/>
          </a:p>
          <a:p>
            <a:r>
              <a:rPr lang="en-US" dirty="0"/>
              <a:t>Visual elements like color, contrast, typography, and layout directly impact accessibility. By following WCAG, designers ensure their work is inclusive, user-friendly, and compliant.</a:t>
            </a:r>
            <a:endParaRPr lang="fr-BE" dirty="0"/>
          </a:p>
        </p:txBody>
      </p:sp>
    </p:spTree>
    <p:extLst>
      <p:ext uri="{BB962C8B-B14F-4D97-AF65-F5344CB8AC3E}">
        <p14:creationId xmlns:p14="http://schemas.microsoft.com/office/powerpoint/2010/main" val="266451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60C22-A648-ED77-99B9-CD1DB205AB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B5D7D-A0E4-91FD-8E92-3B349BF38978}"/>
              </a:ext>
            </a:extLst>
          </p:cNvPr>
          <p:cNvSpPr>
            <a:spLocks noGrp="1"/>
          </p:cNvSpPr>
          <p:nvPr>
            <p:ph type="title"/>
          </p:nvPr>
        </p:nvSpPr>
        <p:spPr/>
        <p:txBody>
          <a:bodyPr/>
          <a:lstStyle/>
          <a:p>
            <a:pPr>
              <a:spcAft>
                <a:spcPts val="1500"/>
              </a:spcAft>
            </a:pPr>
            <a:r>
              <a:rPr lang="en-US" b="1" dirty="0">
                <a:solidFill>
                  <a:srgbClr val="333333"/>
                </a:solidFill>
              </a:rPr>
              <a:t>WCAG Principles for Accessible Web Design</a:t>
            </a:r>
            <a:r>
              <a:rPr lang="fr-BE" b="1" dirty="0">
                <a:solidFill>
                  <a:srgbClr val="333333"/>
                </a:solidFill>
              </a:rPr>
              <a:t> ?</a:t>
            </a:r>
          </a:p>
        </p:txBody>
      </p:sp>
      <p:sp>
        <p:nvSpPr>
          <p:cNvPr id="3" name="Content Placeholder 2">
            <a:extLst>
              <a:ext uri="{FF2B5EF4-FFF2-40B4-BE49-F238E27FC236}">
                <a16:creationId xmlns:a16="http://schemas.microsoft.com/office/drawing/2014/main" id="{9FF93BF1-5E03-0376-9720-9A808A5C1A57}"/>
              </a:ext>
            </a:extLst>
          </p:cNvPr>
          <p:cNvSpPr>
            <a:spLocks noGrp="1"/>
          </p:cNvSpPr>
          <p:nvPr>
            <p:ph idx="1"/>
          </p:nvPr>
        </p:nvSpPr>
        <p:spPr/>
        <p:txBody>
          <a:bodyPr/>
          <a:lstStyle/>
          <a:p>
            <a:r>
              <a:rPr lang="en-US" dirty="0"/>
              <a:t>Web Content Accessibility Guidelines (WCAG) set the global standard for making digital content usable for everyone, including people with disabilities. While often seen as a developer’s responsibility, WCAG is just as crucial for designers.</a:t>
            </a:r>
          </a:p>
          <a:p>
            <a:endParaRPr lang="en-US" dirty="0"/>
          </a:p>
          <a:p>
            <a:r>
              <a:rPr lang="en-US" dirty="0"/>
              <a:t>Visual elements like color, contrast, typography, and layout directly impact accessibility. By following WCAG, designers ensure their work is inclusive, user-friendly, and compliant.</a:t>
            </a:r>
            <a:endParaRPr lang="fr-BE" dirty="0"/>
          </a:p>
        </p:txBody>
      </p:sp>
    </p:spTree>
    <p:extLst>
      <p:ext uri="{BB962C8B-B14F-4D97-AF65-F5344CB8AC3E}">
        <p14:creationId xmlns:p14="http://schemas.microsoft.com/office/powerpoint/2010/main" val="3558983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F052-FA1C-A5BD-627A-4366F9A020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30C7BF-0C37-A60C-B0EF-1CD9827C48DC}"/>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DDE1EEE4-D912-FE81-2A59-1A2EC3C3513D}"/>
              </a:ext>
            </a:extLst>
          </p:cNvPr>
          <p:cNvSpPr txBox="1"/>
          <p:nvPr/>
        </p:nvSpPr>
        <p:spPr>
          <a:xfrm>
            <a:off x="838200" y="1937551"/>
            <a:ext cx="9651274" cy="4247317"/>
          </a:xfrm>
          <a:prstGeom prst="rect">
            <a:avLst/>
          </a:prstGeom>
          <a:noFill/>
        </p:spPr>
        <p:txBody>
          <a:bodyPr wrap="square">
            <a:spAutoFit/>
          </a:bodyPr>
          <a:lstStyle/>
          <a:p>
            <a:pPr marL="342900" indent="-342900">
              <a:buFont typeface="+mj-lt"/>
              <a:buAutoNum type="arabicPeriod"/>
            </a:pPr>
            <a:r>
              <a:rPr lang="en-US" sz="3600" b="1" dirty="0">
                <a:solidFill>
                  <a:srgbClr val="000000"/>
                </a:solidFill>
                <a:latin typeface="Bahnschrift SemiLight"/>
                <a:ea typeface="Satoshi Regular"/>
              </a:rPr>
              <a:t> Return on </a:t>
            </a:r>
            <a:r>
              <a:rPr lang="en-US" sz="3600" b="1" dirty="0" err="1">
                <a:solidFill>
                  <a:srgbClr val="000000"/>
                </a:solidFill>
                <a:latin typeface="Bahnschrift SemiLight"/>
                <a:ea typeface="Satoshi Regular"/>
              </a:rPr>
              <a:t>Investement</a:t>
            </a:r>
            <a:r>
              <a:rPr lang="en-US" sz="3600" b="1" dirty="0">
                <a:solidFill>
                  <a:srgbClr val="000000"/>
                </a:solidFill>
                <a:latin typeface="Bahnschrift SemiLight"/>
                <a:ea typeface="Satoshi Regular"/>
              </a:rPr>
              <a:t> of Accessibility</a:t>
            </a:r>
          </a:p>
          <a:p>
            <a:pPr marL="342900" indent="-342900">
              <a:buFont typeface="+mj-lt"/>
              <a:buAutoNum type="arabicPeriod"/>
            </a:pPr>
            <a:r>
              <a:rPr lang="en-US" sz="3600" b="1" dirty="0">
                <a:solidFill>
                  <a:srgbClr val="000000"/>
                </a:solidFill>
                <a:latin typeface="Bahnschrift SemiLight"/>
                <a:ea typeface="Satoshi Regular"/>
              </a:rPr>
              <a:t> Legislation</a:t>
            </a:r>
          </a:p>
          <a:p>
            <a:pPr marL="342900" indent="-342900">
              <a:buFont typeface="+mj-lt"/>
              <a:buAutoNum type="arabicPeriod"/>
            </a:pPr>
            <a:r>
              <a:rPr lang="en-US" sz="3600" b="1" dirty="0">
                <a:solidFill>
                  <a:srgbClr val="000000"/>
                </a:solidFill>
                <a:latin typeface="Bahnschrift SemiLight"/>
                <a:ea typeface="Satoshi Regular"/>
              </a:rPr>
              <a:t> Auditing/Testing</a:t>
            </a:r>
          </a:p>
          <a:p>
            <a:pPr marL="342900" indent="-342900">
              <a:buFont typeface="+mj-lt"/>
              <a:buAutoNum type="arabicPeriod"/>
            </a:pPr>
            <a:r>
              <a:rPr lang="en-US" sz="3600" b="1" dirty="0">
                <a:solidFill>
                  <a:srgbClr val="000000"/>
                </a:solidFill>
                <a:latin typeface="Bahnschrift SemiLight"/>
                <a:ea typeface="Satoshi Regular"/>
              </a:rPr>
              <a:t> Manage</a:t>
            </a:r>
          </a:p>
          <a:p>
            <a:pPr marL="342900" indent="-342900">
              <a:buFont typeface="+mj-lt"/>
              <a:buAutoNum type="arabicPeriod"/>
            </a:pPr>
            <a:r>
              <a:rPr lang="en-US" sz="3600" b="1">
                <a:solidFill>
                  <a:srgbClr val="000000"/>
                </a:solidFill>
                <a:latin typeface="Bahnschrift SemiLight"/>
                <a:ea typeface="Satoshi Regular"/>
              </a:rPr>
              <a:t> Conclusions</a:t>
            </a:r>
            <a:endParaRPr lang="en-US" sz="3600" b="1" dirty="0">
              <a:solidFill>
                <a:srgbClr val="000000"/>
              </a:solidFill>
              <a:latin typeface="Bahnschrift SemiLight"/>
              <a:ea typeface="Satoshi Regular"/>
            </a:endParaRPr>
          </a:p>
          <a:p>
            <a:pPr marL="342900" indent="-342900">
              <a:buFont typeface="+mj-lt"/>
              <a:buAutoNum type="arabicPeriod"/>
            </a:pPr>
            <a:endParaRPr lang="en-US" b="1" dirty="0">
              <a:solidFill>
                <a:srgbClr val="000000"/>
              </a:solidFill>
              <a:latin typeface="Bahnschrift SemiLight"/>
              <a:ea typeface="Satoshi Regular"/>
            </a:endParaRPr>
          </a:p>
          <a:p>
            <a:pPr marL="342900" indent="-342900">
              <a:buFont typeface="+mj-lt"/>
              <a:buAutoNum type="arabicPeriod"/>
            </a:pPr>
            <a:endParaRPr lang="en-US" b="1" dirty="0">
              <a:solidFill>
                <a:srgbClr val="000000"/>
              </a:solidFill>
              <a:latin typeface="Bahnschrift SemiLight"/>
              <a:ea typeface="Satoshi Regular"/>
            </a:endParaRPr>
          </a:p>
          <a:p>
            <a:pPr marL="342900" indent="-342900">
              <a:buFont typeface="+mj-lt"/>
              <a:buAutoNum type="arabicPeriod"/>
            </a:pPr>
            <a:endParaRPr lang="en-US" b="1" dirty="0">
              <a:solidFill>
                <a:srgbClr val="000000"/>
              </a:solidFill>
              <a:latin typeface="Bahnschrift SemiLight"/>
              <a:ea typeface="Satoshi Regular"/>
            </a:endParaRPr>
          </a:p>
          <a:p>
            <a:pPr marL="342900" indent="-342900">
              <a:buFont typeface="+mj-lt"/>
              <a:buAutoNum type="arabicPeriod"/>
            </a:pPr>
            <a:endParaRPr lang="en-US" b="1" dirty="0">
              <a:solidFill>
                <a:srgbClr val="000000"/>
              </a:solidFill>
              <a:latin typeface="Bahnschrift SemiLight"/>
              <a:ea typeface="Satoshi Regular"/>
            </a:endParaRPr>
          </a:p>
          <a:p>
            <a:pPr>
              <a:buNone/>
            </a:pPr>
            <a:endParaRPr lang="en-US" dirty="0">
              <a:solidFill>
                <a:srgbClr val="000000"/>
              </a:solidFill>
              <a:latin typeface="Bahnschrift SemiLight"/>
              <a:ea typeface="Satoshi Regular"/>
            </a:endParaRPr>
          </a:p>
        </p:txBody>
      </p:sp>
    </p:spTree>
    <p:extLst>
      <p:ext uri="{BB962C8B-B14F-4D97-AF65-F5344CB8AC3E}">
        <p14:creationId xmlns:p14="http://schemas.microsoft.com/office/powerpoint/2010/main" val="40770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1326-9596-ABE1-CA2D-8C504E9F15B8}"/>
              </a:ext>
            </a:extLst>
          </p:cNvPr>
          <p:cNvSpPr>
            <a:spLocks noGrp="1"/>
          </p:cNvSpPr>
          <p:nvPr>
            <p:ph type="title"/>
          </p:nvPr>
        </p:nvSpPr>
        <p:spPr/>
        <p:txBody>
          <a:bodyPr/>
          <a:lstStyle/>
          <a:p>
            <a:pPr>
              <a:spcAft>
                <a:spcPts val="1500"/>
              </a:spcAft>
            </a:pPr>
            <a:r>
              <a:rPr lang="en-US" b="1" dirty="0">
                <a:solidFill>
                  <a:srgbClr val="333333"/>
                </a:solidFill>
              </a:rPr>
              <a:t>WCAG Principles</a:t>
            </a:r>
            <a:endParaRPr lang="fr-BE" b="1" dirty="0">
              <a:solidFill>
                <a:srgbClr val="333333"/>
              </a:solidFill>
            </a:endParaRPr>
          </a:p>
        </p:txBody>
      </p:sp>
      <p:sp>
        <p:nvSpPr>
          <p:cNvPr id="3" name="Content Placeholder 2">
            <a:extLst>
              <a:ext uri="{FF2B5EF4-FFF2-40B4-BE49-F238E27FC236}">
                <a16:creationId xmlns:a16="http://schemas.microsoft.com/office/drawing/2014/main" id="{DC85BB13-069B-A355-2A50-1517CB34B279}"/>
              </a:ext>
            </a:extLst>
          </p:cNvPr>
          <p:cNvSpPr>
            <a:spLocks noGrp="1"/>
          </p:cNvSpPr>
          <p:nvPr>
            <p:ph idx="1"/>
          </p:nvPr>
        </p:nvSpPr>
        <p:spPr/>
        <p:txBody>
          <a:bodyPr>
            <a:normAutofit fontScale="25000" lnSpcReduction="20000"/>
          </a:bodyPr>
          <a:lstStyle/>
          <a:p>
            <a:pPr algn="l">
              <a:lnSpc>
                <a:spcPts val="2400"/>
              </a:lnSpc>
              <a:spcAft>
                <a:spcPts val="2400"/>
              </a:spcAft>
              <a:buNone/>
            </a:pPr>
            <a:r>
              <a:rPr lang="en-US" sz="10400" dirty="0"/>
              <a:t>The Web Content Accessibility Guidelines (WCAG) work on four principles—Perceivable, Operable, Understandable, and Robust (POUR).</a:t>
            </a:r>
          </a:p>
          <a:p>
            <a:pPr algn="l">
              <a:lnSpc>
                <a:spcPts val="2400"/>
              </a:lnSpc>
              <a:spcAft>
                <a:spcPts val="2400"/>
              </a:spcAft>
              <a:buNone/>
            </a:pPr>
            <a:r>
              <a:rPr lang="en-US" sz="10400" dirty="0"/>
              <a:t>Here’s how these principles shape accessible design:</a:t>
            </a:r>
          </a:p>
          <a:p>
            <a:pPr algn="l">
              <a:lnSpc>
                <a:spcPts val="2400"/>
              </a:lnSpc>
              <a:spcAft>
                <a:spcPts val="2400"/>
              </a:spcAft>
            </a:pPr>
            <a:r>
              <a:rPr lang="en-US" sz="10400" dirty="0"/>
              <a:t>1. </a:t>
            </a:r>
            <a:r>
              <a:rPr lang="en-US" sz="10400" b="1" dirty="0"/>
              <a:t>Perceivable</a:t>
            </a:r>
            <a:r>
              <a:rPr lang="en-US" sz="10400" dirty="0"/>
              <a:t>: Content must be presented in ways users can perceive. Add text alternatives for images, captions for videos, and adaptable layouts for different devices and assistive technologies.</a:t>
            </a:r>
          </a:p>
          <a:p>
            <a:pPr algn="l">
              <a:lnSpc>
                <a:spcPts val="2400"/>
              </a:lnSpc>
              <a:spcAft>
                <a:spcPts val="2400"/>
              </a:spcAft>
            </a:pPr>
            <a:r>
              <a:rPr lang="en-US" sz="10400" dirty="0"/>
              <a:t>2. </a:t>
            </a:r>
            <a:r>
              <a:rPr lang="en-US" sz="10400" b="1" dirty="0"/>
              <a:t>Operable</a:t>
            </a:r>
            <a:r>
              <a:rPr lang="en-US" sz="10400" dirty="0"/>
              <a:t>: Users must be able to navigate and interact with the interface. This includes keyboard accessibility, clear navigation, and avoiding content that causes seizures or physical discomfort.</a:t>
            </a:r>
          </a:p>
          <a:p>
            <a:endParaRPr lang="fr-BE" dirty="0"/>
          </a:p>
        </p:txBody>
      </p:sp>
    </p:spTree>
    <p:extLst>
      <p:ext uri="{BB962C8B-B14F-4D97-AF65-F5344CB8AC3E}">
        <p14:creationId xmlns:p14="http://schemas.microsoft.com/office/powerpoint/2010/main" val="3773802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ED73-37DF-AE51-515D-C25D9971F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DF5E1-B6AF-5B1A-82D4-283895EA0B63}"/>
              </a:ext>
            </a:extLst>
          </p:cNvPr>
          <p:cNvSpPr>
            <a:spLocks noGrp="1"/>
          </p:cNvSpPr>
          <p:nvPr>
            <p:ph type="title"/>
          </p:nvPr>
        </p:nvSpPr>
        <p:spPr/>
        <p:txBody>
          <a:bodyPr/>
          <a:lstStyle/>
          <a:p>
            <a:pPr>
              <a:spcAft>
                <a:spcPts val="1500"/>
              </a:spcAft>
            </a:pPr>
            <a:r>
              <a:rPr lang="en-US" b="1" dirty="0">
                <a:solidFill>
                  <a:srgbClr val="333333"/>
                </a:solidFill>
              </a:rPr>
              <a:t>WCAG Principles</a:t>
            </a:r>
            <a:endParaRPr lang="fr-BE" b="1" dirty="0">
              <a:solidFill>
                <a:srgbClr val="333333"/>
              </a:solidFill>
            </a:endParaRPr>
          </a:p>
        </p:txBody>
      </p:sp>
      <p:sp>
        <p:nvSpPr>
          <p:cNvPr id="3" name="Content Placeholder 2">
            <a:extLst>
              <a:ext uri="{FF2B5EF4-FFF2-40B4-BE49-F238E27FC236}">
                <a16:creationId xmlns:a16="http://schemas.microsoft.com/office/drawing/2014/main" id="{D517A949-5836-D62E-9568-8E0B95402843}"/>
              </a:ext>
            </a:extLst>
          </p:cNvPr>
          <p:cNvSpPr>
            <a:spLocks noGrp="1"/>
          </p:cNvSpPr>
          <p:nvPr>
            <p:ph idx="1"/>
          </p:nvPr>
        </p:nvSpPr>
        <p:spPr/>
        <p:txBody>
          <a:bodyPr>
            <a:normAutofit/>
          </a:bodyPr>
          <a:lstStyle/>
          <a:p>
            <a:pPr marL="0" indent="0">
              <a:buNone/>
            </a:pPr>
            <a:r>
              <a:rPr lang="en-US" dirty="0"/>
              <a:t>Example:</a:t>
            </a:r>
          </a:p>
          <a:p>
            <a:endParaRPr lang="en-US" dirty="0"/>
          </a:p>
          <a:p>
            <a:r>
              <a:rPr lang="en-US" dirty="0"/>
              <a:t>A user should be able to navigate a website using only a keyboard.</a:t>
            </a:r>
          </a:p>
          <a:p>
            <a:pPr lvl="1"/>
            <a:r>
              <a:rPr lang="en-US" dirty="0"/>
              <a:t>Good Practice: Buttons, menus, and forms can be accessed with the Tab key and activated with Enter/Space.</a:t>
            </a:r>
          </a:p>
          <a:p>
            <a:pPr lvl="1"/>
            <a:r>
              <a:rPr lang="en-US" dirty="0"/>
              <a:t>Why it matters: Some users cannot use a mouse due to motor impairments.</a:t>
            </a:r>
            <a:endParaRPr lang="fr-BE" dirty="0"/>
          </a:p>
        </p:txBody>
      </p:sp>
    </p:spTree>
    <p:extLst>
      <p:ext uri="{BB962C8B-B14F-4D97-AF65-F5344CB8AC3E}">
        <p14:creationId xmlns:p14="http://schemas.microsoft.com/office/powerpoint/2010/main" val="119059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031E7-5E66-3081-D610-11AA36169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B0EED-8259-CBF3-B1EC-6D3DB30FF0FE}"/>
              </a:ext>
            </a:extLst>
          </p:cNvPr>
          <p:cNvSpPr>
            <a:spLocks noGrp="1"/>
          </p:cNvSpPr>
          <p:nvPr>
            <p:ph type="title"/>
          </p:nvPr>
        </p:nvSpPr>
        <p:spPr/>
        <p:txBody>
          <a:bodyPr/>
          <a:lstStyle/>
          <a:p>
            <a:r>
              <a:rPr lang="en-US" b="1" dirty="0">
                <a:solidFill>
                  <a:srgbClr val="333333"/>
                </a:solidFill>
              </a:rPr>
              <a:t>WCAG Principles</a:t>
            </a:r>
            <a:endParaRPr lang="fr-BE" b="1" dirty="0">
              <a:solidFill>
                <a:srgbClr val="333333"/>
              </a:solidFill>
            </a:endParaRPr>
          </a:p>
        </p:txBody>
      </p:sp>
      <p:sp>
        <p:nvSpPr>
          <p:cNvPr id="3" name="Content Placeholder 2">
            <a:extLst>
              <a:ext uri="{FF2B5EF4-FFF2-40B4-BE49-F238E27FC236}">
                <a16:creationId xmlns:a16="http://schemas.microsoft.com/office/drawing/2014/main" id="{A6CE325D-2357-D0E5-3C4F-B79253EBD21A}"/>
              </a:ext>
            </a:extLst>
          </p:cNvPr>
          <p:cNvSpPr>
            <a:spLocks noGrp="1"/>
          </p:cNvSpPr>
          <p:nvPr>
            <p:ph idx="1"/>
          </p:nvPr>
        </p:nvSpPr>
        <p:spPr/>
        <p:txBody>
          <a:bodyPr>
            <a:normAutofit fontScale="92500" lnSpcReduction="10000"/>
          </a:bodyPr>
          <a:lstStyle/>
          <a:p>
            <a:pPr marL="0" indent="0">
              <a:buNone/>
            </a:pPr>
            <a:r>
              <a:rPr lang="en-US" dirty="0"/>
              <a:t>3. </a:t>
            </a:r>
            <a:r>
              <a:rPr lang="en-US" b="1" dirty="0"/>
              <a:t>Understandable</a:t>
            </a:r>
            <a:r>
              <a:rPr lang="en-US" dirty="0"/>
              <a:t>: Information and interface must be easy to understand. Use clear language, consistent layouts, and help users avoid and correct errors.</a:t>
            </a:r>
          </a:p>
          <a:p>
            <a:pPr marL="0" indent="0">
              <a:buNone/>
            </a:pPr>
            <a:endParaRPr lang="en-US" dirty="0"/>
          </a:p>
          <a:p>
            <a:pPr marL="0" indent="0">
              <a:buNone/>
            </a:pPr>
            <a:r>
              <a:rPr lang="en-US" dirty="0"/>
              <a:t>Example:</a:t>
            </a:r>
          </a:p>
          <a:p>
            <a:pPr marL="0" indent="0">
              <a:buNone/>
            </a:pPr>
            <a:endParaRPr lang="en-US" dirty="0"/>
          </a:p>
          <a:p>
            <a:r>
              <a:rPr lang="en-US" dirty="0"/>
              <a:t>Form fields are clearly labeled, and error messages are easy to read, explaining how to fix the issue.</a:t>
            </a:r>
          </a:p>
          <a:p>
            <a:pPr lvl="1"/>
            <a:r>
              <a:rPr lang="en-US" dirty="0"/>
              <a:t>Good Practice: A message like “Please enter a valid email address” instead of just highlighting a field in red.</a:t>
            </a:r>
          </a:p>
          <a:p>
            <a:pPr lvl="1"/>
            <a:r>
              <a:rPr lang="en-US" dirty="0"/>
              <a:t>Why it matters: Users with cognitive or learning disabilities benefit from clear guidance.</a:t>
            </a:r>
            <a:endParaRPr lang="fr-BE" dirty="0"/>
          </a:p>
        </p:txBody>
      </p:sp>
    </p:spTree>
    <p:extLst>
      <p:ext uri="{BB962C8B-B14F-4D97-AF65-F5344CB8AC3E}">
        <p14:creationId xmlns:p14="http://schemas.microsoft.com/office/powerpoint/2010/main" val="4132002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2F285-1487-1B51-9B0D-83A6E691C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3796F-EA79-3C7A-5927-F1B4E2E3DA0B}"/>
              </a:ext>
            </a:extLst>
          </p:cNvPr>
          <p:cNvSpPr>
            <a:spLocks noGrp="1"/>
          </p:cNvSpPr>
          <p:nvPr>
            <p:ph type="title"/>
          </p:nvPr>
        </p:nvSpPr>
        <p:spPr/>
        <p:txBody>
          <a:bodyPr/>
          <a:lstStyle/>
          <a:p>
            <a:r>
              <a:rPr lang="en-US" b="1" dirty="0">
                <a:solidFill>
                  <a:srgbClr val="333333"/>
                </a:solidFill>
              </a:rPr>
              <a:t>WCAG Principles</a:t>
            </a:r>
            <a:endParaRPr lang="fr-BE" b="1" dirty="0">
              <a:solidFill>
                <a:srgbClr val="333333"/>
              </a:solidFill>
            </a:endParaRPr>
          </a:p>
        </p:txBody>
      </p:sp>
      <p:sp>
        <p:nvSpPr>
          <p:cNvPr id="3" name="Content Placeholder 2">
            <a:extLst>
              <a:ext uri="{FF2B5EF4-FFF2-40B4-BE49-F238E27FC236}">
                <a16:creationId xmlns:a16="http://schemas.microsoft.com/office/drawing/2014/main" id="{DE518895-182F-1707-D326-549DA6DDCD53}"/>
              </a:ext>
            </a:extLst>
          </p:cNvPr>
          <p:cNvSpPr>
            <a:spLocks noGrp="1"/>
          </p:cNvSpPr>
          <p:nvPr>
            <p:ph idx="1"/>
          </p:nvPr>
        </p:nvSpPr>
        <p:spPr/>
        <p:txBody>
          <a:bodyPr>
            <a:normAutofit fontScale="92500" lnSpcReduction="10000"/>
          </a:bodyPr>
          <a:lstStyle/>
          <a:p>
            <a:pPr marL="0" indent="0">
              <a:buNone/>
            </a:pPr>
            <a:r>
              <a:rPr lang="en-US" dirty="0"/>
              <a:t>4. </a:t>
            </a:r>
            <a:r>
              <a:rPr lang="en-US" b="1" dirty="0"/>
              <a:t>Robust</a:t>
            </a:r>
            <a:r>
              <a:rPr lang="en-US" dirty="0"/>
              <a:t>: Content must be compatible with current and future user tools—including assistive technologies—by using clean, well-structured code.</a:t>
            </a:r>
          </a:p>
          <a:p>
            <a:pPr marL="0" indent="0">
              <a:buNone/>
            </a:pPr>
            <a:endParaRPr lang="en-US" dirty="0"/>
          </a:p>
          <a:p>
            <a:pPr marL="0" indent="0">
              <a:buNone/>
            </a:pPr>
            <a:r>
              <a:rPr lang="en-US" dirty="0"/>
              <a:t>Example:</a:t>
            </a:r>
          </a:p>
          <a:p>
            <a:pPr marL="0" indent="0">
              <a:buNone/>
            </a:pPr>
            <a:endParaRPr lang="en-US" dirty="0"/>
          </a:p>
          <a:p>
            <a:r>
              <a:rPr lang="en-US" dirty="0"/>
              <a:t>A website uses proper HTML tags so that screen readers can interpret headings, lists, and buttons correctly.</a:t>
            </a:r>
          </a:p>
          <a:p>
            <a:pPr lvl="1"/>
            <a:r>
              <a:rPr lang="en-US" dirty="0"/>
              <a:t>Good Practice: Using &lt;button&gt; instead of a styled &lt;div&gt; for clickable elements.</a:t>
            </a:r>
          </a:p>
          <a:p>
            <a:pPr lvl="1"/>
            <a:r>
              <a:rPr lang="en-US" dirty="0"/>
              <a:t>Why it matters: Assistive technologies rely on semantic code to function properly.</a:t>
            </a:r>
            <a:endParaRPr lang="fr-BE" dirty="0"/>
          </a:p>
        </p:txBody>
      </p:sp>
    </p:spTree>
    <p:extLst>
      <p:ext uri="{BB962C8B-B14F-4D97-AF65-F5344CB8AC3E}">
        <p14:creationId xmlns:p14="http://schemas.microsoft.com/office/powerpoint/2010/main" val="337764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F169-9EF2-81C5-D670-FD1ED3D0E258}"/>
              </a:ext>
            </a:extLst>
          </p:cNvPr>
          <p:cNvSpPr>
            <a:spLocks noGrp="1"/>
          </p:cNvSpPr>
          <p:nvPr>
            <p:ph type="title"/>
          </p:nvPr>
        </p:nvSpPr>
        <p:spPr/>
        <p:txBody>
          <a:bodyPr/>
          <a:lstStyle/>
          <a:p>
            <a:r>
              <a:rPr lang="fr-BE" b="1" dirty="0" err="1">
                <a:solidFill>
                  <a:srgbClr val="333333"/>
                </a:solidFill>
              </a:rPr>
              <a:t>Additional</a:t>
            </a:r>
            <a:r>
              <a:rPr lang="fr-BE" b="1" dirty="0">
                <a:solidFill>
                  <a:srgbClr val="333333"/>
                </a:solidFill>
              </a:rPr>
              <a:t> </a:t>
            </a:r>
            <a:r>
              <a:rPr lang="fr-BE" b="1" dirty="0" err="1">
                <a:solidFill>
                  <a:srgbClr val="333333"/>
                </a:solidFill>
              </a:rPr>
              <a:t>reading</a:t>
            </a:r>
            <a:endParaRPr lang="fr-BE" b="1" dirty="0">
              <a:solidFill>
                <a:srgbClr val="333333"/>
              </a:solidFill>
            </a:endParaRPr>
          </a:p>
        </p:txBody>
      </p:sp>
      <p:sp>
        <p:nvSpPr>
          <p:cNvPr id="3" name="Content Placeholder 2">
            <a:extLst>
              <a:ext uri="{FF2B5EF4-FFF2-40B4-BE49-F238E27FC236}">
                <a16:creationId xmlns:a16="http://schemas.microsoft.com/office/drawing/2014/main" id="{0C9B555C-BED5-1C33-4E1F-5CBFFA27A383}"/>
              </a:ext>
            </a:extLst>
          </p:cNvPr>
          <p:cNvSpPr>
            <a:spLocks noGrp="1"/>
          </p:cNvSpPr>
          <p:nvPr>
            <p:ph idx="1"/>
          </p:nvPr>
        </p:nvSpPr>
        <p:spPr>
          <a:xfrm>
            <a:off x="838200" y="2141537"/>
            <a:ext cx="10515600" cy="4351338"/>
          </a:xfrm>
        </p:spPr>
        <p:txBody>
          <a:bodyPr/>
          <a:lstStyle/>
          <a:p>
            <a:r>
              <a:rPr lang="en-US" b="1" i="0" dirty="0">
                <a:solidFill>
                  <a:srgbClr val="374151"/>
                </a:solidFill>
                <a:effectLst/>
              </a:rPr>
              <a:t>WCAG Guidelines for Creating Accessible Web Design &amp; Benefits of WCAG for Designers :</a:t>
            </a:r>
            <a:endParaRPr lang="fr-BE" dirty="0"/>
          </a:p>
          <a:p>
            <a:pPr marL="0" indent="0">
              <a:buNone/>
            </a:pPr>
            <a:r>
              <a:rPr lang="fr-BE" dirty="0">
                <a:hlinkClick r:id="rId3"/>
              </a:rPr>
              <a:t>https://www.browserstack.com/guide/wcag-for-designers</a:t>
            </a:r>
            <a:r>
              <a:rPr lang="fr-BE" dirty="0"/>
              <a:t> </a:t>
            </a:r>
          </a:p>
        </p:txBody>
      </p:sp>
    </p:spTree>
    <p:extLst>
      <p:ext uri="{BB962C8B-B14F-4D97-AF65-F5344CB8AC3E}">
        <p14:creationId xmlns:p14="http://schemas.microsoft.com/office/powerpoint/2010/main" val="3214169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4219356-E4AA-ADFD-6CAC-DC82522FD9DA}"/>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7D8B294-4719-1E94-433D-98F43BF67F1A}"/>
              </a:ext>
            </a:extLst>
          </p:cNvPr>
          <p:cNvSpPr txBox="1">
            <a:spLocks noGrp="1"/>
          </p:cNvSpPr>
          <p:nvPr>
            <p:ph type="title"/>
          </p:nvPr>
        </p:nvSpPr>
        <p:spPr/>
        <p:txBody>
          <a:bodyPr>
            <a:noAutofit/>
          </a:bodyPr>
          <a:lstStyle/>
          <a:p>
            <a:r>
              <a:rPr lang="en" b="1" dirty="0">
                <a:solidFill>
                  <a:srgbClr val="333333"/>
                </a:solidFill>
              </a:rPr>
              <a:t>Cross-reference A11Y + Potential market</a:t>
            </a:r>
          </a:p>
        </p:txBody>
      </p:sp>
      <p:sp>
        <p:nvSpPr>
          <p:cNvPr id="4" name="Espace réservé du contenu 2">
            <a:extLst>
              <a:ext uri="{FF2B5EF4-FFF2-40B4-BE49-F238E27FC236}">
                <a16:creationId xmlns:a16="http://schemas.microsoft.com/office/drawing/2014/main" id="{574F9B20-5D3F-0FF0-B624-7339FD3345EF}"/>
              </a:ext>
            </a:extLst>
          </p:cNvPr>
          <p:cNvSpPr>
            <a:spLocks noGrp="1"/>
          </p:cNvSpPr>
          <p:nvPr/>
        </p:nvSpPr>
        <p:spPr>
          <a:xfrm>
            <a:off x="1378403" y="2049194"/>
            <a:ext cx="4386077" cy="256082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cs typeface="Futura Medium"/>
              </a:rPr>
              <a:t>1. Increasing market reach: </a:t>
            </a:r>
            <a:endParaRPr lang="fr-FR" sz="2000" dirty="0">
              <a:latin typeface="Bahnschrift SemiLight" panose="020B0502040204020203" pitchFamily="34" charset="0"/>
            </a:endParaRPr>
          </a:p>
          <a:p>
            <a:pPr>
              <a:lnSpc>
                <a:spcPct val="100000"/>
              </a:lnSpc>
              <a:spcBef>
                <a:spcPts val="500"/>
              </a:spcBef>
            </a:pPr>
            <a:r>
              <a:rPr lang="fr-FR" sz="2000" dirty="0">
                <a:solidFill>
                  <a:srgbClr val="262626"/>
                </a:solidFill>
                <a:latin typeface="Bahnschrift SemiLight" panose="020B0502040204020203" pitchFamily="34" charset="0"/>
                <a:cs typeface="Futura Medium"/>
              </a:rPr>
              <a:t> </a:t>
            </a:r>
          </a:p>
          <a:p>
            <a:pPr marL="194945">
              <a:lnSpc>
                <a:spcPct val="100000"/>
              </a:lnSpc>
              <a:spcBef>
                <a:spcPts val="500"/>
              </a:spcBef>
            </a:pPr>
            <a:r>
              <a:rPr lang="en" sz="2000" dirty="0">
                <a:solidFill>
                  <a:srgbClr val="262626"/>
                </a:solidFill>
                <a:latin typeface="Bahnschrift SemiLight" panose="020B0502040204020203" pitchFamily="34" charset="0"/>
                <a:ea typeface="Lato Regular"/>
                <a:cs typeface="Lato Regular"/>
              </a:rPr>
              <a:t>More than a billion people worldwide </a:t>
            </a:r>
          </a:p>
          <a:p>
            <a:pPr marL="194945">
              <a:lnSpc>
                <a:spcPct val="100000"/>
              </a:lnSpc>
              <a:spcBef>
                <a:spcPts val="500"/>
              </a:spcBef>
            </a:pPr>
            <a:r>
              <a:rPr lang="en" sz="2000" dirty="0">
                <a:solidFill>
                  <a:srgbClr val="262626"/>
                </a:solidFill>
                <a:latin typeface="Bahnschrift SemiLight" panose="020B0502040204020203" pitchFamily="34" charset="0"/>
                <a:ea typeface="Lato Regular"/>
                <a:cs typeface="Lato Regular"/>
              </a:rPr>
              <a:t>live with </a:t>
            </a:r>
            <a:r>
              <a:rPr lang="en" sz="2000" b="0" i="0" u="none" strike="noStrike" dirty="0">
                <a:solidFill>
                  <a:srgbClr val="262626"/>
                </a:solidFill>
                <a:latin typeface="Bahnschrift SemiLight" panose="020B0502040204020203" pitchFamily="34" charset="0"/>
                <a:ea typeface="Lato Regular"/>
                <a:cs typeface="Lato Regular"/>
              </a:rPr>
              <a:t>a </a:t>
            </a:r>
            <a:r>
              <a:rPr lang="en" sz="2000" dirty="0">
                <a:solidFill>
                  <a:srgbClr val="262626"/>
                </a:solidFill>
                <a:latin typeface="Bahnschrift SemiLight" panose="020B0502040204020203" pitchFamily="34" charset="0"/>
                <a:ea typeface="Lato Regular"/>
                <a:cs typeface="Lato Regular"/>
              </a:rPr>
              <a:t>disability, which represents </a:t>
            </a:r>
          </a:p>
          <a:p>
            <a:pPr marL="194945">
              <a:lnSpc>
                <a:spcPct val="100000"/>
              </a:lnSpc>
              <a:spcBef>
                <a:spcPts val="500"/>
              </a:spcBef>
            </a:pPr>
            <a:r>
              <a:rPr lang="en" sz="2000" dirty="0">
                <a:solidFill>
                  <a:srgbClr val="262626"/>
                </a:solidFill>
                <a:latin typeface="Bahnschrift SemiLight" panose="020B0502040204020203" pitchFamily="34" charset="0"/>
                <a:ea typeface="Lato Regular"/>
                <a:cs typeface="Lato Regular"/>
              </a:rPr>
              <a:t>vast untapped market potential</a:t>
            </a:r>
            <a:r>
              <a:rPr lang="en" sz="2000" dirty="0">
                <a:solidFill>
                  <a:srgbClr val="262626"/>
                </a:solidFill>
                <a:latin typeface="Bahnschrift"/>
                <a:ea typeface="Lato Regular"/>
                <a:cs typeface="Lato Regular"/>
              </a:rPr>
              <a:t>. </a:t>
            </a:r>
            <a:endParaRPr lang="en" sz="2000" dirty="0"/>
          </a:p>
        </p:txBody>
      </p:sp>
      <p:pic>
        <p:nvPicPr>
          <p:cNvPr id="3" name="Picture 4" descr="Konzept | L:E.A. - Leben autonom und emanzipiert">
            <a:extLst>
              <a:ext uri="{FF2B5EF4-FFF2-40B4-BE49-F238E27FC236}">
                <a16:creationId xmlns:a16="http://schemas.microsoft.com/office/drawing/2014/main" id="{F1586236-86D6-3184-49D0-45001574DD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26254" y="2053464"/>
            <a:ext cx="4483480" cy="2548393"/>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4F75D1AF-6450-1935-A5D0-AA2698694482}"/>
              </a:ext>
            </a:extLst>
          </p:cNvPr>
          <p:cNvSpPr txBox="1"/>
          <p:nvPr/>
        </p:nvSpPr>
        <p:spPr>
          <a:xfrm>
            <a:off x="1378403" y="5492601"/>
            <a:ext cx="810591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000" dirty="0">
                <a:solidFill>
                  <a:srgbClr val="262626"/>
                </a:solidFill>
                <a:latin typeface="Bahnschrift SemiLight" panose="020B0502040204020203" pitchFamily="34" charset="0"/>
              </a:rPr>
              <a:t>An accessible</a:t>
            </a:r>
            <a:r>
              <a:rPr lang="en" sz="2000" dirty="0">
                <a:solidFill>
                  <a:srgbClr val="242424"/>
                </a:solidFill>
                <a:latin typeface="Bahnschrift SemiLight" panose="020B0502040204020203" pitchFamily="34" charset="0"/>
              </a:rPr>
              <a:t> site = open doors to this diverse audience = broaden your customer base = </a:t>
            </a:r>
            <a:r>
              <a:rPr lang="en" sz="2000" b="1" dirty="0">
                <a:solidFill>
                  <a:srgbClr val="000000"/>
                </a:solidFill>
                <a:latin typeface="Bahnschrift SemiLight" panose="020B0502040204020203" pitchFamily="34" charset="0"/>
              </a:rPr>
              <a:t>generate revenue</a:t>
            </a:r>
            <a:r>
              <a:rPr lang="en" sz="2000" dirty="0">
                <a:solidFill>
                  <a:srgbClr val="242424"/>
                </a:solidFill>
                <a:latin typeface="Bahnschrift SemiLight" panose="020B0502040204020203" pitchFamily="34" charset="0"/>
              </a:rPr>
              <a:t>.</a:t>
            </a:r>
            <a:endParaRPr lang="fr-FR" sz="2000" dirty="0">
              <a:latin typeface="Bahnschrift SemiLight" panose="020B0502040204020203" pitchFamily="34" charset="0"/>
            </a:endParaRPr>
          </a:p>
        </p:txBody>
      </p:sp>
      <p:sp>
        <p:nvSpPr>
          <p:cNvPr id="2" name="TextBox 1">
            <a:extLst>
              <a:ext uri="{FF2B5EF4-FFF2-40B4-BE49-F238E27FC236}">
                <a16:creationId xmlns:a16="http://schemas.microsoft.com/office/drawing/2014/main" id="{AF6C058C-523E-E77C-5DBA-842158AFEB6C}"/>
              </a:ext>
            </a:extLst>
          </p:cNvPr>
          <p:cNvSpPr txBox="1"/>
          <p:nvPr/>
        </p:nvSpPr>
        <p:spPr>
          <a:xfrm>
            <a:off x="9238134" y="4601857"/>
            <a:ext cx="27431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Bahnschrift SemiBold"/>
                <a:ea typeface="Calibri"/>
                <a:cs typeface="Calibri"/>
                <a:hlinkClick r:id="rId4"/>
              </a:rPr>
              <a:t>https://www.ieb-eib.org/nl/nieuws/begin-van-het-leven/eugenetica/personen-met-een-handicap-de-vn-wijst-op-een-liberale-eugenetica-1790.html</a:t>
            </a:r>
            <a:endParaRPr lang="en-US" sz="800" dirty="0">
              <a:latin typeface="Bahnschrift SemiBold"/>
              <a:ea typeface="Calibri"/>
              <a:cs typeface="Calibri"/>
            </a:endParaRPr>
          </a:p>
          <a:p>
            <a:endParaRPr lang="en-US" sz="800" dirty="0">
              <a:latin typeface="Bahnschrift SemiBold"/>
            </a:endParaRPr>
          </a:p>
        </p:txBody>
      </p:sp>
    </p:spTree>
    <p:extLst>
      <p:ext uri="{BB962C8B-B14F-4D97-AF65-F5344CB8AC3E}">
        <p14:creationId xmlns:p14="http://schemas.microsoft.com/office/powerpoint/2010/main" val="101494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44A6EB7-BF0D-4EE4-5FB5-439C4999996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B442B11-B1BA-8C0C-BF69-47B9F15D5FAD}"/>
              </a:ext>
            </a:extLst>
          </p:cNvPr>
          <p:cNvSpPr txBox="1">
            <a:spLocks noGrp="1"/>
          </p:cNvSpPr>
          <p:nvPr>
            <p:ph type="title"/>
          </p:nvPr>
        </p:nvSpPr>
        <p:spPr/>
        <p:txBody>
          <a:bodyPr>
            <a:noAutofit/>
          </a:bodyPr>
          <a:lstStyle/>
          <a:p>
            <a:r>
              <a:rPr lang="en" b="1" dirty="0">
                <a:solidFill>
                  <a:srgbClr val="333333"/>
                </a:solidFill>
              </a:rPr>
              <a:t>Cross-reference A11Y + Potential market</a:t>
            </a:r>
          </a:p>
        </p:txBody>
      </p:sp>
      <p:sp>
        <p:nvSpPr>
          <p:cNvPr id="4" name="Espace réservé du contenu 2">
            <a:extLst>
              <a:ext uri="{FF2B5EF4-FFF2-40B4-BE49-F238E27FC236}">
                <a16:creationId xmlns:a16="http://schemas.microsoft.com/office/drawing/2014/main" id="{B99101A7-F322-1C56-62CB-87B8582785CD}"/>
              </a:ext>
            </a:extLst>
          </p:cNvPr>
          <p:cNvSpPr>
            <a:spLocks noGrp="1"/>
          </p:cNvSpPr>
          <p:nvPr/>
        </p:nvSpPr>
        <p:spPr>
          <a:xfrm>
            <a:off x="1378403" y="2049194"/>
            <a:ext cx="4386077" cy="256082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cs typeface="Futura Medium"/>
              </a:rPr>
              <a:t>2. Improving the user experience:</a:t>
            </a:r>
            <a:endParaRPr lang="fr-FR" sz="2000" b="1" dirty="0">
              <a:solidFill>
                <a:srgbClr val="262626"/>
              </a:solidFill>
              <a:latin typeface="Bahnschrift SemiLight" panose="020B0502040204020203" pitchFamily="34" charset="0"/>
              <a:cs typeface="Futura Medium"/>
            </a:endParaRPr>
          </a:p>
          <a:p>
            <a:pPr>
              <a:lnSpc>
                <a:spcPct val="100000"/>
              </a:lnSpc>
              <a:spcBef>
                <a:spcPts val="500"/>
              </a:spcBef>
            </a:pPr>
            <a:r>
              <a:rPr lang="fr-FR" sz="2000" b="1" dirty="0">
                <a:solidFill>
                  <a:srgbClr val="262626"/>
                </a:solidFill>
                <a:latin typeface="Bahnschrift SemiLight" panose="020B0502040204020203" pitchFamily="34" charset="0"/>
                <a:cs typeface="Futura Medium"/>
              </a:rPr>
              <a:t> </a:t>
            </a:r>
          </a:p>
          <a:p>
            <a:pPr marL="194945">
              <a:lnSpc>
                <a:spcPct val="100000"/>
              </a:lnSpc>
              <a:spcBef>
                <a:spcPts val="500"/>
              </a:spcBef>
            </a:pPr>
            <a:r>
              <a:rPr lang="en" sz="2000" dirty="0">
                <a:solidFill>
                  <a:srgbClr val="262626"/>
                </a:solidFill>
                <a:latin typeface="Bahnschrift SemiLight" panose="020B0502040204020203" pitchFamily="34" charset="0"/>
                <a:cs typeface="Futura Medium"/>
              </a:rPr>
              <a:t>The "user-friendly" design benefits everyone, not just the disabled. </a:t>
            </a:r>
          </a:p>
          <a:p>
            <a:pPr marL="194945">
              <a:lnSpc>
                <a:spcPct val="100000"/>
              </a:lnSpc>
              <a:spcBef>
                <a:spcPts val="500"/>
              </a:spcBef>
            </a:pPr>
            <a:r>
              <a:rPr lang="en" sz="2000" dirty="0">
                <a:solidFill>
                  <a:srgbClr val="262626"/>
                </a:solidFill>
                <a:latin typeface="Bahnschrift SemiLight" panose="020B0502040204020203" pitchFamily="34" charset="0"/>
                <a:cs typeface="Futura Medium"/>
              </a:rPr>
              <a:t>Accessible websites are often easier to navigate for all users, leading to greater satisfaction, commitment and loyalty to the brand or company.</a:t>
            </a:r>
          </a:p>
        </p:txBody>
      </p:sp>
      <p:pic>
        <p:nvPicPr>
          <p:cNvPr id="6" name="Picture 4" descr="Emoticones: cara de preocupación | Descargar Vectores gratis">
            <a:extLst>
              <a:ext uri="{FF2B5EF4-FFF2-40B4-BE49-F238E27FC236}">
                <a16:creationId xmlns:a16="http://schemas.microsoft.com/office/drawing/2014/main" id="{776EF24D-753D-302F-BCF2-0DD2209AC3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4908" y="2455212"/>
            <a:ext cx="3898988" cy="21667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27E286-B088-E858-6E25-D1C4A23113A5}"/>
              </a:ext>
            </a:extLst>
          </p:cNvPr>
          <p:cNvSpPr txBox="1"/>
          <p:nvPr/>
        </p:nvSpPr>
        <p:spPr>
          <a:xfrm>
            <a:off x="4954025" y="6306539"/>
            <a:ext cx="77151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4" tooltip="https://www.mhlnews.com/labor-management/article/22055700/tell-employees-lose-the-emojis"/>
              </a:rPr>
              <a:t>https://www.mhlnews.com/labor-management/article/22055700/tell-employees-lose-the-emojis</a:t>
            </a:r>
            <a:endParaRPr lang="en-US" sz="1200">
              <a:latin typeface="Bahnschrift SemiBold"/>
            </a:endParaRPr>
          </a:p>
        </p:txBody>
      </p:sp>
    </p:spTree>
    <p:extLst>
      <p:ext uri="{BB962C8B-B14F-4D97-AF65-F5344CB8AC3E}">
        <p14:creationId xmlns:p14="http://schemas.microsoft.com/office/powerpoint/2010/main" val="424579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216DAAF-4068-C018-B10C-8C1DB18BF683}"/>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A92DA30-863C-0B1D-7456-3BDBE36D41C6}"/>
              </a:ext>
            </a:extLst>
          </p:cNvPr>
          <p:cNvSpPr txBox="1">
            <a:spLocks noGrp="1"/>
          </p:cNvSpPr>
          <p:nvPr>
            <p:ph type="title"/>
          </p:nvPr>
        </p:nvSpPr>
        <p:spPr/>
        <p:txBody>
          <a:bodyPr>
            <a:noAutofit/>
          </a:bodyPr>
          <a:lstStyle/>
          <a:p>
            <a:r>
              <a:rPr lang="en" b="1" dirty="0">
                <a:solidFill>
                  <a:srgbClr val="333333"/>
                </a:solidFill>
              </a:rPr>
              <a:t>Cross-reference A11Y + SEO</a:t>
            </a:r>
          </a:p>
        </p:txBody>
      </p:sp>
      <p:sp>
        <p:nvSpPr>
          <p:cNvPr id="4" name="Espace réservé du contenu 2">
            <a:extLst>
              <a:ext uri="{FF2B5EF4-FFF2-40B4-BE49-F238E27FC236}">
                <a16:creationId xmlns:a16="http://schemas.microsoft.com/office/drawing/2014/main" id="{300B597A-6FB9-85CE-C804-E53D4A5B05FA}"/>
              </a:ext>
            </a:extLst>
          </p:cNvPr>
          <p:cNvSpPr>
            <a:spLocks noGrp="1"/>
          </p:cNvSpPr>
          <p:nvPr/>
        </p:nvSpPr>
        <p:spPr>
          <a:xfrm>
            <a:off x="1378403" y="2049194"/>
            <a:ext cx="4386077" cy="256082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cs typeface="Futura Medium"/>
              </a:rPr>
              <a:t>3. Improved search engine optimization (SEO):</a:t>
            </a:r>
          </a:p>
          <a:p>
            <a:pPr>
              <a:lnSpc>
                <a:spcPct val="100000"/>
              </a:lnSpc>
              <a:spcBef>
                <a:spcPts val="500"/>
              </a:spcBef>
            </a:pPr>
            <a:r>
              <a:rPr lang="fr-FR" sz="2000" b="1" dirty="0">
                <a:solidFill>
                  <a:srgbClr val="262626"/>
                </a:solidFill>
                <a:latin typeface="Bahnschrift SemiLight" panose="020B0502040204020203" pitchFamily="34" charset="0"/>
                <a:cs typeface="Futura Medium"/>
              </a:rPr>
              <a:t> </a:t>
            </a:r>
          </a:p>
          <a:p>
            <a:pPr marL="194945">
              <a:lnSpc>
                <a:spcPct val="100000"/>
              </a:lnSpc>
              <a:spcBef>
                <a:spcPts val="500"/>
              </a:spcBef>
            </a:pPr>
            <a:r>
              <a:rPr lang="en" sz="2000" dirty="0">
                <a:solidFill>
                  <a:srgbClr val="262626"/>
                </a:solidFill>
                <a:latin typeface="Bahnschrift SemiLight" panose="020B0502040204020203" pitchFamily="34" charset="0"/>
                <a:cs typeface="Futura Medium"/>
              </a:rPr>
              <a:t>Search engines like Google reward websites that are accessible.</a:t>
            </a:r>
          </a:p>
          <a:p>
            <a:pPr marL="194945">
              <a:lnSpc>
                <a:spcPct val="100000"/>
              </a:lnSpc>
              <a:spcBef>
                <a:spcPts val="500"/>
              </a:spcBef>
            </a:pPr>
            <a:r>
              <a:rPr lang="en" sz="2000" dirty="0">
                <a:solidFill>
                  <a:srgbClr val="262626"/>
                </a:solidFill>
                <a:latin typeface="Bahnschrift SemiLight" panose="020B0502040204020203" pitchFamily="34" charset="0"/>
                <a:cs typeface="Futura Medium"/>
              </a:rPr>
              <a:t>These sites are propelled higher in search results. </a:t>
            </a:r>
          </a:p>
        </p:txBody>
      </p:sp>
      <p:pic>
        <p:nvPicPr>
          <p:cNvPr id="3" name="Picture 2" descr="Google lighthouse - GenieoWeb">
            <a:extLst>
              <a:ext uri="{FF2B5EF4-FFF2-40B4-BE49-F238E27FC236}">
                <a16:creationId xmlns:a16="http://schemas.microsoft.com/office/drawing/2014/main" id="{C92FAE7A-DCCC-2B82-1452-B9A8C8497F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97996" y="2208515"/>
            <a:ext cx="4235116" cy="23822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E28645-2741-CD5C-F02B-8D4E75DBFAD6}"/>
              </a:ext>
            </a:extLst>
          </p:cNvPr>
          <p:cNvSpPr txBox="1"/>
          <p:nvPr/>
        </p:nvSpPr>
        <p:spPr>
          <a:xfrm>
            <a:off x="7631889" y="6354375"/>
            <a:ext cx="52453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5" tooltip="https://seeklogo.com/vector-logo/381721/google-lighthouse"/>
              </a:rPr>
              <a:t>https://seeklogo.com/vector-logo/381721/google-lighthouse</a:t>
            </a:r>
            <a:endParaRPr lang="en-US" sz="1200">
              <a:latin typeface="Bahnschrift SemiBold"/>
            </a:endParaRPr>
          </a:p>
        </p:txBody>
      </p:sp>
    </p:spTree>
    <p:extLst>
      <p:ext uri="{BB962C8B-B14F-4D97-AF65-F5344CB8AC3E}">
        <p14:creationId xmlns:p14="http://schemas.microsoft.com/office/powerpoint/2010/main" val="398534649"/>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67987A9-A64D-129C-911E-5132E19C12A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1A371FD-3711-C81F-40AC-C54185E38E61}"/>
              </a:ext>
            </a:extLst>
          </p:cNvPr>
          <p:cNvSpPr txBox="1">
            <a:spLocks noGrp="1"/>
          </p:cNvSpPr>
          <p:nvPr>
            <p:ph type="title"/>
          </p:nvPr>
        </p:nvSpPr>
        <p:spPr/>
        <p:txBody>
          <a:bodyPr>
            <a:noAutofit/>
          </a:bodyPr>
          <a:lstStyle/>
          <a:p>
            <a:r>
              <a:rPr lang="en" b="1" dirty="0">
                <a:solidFill>
                  <a:srgbClr val="333333"/>
                </a:solidFill>
              </a:rPr>
              <a:t>Cross-reference A11Y + SEO</a:t>
            </a:r>
          </a:p>
        </p:txBody>
      </p:sp>
      <p:sp>
        <p:nvSpPr>
          <p:cNvPr id="5" name="Google Shape;727;p60">
            <a:extLst>
              <a:ext uri="{FF2B5EF4-FFF2-40B4-BE49-F238E27FC236}">
                <a16:creationId xmlns:a16="http://schemas.microsoft.com/office/drawing/2014/main" id="{EF5A9209-8FFD-39F2-DC06-D0E2BDCE0BC5}"/>
              </a:ext>
            </a:extLst>
          </p:cNvPr>
          <p:cNvSpPr/>
          <p:nvPr/>
        </p:nvSpPr>
        <p:spPr>
          <a:xfrm>
            <a:off x="3636049" y="5050762"/>
            <a:ext cx="5411697" cy="594000"/>
          </a:xfrm>
          <a:prstGeom prst="rect">
            <a:avLst/>
          </a:prstGeom>
          <a:noFill/>
          <a:ln>
            <a:noFill/>
          </a:ln>
        </p:spPr>
        <p:txBody>
          <a:bodyPr spcFirstLastPara="1" wrap="square" lIns="50800" tIns="50800" rIns="50800" bIns="508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lnSpc>
                <a:spcPct val="115000"/>
              </a:lnSpc>
              <a:spcBef>
                <a:spcPts val="2400"/>
              </a:spcBef>
              <a:spcAft>
                <a:spcPct val="0"/>
              </a:spcAft>
              <a:buSzPts val="1100"/>
              <a:buNone/>
            </a:pPr>
            <a:r>
              <a:rPr lang="en" sz="1600" b="0" i="0" u="none" strike="noStrike" dirty="0">
                <a:solidFill>
                  <a:srgbClr val="434343"/>
                </a:solidFill>
                <a:latin typeface="Bahnschrift SemiLight" panose="020B0502040204020203" pitchFamily="34" charset="0"/>
              </a:rPr>
              <a:t>Google Search Quality Evaluator Guidelines - Lighhouse</a:t>
            </a:r>
            <a:endParaRPr lang="fr-FR" sz="1600" dirty="0">
              <a:solidFill>
                <a:srgbClr val="434343"/>
              </a:solidFill>
              <a:latin typeface="Bahnschrift SemiLight" panose="020B0502040204020203" pitchFamily="34" charset="0"/>
            </a:endParaRPr>
          </a:p>
          <a:p>
            <a:pPr marL="0" marR="0" lvl="0" indent="0" algn="ctr" rtl="0">
              <a:lnSpc>
                <a:spcPct val="150000"/>
              </a:lnSpc>
              <a:spcBef>
                <a:spcPts val="600"/>
              </a:spcBef>
              <a:spcAft>
                <a:spcPct val="0"/>
              </a:spcAft>
              <a:buNone/>
            </a:pPr>
            <a:endParaRPr sz="1600" dirty="0">
              <a:solidFill>
                <a:srgbClr val="434343"/>
              </a:solidFill>
              <a:latin typeface="Montserrat Medium"/>
              <a:ea typeface="Montserrat Medium"/>
              <a:cs typeface="Montserrat Medium"/>
              <a:sym typeface="Montserrat Medium"/>
            </a:endParaRPr>
          </a:p>
        </p:txBody>
      </p:sp>
      <p:pic>
        <p:nvPicPr>
          <p:cNvPr id="7" name="Google Shape;728;p60" descr="Une image contenant texte, capture d’écran, Police, Page web&#10;&#10;Le contenu généré par l’IA peut être incorrect.">
            <a:extLst>
              <a:ext uri="{FF2B5EF4-FFF2-40B4-BE49-F238E27FC236}">
                <a16:creationId xmlns:a16="http://schemas.microsoft.com/office/drawing/2014/main" id="{6AAC92A3-E86E-4278-792B-0BEF3F10F85F}"/>
              </a:ext>
            </a:extLst>
          </p:cNvPr>
          <p:cNvPicPr preferRelativeResize="0"/>
          <p:nvPr/>
        </p:nvPicPr>
        <p:blipFill>
          <a:blip r:embed="rId4">
            <a:alphaModFix/>
          </a:blip>
          <a:srcRect l="25111" t="9585" r="16968" b="5909"/>
          <a:stretch>
            <a:fillRect/>
          </a:stretch>
        </p:blipFill>
        <p:spPr>
          <a:xfrm>
            <a:off x="6380747" y="1910292"/>
            <a:ext cx="3822032" cy="2549413"/>
          </a:xfrm>
          <a:prstGeom prst="rect">
            <a:avLst/>
          </a:prstGeom>
          <a:noFill/>
          <a:ln>
            <a:noFill/>
          </a:ln>
        </p:spPr>
      </p:pic>
      <p:pic>
        <p:nvPicPr>
          <p:cNvPr id="9" name="Picture 2" descr="Google lighthouse - GenieoWeb">
            <a:extLst>
              <a:ext uri="{FF2B5EF4-FFF2-40B4-BE49-F238E27FC236}">
                <a16:creationId xmlns:a16="http://schemas.microsoft.com/office/drawing/2014/main" id="{80BE830B-753B-7088-68DD-B55BC138294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698128" y="2025635"/>
            <a:ext cx="4235116" cy="23822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F12ABE-F013-CA34-72C6-0C2F69DB772D}"/>
              </a:ext>
            </a:extLst>
          </p:cNvPr>
          <p:cNvSpPr txBox="1"/>
          <p:nvPr/>
        </p:nvSpPr>
        <p:spPr>
          <a:xfrm>
            <a:off x="7493169" y="6287636"/>
            <a:ext cx="52453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7" tooltip="https://seeklogo.com/vector-logo/381721/google-lighthouse"/>
              </a:rPr>
              <a:t>https://seeklogo.com/vector-logo/381721/google-lighthouse</a:t>
            </a:r>
            <a:endParaRPr lang="en-US" sz="1200">
              <a:latin typeface="Bahnschrift SemiBold"/>
            </a:endParaRPr>
          </a:p>
        </p:txBody>
      </p:sp>
    </p:spTree>
    <p:extLst>
      <p:ext uri="{BB962C8B-B14F-4D97-AF65-F5344CB8AC3E}">
        <p14:creationId xmlns:p14="http://schemas.microsoft.com/office/powerpoint/2010/main" val="1074349982"/>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955467E-DE5C-42D0-31B2-F902A399201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CB3C30C-8E34-2F4B-3A78-FBC02E505956}"/>
              </a:ext>
            </a:extLst>
          </p:cNvPr>
          <p:cNvSpPr txBox="1">
            <a:spLocks noGrp="1"/>
          </p:cNvSpPr>
          <p:nvPr>
            <p:ph type="title"/>
          </p:nvPr>
        </p:nvSpPr>
        <p:spPr/>
        <p:txBody>
          <a:bodyPr>
            <a:noAutofit/>
          </a:bodyPr>
          <a:lstStyle/>
          <a:p>
            <a:r>
              <a:rPr lang="en" dirty="0">
                <a:solidFill>
                  <a:srgbClr val="000000"/>
                </a:solidFill>
                <a:latin typeface="Bahnschrift SemiBold"/>
                <a:cs typeface="Arial"/>
              </a:rPr>
              <a:t>Crosscheck A11Y + Cost Dev</a:t>
            </a:r>
          </a:p>
        </p:txBody>
      </p:sp>
      <p:sp>
        <p:nvSpPr>
          <p:cNvPr id="4" name="Espace réservé du contenu 2">
            <a:extLst>
              <a:ext uri="{FF2B5EF4-FFF2-40B4-BE49-F238E27FC236}">
                <a16:creationId xmlns:a16="http://schemas.microsoft.com/office/drawing/2014/main" id="{0DEC8781-AFEE-AF72-1E94-FFC5A7652A30}"/>
              </a:ext>
            </a:extLst>
          </p:cNvPr>
          <p:cNvSpPr>
            <a:spLocks noGrp="1"/>
          </p:cNvSpPr>
          <p:nvPr/>
        </p:nvSpPr>
        <p:spPr>
          <a:xfrm>
            <a:off x="1378403" y="2049194"/>
            <a:ext cx="4386077" cy="3532654"/>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rPr>
              <a:t>4. Reduced development costs:</a:t>
            </a:r>
          </a:p>
          <a:p>
            <a:pPr>
              <a:lnSpc>
                <a:spcPct val="100000"/>
              </a:lnSpc>
              <a:spcBef>
                <a:spcPts val="500"/>
              </a:spcBef>
            </a:pPr>
            <a:r>
              <a:rPr lang="fr-FR" sz="2000" b="1" dirty="0">
                <a:solidFill>
                  <a:srgbClr val="262626"/>
                </a:solidFill>
                <a:latin typeface="Bahnschrift SemiLight" panose="020B0502040204020203" pitchFamily="34" charset="0"/>
              </a:rPr>
              <a:t> </a:t>
            </a:r>
          </a:p>
          <a:p>
            <a:pPr marL="194945">
              <a:lnSpc>
                <a:spcPct val="100000"/>
              </a:lnSpc>
              <a:spcBef>
                <a:spcPts val="500"/>
              </a:spcBef>
            </a:pPr>
            <a:r>
              <a:rPr lang="en" sz="2000" dirty="0">
                <a:solidFill>
                  <a:srgbClr val="262626"/>
                </a:solidFill>
                <a:latin typeface="Bahnschrift SemiLight" panose="020B0502040204020203" pitchFamily="34" charset="0"/>
              </a:rPr>
              <a:t>Integrating accessibility into the development process from the outset is far more cost-effective than integrating it at the end of development. </a:t>
            </a:r>
          </a:p>
          <a:p>
            <a:pPr marL="194945">
              <a:lnSpc>
                <a:spcPct val="100000"/>
              </a:lnSpc>
              <a:spcBef>
                <a:spcPts val="500"/>
              </a:spcBef>
            </a:pPr>
            <a:endParaRPr lang="en" sz="2000" dirty="0">
              <a:solidFill>
                <a:srgbClr val="262626"/>
              </a:solidFill>
              <a:latin typeface="Bahnschrift SemiLight" panose="020B0502040204020203" pitchFamily="34" charset="0"/>
            </a:endParaRPr>
          </a:p>
          <a:p>
            <a:pPr marL="194945">
              <a:lnSpc>
                <a:spcPct val="100000"/>
              </a:lnSpc>
              <a:spcBef>
                <a:spcPts val="500"/>
              </a:spcBef>
            </a:pPr>
            <a:r>
              <a:rPr lang="en" sz="2000" dirty="0">
                <a:solidFill>
                  <a:srgbClr val="262626"/>
                </a:solidFill>
                <a:latin typeface="Bahnschrift SemiLight" panose="020B0502040204020203" pitchFamily="34" charset="0"/>
              </a:rPr>
              <a:t>This proactive approach saves time and resources, and avoids potential legal problems.</a:t>
            </a:r>
          </a:p>
        </p:txBody>
      </p:sp>
      <p:pic>
        <p:nvPicPr>
          <p:cNvPr id="5" name="Picture 2" descr="Custom Software, Web and Mobile Apps Development-NextUpgrad">
            <a:extLst>
              <a:ext uri="{FF2B5EF4-FFF2-40B4-BE49-F238E27FC236}">
                <a16:creationId xmlns:a16="http://schemas.microsoft.com/office/drawing/2014/main" id="{13EFC265-E6DE-DDBD-2048-597916E06E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4908" y="2280036"/>
            <a:ext cx="4215961" cy="23714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EDCCCD-933B-EACD-8D6C-A10323B550A8}"/>
              </a:ext>
            </a:extLst>
          </p:cNvPr>
          <p:cNvSpPr txBox="1"/>
          <p:nvPr/>
        </p:nvSpPr>
        <p:spPr>
          <a:xfrm>
            <a:off x="8713556" y="4717642"/>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Bahnschrift SemiBold"/>
                <a:ea typeface="Calibri"/>
                <a:cs typeface="Calibri"/>
                <a:hlinkClick r:id="rId4"/>
              </a:rPr>
              <a:t>https://boomi.com/blog/growing-importance-of-integration-developers/</a:t>
            </a:r>
            <a:endParaRPr lang="en-US" sz="800" dirty="0">
              <a:latin typeface="Bahnschrift SemiBold"/>
              <a:ea typeface="Calibri"/>
              <a:cs typeface="Calibri"/>
            </a:endParaRPr>
          </a:p>
          <a:p>
            <a:endParaRPr lang="en-US" sz="1200" dirty="0">
              <a:latin typeface="Bahnschrift SemiBold"/>
            </a:endParaRPr>
          </a:p>
        </p:txBody>
      </p:sp>
    </p:spTree>
    <p:extLst>
      <p:ext uri="{BB962C8B-B14F-4D97-AF65-F5344CB8AC3E}">
        <p14:creationId xmlns:p14="http://schemas.microsoft.com/office/powerpoint/2010/main" val="661635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145"/>
          <p:cNvSpPr txBox="1">
            <a:spLocks noGrp="1"/>
          </p:cNvSpPr>
          <p:nvPr>
            <p:ph type="subTitle" idx="1"/>
          </p:nvPr>
        </p:nvSpPr>
        <p:spPr>
          <a:xfrm>
            <a:off x="2272400" y="2281284"/>
            <a:ext cx="4269200" cy="1653466"/>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r>
              <a:rPr lang="fr" sz="1850" dirty="0">
                <a:latin typeface="Bahnschrift SemiBold" panose="020B0502040204020203" pitchFamily="34" charset="0"/>
              </a:rPr>
              <a:t>The only thing worse than being blind is having sight but no vision.</a:t>
            </a:r>
            <a:endParaRPr lang="fr-FR" sz="1850" dirty="0">
              <a:latin typeface="Bahnschrift SemiBold" panose="020B0502040204020203" pitchFamily="34" charset="0"/>
            </a:endParaRPr>
          </a:p>
        </p:txBody>
      </p:sp>
      <p:sp>
        <p:nvSpPr>
          <p:cNvPr id="1645" name="Google Shape;1645;p145"/>
          <p:cNvSpPr txBox="1">
            <a:spLocks noGrp="1"/>
          </p:cNvSpPr>
          <p:nvPr>
            <p:ph type="sldNum" idx="12"/>
          </p:nvPr>
        </p:nvSpPr>
        <p:spPr>
          <a:xfrm>
            <a:off x="11195011" y="6217623"/>
            <a:ext cx="731600" cy="524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Clr>
                <a:srgbClr val="000000"/>
              </a:buClr>
              <a:buSzPts val="800"/>
              <a:buFont typeface="Arial"/>
              <a:buNone/>
            </a:pPr>
            <a:fld id="{00000000-1234-1234-1234-123412341234}" type="slidenum">
              <a:rPr lang="fr"/>
              <a:pPr marL="0" lvl="0" indent="0" algn="r" rtl="0">
                <a:spcBef>
                  <a:spcPts val="0"/>
                </a:spcBef>
                <a:spcAft>
                  <a:spcPts val="0"/>
                </a:spcAft>
                <a:buClr>
                  <a:srgbClr val="000000"/>
                </a:buClr>
                <a:buSzPts val="800"/>
                <a:buFont typeface="Arial"/>
                <a:buNone/>
              </a:pPr>
              <a:t>3</a:t>
            </a:fld>
            <a:endParaRPr/>
          </a:p>
        </p:txBody>
      </p:sp>
      <p:sp>
        <p:nvSpPr>
          <p:cNvPr id="1644" name="Google Shape;1644;p145"/>
          <p:cNvSpPr txBox="1">
            <a:spLocks noGrp="1"/>
          </p:cNvSpPr>
          <p:nvPr>
            <p:ph type="subTitle" idx="2"/>
          </p:nvPr>
        </p:nvSpPr>
        <p:spPr>
          <a:xfrm>
            <a:off x="2272400" y="3937000"/>
            <a:ext cx="8160000" cy="10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r>
              <a:rPr lang="fr" sz="1850" dirty="0">
                <a:latin typeface="Bahnschrift SemiBold" panose="020B0502040204020203" pitchFamily="34" charset="0"/>
              </a:rPr>
              <a:t>Hellen Keller</a:t>
            </a:r>
            <a:endParaRPr lang="fr-FR" dirty="0">
              <a:latin typeface="Bahnschrift SemiBold" panose="020B0502040204020203" pitchFamily="34" charset="0"/>
            </a:endParaRPr>
          </a:p>
        </p:txBody>
      </p:sp>
      <p:pic>
        <p:nvPicPr>
          <p:cNvPr id="1646" name="Google Shape;1646;p145"/>
          <p:cNvPicPr preferRelativeResize="0"/>
          <p:nvPr/>
        </p:nvPicPr>
        <p:blipFill rotWithShape="1">
          <a:blip r:embed="rId3">
            <a:alphaModFix/>
          </a:blip>
          <a:srcRect/>
          <a:stretch/>
        </p:blipFill>
        <p:spPr>
          <a:xfrm>
            <a:off x="7514374" y="0"/>
            <a:ext cx="4677625" cy="6857997"/>
          </a:xfrm>
          <a:prstGeom prst="rect">
            <a:avLst/>
          </a:prstGeom>
          <a:noFill/>
          <a:ln>
            <a:noFill/>
          </a:ln>
        </p:spPr>
      </p:pic>
      <p:pic>
        <p:nvPicPr>
          <p:cNvPr id="1647" name="Google Shape;1647;p145"/>
          <p:cNvPicPr preferRelativeResize="0"/>
          <p:nvPr/>
        </p:nvPicPr>
        <p:blipFill rotWithShape="1">
          <a:blip r:embed="rId4">
            <a:alphaModFix/>
          </a:blip>
          <a:srcRect l="12969" r="33014"/>
          <a:stretch/>
        </p:blipFill>
        <p:spPr>
          <a:xfrm>
            <a:off x="7514368" y="0"/>
            <a:ext cx="4677633" cy="6858000"/>
          </a:xfrm>
          <a:prstGeom prst="rect">
            <a:avLst/>
          </a:prstGeom>
          <a:noFill/>
          <a:ln>
            <a:noFill/>
          </a:ln>
        </p:spPr>
      </p:pic>
      <p:pic>
        <p:nvPicPr>
          <p:cNvPr id="3" name="Picture 2">
            <a:extLst>
              <a:ext uri="{FF2B5EF4-FFF2-40B4-BE49-F238E27FC236}">
                <a16:creationId xmlns:a16="http://schemas.microsoft.com/office/drawing/2014/main" id="{49B1A92E-CA9C-019F-32FF-2EB51EF5EB3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96109" y="0"/>
            <a:ext cx="559589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1B048B-1CDB-CD50-7AA4-271DF7609765}"/>
              </a:ext>
            </a:extLst>
          </p:cNvPr>
          <p:cNvSpPr txBox="1"/>
          <p:nvPr/>
        </p:nvSpPr>
        <p:spPr>
          <a:xfrm>
            <a:off x="1289483" y="6291267"/>
            <a:ext cx="5279372"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00" dirty="0">
                <a:latin typeface="Bahnschrift SemiLight" panose="020B0502040204020203" pitchFamily="34" charset="0"/>
                <a:ea typeface="+mn-lt"/>
                <a:cs typeface="+mn-lt"/>
                <a:hlinkClick r:id="rId6"/>
              </a:rPr>
              <a:t>https://france-handicap-info.com/international/actualites-internationales-journees-mondiales/180-journee-mondiale-/5034-le-braille-plus-de-siecles-d-existence-a-t-il-encore-un-avenir-a-l-heure-du-tout-numerique</a:t>
            </a:r>
            <a:endParaRPr lang="en-US" sz="900" dirty="0">
              <a:latin typeface="Bahnschrift SemiLight" panose="020B0502040204020203" pitchFamily="34" charset="0"/>
              <a:ea typeface="+mn-lt"/>
              <a:cs typeface="+mn-lt"/>
            </a:endParaRPr>
          </a:p>
          <a:p>
            <a:pPr algn="l"/>
            <a:endParaRPr lang="en-US" sz="1200" dirty="0">
              <a:ea typeface="+mn-lt"/>
              <a:cs typeface="+mn-lt"/>
            </a:endParaRPr>
          </a:p>
        </p:txBody>
      </p:sp>
    </p:spTree>
    <p:extLst>
      <p:ext uri="{BB962C8B-B14F-4D97-AF65-F5344CB8AC3E}">
        <p14:creationId xmlns:p14="http://schemas.microsoft.com/office/powerpoint/2010/main" val="120966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8530A96-8B59-43FA-6CA1-A86FCB2E0B1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0FD4F0B-8957-3D1B-D82E-460970ABD19F}"/>
              </a:ext>
            </a:extLst>
          </p:cNvPr>
          <p:cNvSpPr txBox="1">
            <a:spLocks noGrp="1"/>
          </p:cNvSpPr>
          <p:nvPr>
            <p:ph type="title"/>
          </p:nvPr>
        </p:nvSpPr>
        <p:spPr/>
        <p:txBody>
          <a:bodyPr>
            <a:noAutofit/>
          </a:bodyPr>
          <a:lstStyle/>
          <a:p>
            <a:r>
              <a:rPr lang="en">
                <a:solidFill>
                  <a:srgbClr val="000000"/>
                </a:solidFill>
                <a:latin typeface="Bahnschrift SemiBold"/>
                <a:cs typeface="Arial"/>
              </a:rPr>
              <a:t>Crosscheck A11Y + Brand Image</a:t>
            </a:r>
          </a:p>
        </p:txBody>
      </p:sp>
      <p:sp>
        <p:nvSpPr>
          <p:cNvPr id="4" name="Espace réservé du contenu 2">
            <a:extLst>
              <a:ext uri="{FF2B5EF4-FFF2-40B4-BE49-F238E27FC236}">
                <a16:creationId xmlns:a16="http://schemas.microsoft.com/office/drawing/2014/main" id="{D9C8DF6C-6E0B-AE99-1E52-EB68BA143D69}"/>
              </a:ext>
            </a:extLst>
          </p:cNvPr>
          <p:cNvSpPr>
            <a:spLocks noGrp="1"/>
          </p:cNvSpPr>
          <p:nvPr/>
        </p:nvSpPr>
        <p:spPr>
          <a:xfrm>
            <a:off x="1378403" y="2049194"/>
            <a:ext cx="4386077" cy="3532654"/>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rPr>
              <a:t>5. Positive brand image:</a:t>
            </a:r>
          </a:p>
          <a:p>
            <a:pPr>
              <a:lnSpc>
                <a:spcPct val="100000"/>
              </a:lnSpc>
              <a:spcBef>
                <a:spcPts val="500"/>
              </a:spcBef>
            </a:pPr>
            <a:r>
              <a:rPr lang="fr-FR" sz="2000" b="1" dirty="0">
                <a:solidFill>
                  <a:srgbClr val="262626"/>
                </a:solidFill>
                <a:latin typeface="Bahnschrift SemiLight" panose="020B0502040204020203" pitchFamily="34" charset="0"/>
              </a:rPr>
              <a:t> </a:t>
            </a:r>
          </a:p>
          <a:p>
            <a:pPr marL="194945">
              <a:lnSpc>
                <a:spcPct val="100000"/>
              </a:lnSpc>
              <a:spcBef>
                <a:spcPts val="500"/>
              </a:spcBef>
            </a:pPr>
            <a:r>
              <a:rPr lang="en" sz="2000" dirty="0">
                <a:solidFill>
                  <a:srgbClr val="262626"/>
                </a:solidFill>
                <a:latin typeface="Bahnschrift SemiLight" panose="020B0502040204020203" pitchFamily="34" charset="0"/>
              </a:rPr>
              <a:t>Demonstrating your commitment to inclusivity through a truly accessible website promotes a positive perception of your brand and company.</a:t>
            </a:r>
          </a:p>
          <a:p>
            <a:pPr marL="194945">
              <a:lnSpc>
                <a:spcPct val="100000"/>
              </a:lnSpc>
              <a:spcBef>
                <a:spcPts val="500"/>
              </a:spcBef>
            </a:pPr>
            <a:endParaRPr lang="en" sz="2000" dirty="0">
              <a:solidFill>
                <a:srgbClr val="262626"/>
              </a:solidFill>
              <a:latin typeface="Bahnschrift SemiLight" panose="020B0502040204020203" pitchFamily="34" charset="0"/>
            </a:endParaRPr>
          </a:p>
          <a:p>
            <a:pPr marL="194945">
              <a:lnSpc>
                <a:spcPct val="100000"/>
              </a:lnSpc>
              <a:spcBef>
                <a:spcPts val="500"/>
              </a:spcBef>
            </a:pPr>
            <a:r>
              <a:rPr lang="en" sz="2000" dirty="0">
                <a:solidFill>
                  <a:srgbClr val="262626"/>
                </a:solidFill>
                <a:latin typeface="Bahnschrift SemiLight" panose="020B0502040204020203" pitchFamily="34" charset="0"/>
              </a:rPr>
              <a:t>Consumers increasingly appreciate companies that focus on responsible and ethical practices, which improves reputation and trust in the brand or company.</a:t>
            </a:r>
          </a:p>
        </p:txBody>
      </p:sp>
      <p:pic>
        <p:nvPicPr>
          <p:cNvPr id="3" name="Picture 4" descr="Psikolog Seher Tamanlı">
            <a:extLst>
              <a:ext uri="{FF2B5EF4-FFF2-40B4-BE49-F238E27FC236}">
                <a16:creationId xmlns:a16="http://schemas.microsoft.com/office/drawing/2014/main" id="{14747404-D818-3486-A2CF-1830A9505D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01873" y="2140928"/>
            <a:ext cx="4162104" cy="27213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271006-BF00-B285-2CD3-19DB885DB263}"/>
              </a:ext>
            </a:extLst>
          </p:cNvPr>
          <p:cNvSpPr txBox="1"/>
          <p:nvPr/>
        </p:nvSpPr>
        <p:spPr>
          <a:xfrm>
            <a:off x="7307145" y="5013104"/>
            <a:ext cx="454660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0000EE"/>
                </a:solidFill>
                <a:latin typeface="Bahnschrift SemiBold"/>
                <a:cs typeface="Segoe UI"/>
                <a:hlinkClick r:id="rId5" tooltip="https://www.cleanpng.com/png-markkula-center-for-applied-ethics-organization-a-2966304/"/>
              </a:rPr>
              <a:t>https://www.cleanpng.com/png-markkula-center-for-applied-ethics-organization-a-2966304/</a:t>
            </a:r>
            <a:endParaRPr lang="en-US" sz="800" dirty="0">
              <a:latin typeface="Bahnschrift SemiBold"/>
            </a:endParaRPr>
          </a:p>
        </p:txBody>
      </p:sp>
    </p:spTree>
    <p:extLst>
      <p:ext uri="{BB962C8B-B14F-4D97-AF65-F5344CB8AC3E}">
        <p14:creationId xmlns:p14="http://schemas.microsoft.com/office/powerpoint/2010/main" val="3125650542"/>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AF5F845-92F4-7F8F-805E-418A2D7B5A7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8BBFAF0-CB04-2164-CAD0-4C5426445C87}"/>
              </a:ext>
            </a:extLst>
          </p:cNvPr>
          <p:cNvSpPr txBox="1">
            <a:spLocks noGrp="1"/>
          </p:cNvSpPr>
          <p:nvPr>
            <p:ph type="title"/>
          </p:nvPr>
        </p:nvSpPr>
        <p:spPr>
          <a:xfrm>
            <a:off x="252896" y="365125"/>
            <a:ext cx="11100904" cy="1347649"/>
          </a:xfrm>
        </p:spPr>
        <p:txBody>
          <a:bodyPr>
            <a:noAutofit/>
          </a:bodyPr>
          <a:lstStyle/>
          <a:p>
            <a:r>
              <a:rPr lang="en" dirty="0">
                <a:solidFill>
                  <a:srgbClr val="000000"/>
                </a:solidFill>
                <a:latin typeface="Bahnschrift SemiBold"/>
                <a:cs typeface="Arial"/>
              </a:rPr>
              <a:t>Return On Investment: Measurement &amp; Calculation</a:t>
            </a:r>
          </a:p>
        </p:txBody>
      </p:sp>
      <p:sp>
        <p:nvSpPr>
          <p:cNvPr id="4" name="Espace réservé du contenu 2">
            <a:extLst>
              <a:ext uri="{FF2B5EF4-FFF2-40B4-BE49-F238E27FC236}">
                <a16:creationId xmlns:a16="http://schemas.microsoft.com/office/drawing/2014/main" id="{119508E0-4650-C9AF-0E80-6FE0BC5AC86C}"/>
              </a:ext>
            </a:extLst>
          </p:cNvPr>
          <p:cNvSpPr>
            <a:spLocks noGrp="1"/>
          </p:cNvSpPr>
          <p:nvPr/>
        </p:nvSpPr>
        <p:spPr>
          <a:xfrm>
            <a:off x="1378403" y="2755977"/>
            <a:ext cx="4430250" cy="135708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1400" b="1">
                <a:solidFill>
                  <a:srgbClr val="262626"/>
                </a:solidFill>
                <a:latin typeface="Bahnschrift"/>
                <a:ea typeface="Lato Regular"/>
                <a:cs typeface="Lato Regular"/>
              </a:rPr>
              <a:t>Calculating the exact ROI of Web accessibility is complex</a:t>
            </a:r>
            <a:r>
              <a:rPr lang="en" sz="1400">
                <a:solidFill>
                  <a:srgbClr val="262626"/>
                </a:solidFill>
                <a:latin typeface="Bahnschrift"/>
                <a:ea typeface="Lato Regular"/>
                <a:cs typeface="Lato Regular"/>
              </a:rPr>
              <a:t>, but </a:t>
            </a:r>
            <a:r>
              <a:rPr lang="en" sz="1400" b="1">
                <a:solidFill>
                  <a:srgbClr val="262626"/>
                </a:solidFill>
                <a:latin typeface="Bahnschrift"/>
                <a:ea typeface="Lato Regular"/>
                <a:cs typeface="Lato Regular"/>
              </a:rPr>
              <a:t>several indicators</a:t>
            </a:r>
            <a:r>
              <a:rPr lang="en" sz="1400">
                <a:solidFill>
                  <a:srgbClr val="262626"/>
                </a:solidFill>
                <a:latin typeface="Bahnschrift"/>
                <a:ea typeface="Lato Regular"/>
                <a:cs typeface="Lato Regular"/>
              </a:rPr>
              <a:t> offer valuable information on its overall </a:t>
            </a:r>
            <a:r>
              <a:rPr lang="en" sz="1400" b="1">
                <a:solidFill>
                  <a:srgbClr val="262626"/>
                </a:solidFill>
                <a:latin typeface="Bahnschrift"/>
                <a:ea typeface="Lato Regular"/>
                <a:cs typeface="Lato Regular"/>
              </a:rPr>
              <a:t>impact</a:t>
            </a:r>
            <a:r>
              <a:rPr lang="en" sz="1400">
                <a:solidFill>
                  <a:srgbClr val="262626"/>
                </a:solidFill>
                <a:latin typeface="Bahnschrift"/>
                <a:ea typeface="Lato Regular"/>
                <a:cs typeface="Lato Regular"/>
              </a:rPr>
              <a:t>.</a:t>
            </a:r>
            <a:endParaRPr lang="en" sz="1400" b="1">
              <a:solidFill>
                <a:srgbClr val="262626"/>
              </a:solidFill>
              <a:latin typeface="Bahnschrift"/>
              <a:ea typeface="Lato Regular"/>
            </a:endParaRPr>
          </a:p>
        </p:txBody>
      </p:sp>
      <p:pic>
        <p:nvPicPr>
          <p:cNvPr id="5" name="Picture 4" descr="Don’t Cut This Until You Do Your ROI! - Senior Living Foresight">
            <a:extLst>
              <a:ext uri="{FF2B5EF4-FFF2-40B4-BE49-F238E27FC236}">
                <a16:creationId xmlns:a16="http://schemas.microsoft.com/office/drawing/2014/main" id="{91BAE7B4-547A-CE55-EBE9-888DA0BEAF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37621" y="2154567"/>
            <a:ext cx="3615546" cy="25409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213AF6-0922-7988-492F-DFADCC69C5E4}"/>
              </a:ext>
            </a:extLst>
          </p:cNvPr>
          <p:cNvSpPr txBox="1"/>
          <p:nvPr/>
        </p:nvSpPr>
        <p:spPr>
          <a:xfrm>
            <a:off x="6133946" y="6031210"/>
            <a:ext cx="66666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4" tooltip="https://depositphotos.com/photo/return-on-investment-roi-concept-illustration-122759336.html"/>
              </a:rPr>
              <a:t>https://depositphotos.com/photo/return-on-investment-roi-concept-illustration-122759336.html</a:t>
            </a:r>
            <a:endParaRPr lang="en-US" sz="1200">
              <a:latin typeface="Bahnschrift SemiBold"/>
            </a:endParaRPr>
          </a:p>
        </p:txBody>
      </p:sp>
    </p:spTree>
    <p:extLst>
      <p:ext uri="{BB962C8B-B14F-4D97-AF65-F5344CB8AC3E}">
        <p14:creationId xmlns:p14="http://schemas.microsoft.com/office/powerpoint/2010/main" val="3938172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E332C69-8EF3-5E05-F73A-2F289BB2930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383B2A5-2E31-B1A1-6A05-A08792CB23DE}"/>
              </a:ext>
            </a:extLst>
          </p:cNvPr>
          <p:cNvSpPr txBox="1">
            <a:spLocks noGrp="1"/>
          </p:cNvSpPr>
          <p:nvPr>
            <p:ph type="title"/>
          </p:nvPr>
        </p:nvSpPr>
        <p:spPr/>
        <p:txBody>
          <a:bodyPr>
            <a:noAutofit/>
          </a:bodyPr>
          <a:lstStyle/>
          <a:p>
            <a:r>
              <a:rPr lang="en" dirty="0">
                <a:solidFill>
                  <a:srgbClr val="000000"/>
                </a:solidFill>
                <a:latin typeface="Bahnschrift SemiBold"/>
                <a:cs typeface="Arial"/>
              </a:rPr>
              <a:t>Return On Investment: Measurement &amp; Calculation</a:t>
            </a:r>
          </a:p>
        </p:txBody>
      </p:sp>
      <p:sp>
        <p:nvSpPr>
          <p:cNvPr id="4" name="Espace réservé du contenu 2">
            <a:extLst>
              <a:ext uri="{FF2B5EF4-FFF2-40B4-BE49-F238E27FC236}">
                <a16:creationId xmlns:a16="http://schemas.microsoft.com/office/drawing/2014/main" id="{9AFE6C49-DD19-693A-05AF-F66A1B2D8280}"/>
              </a:ext>
            </a:extLst>
          </p:cNvPr>
          <p:cNvSpPr>
            <a:spLocks noGrp="1"/>
          </p:cNvSpPr>
          <p:nvPr/>
        </p:nvSpPr>
        <p:spPr>
          <a:xfrm>
            <a:off x="837273" y="2049194"/>
            <a:ext cx="4927207" cy="444926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0695" indent="-285750">
              <a:lnSpc>
                <a:spcPct val="150000"/>
              </a:lnSpc>
              <a:spcBef>
                <a:spcPts val="500"/>
              </a:spcBef>
              <a:buChar char="•"/>
            </a:pPr>
            <a:r>
              <a:rPr lang="en" sz="1600" b="1" dirty="0">
                <a:solidFill>
                  <a:srgbClr val="262626"/>
                </a:solidFill>
                <a:latin typeface="Bahnschrift SemiLight" panose="020B0502040204020203" pitchFamily="34" charset="0"/>
                <a:ea typeface="Lato Regular"/>
                <a:cs typeface="Lato Regular"/>
              </a:rPr>
              <a:t>Increase website traffic</a:t>
            </a:r>
            <a:r>
              <a:rPr lang="en" sz="1600" dirty="0">
                <a:solidFill>
                  <a:srgbClr val="262626"/>
                </a:solidFill>
                <a:latin typeface="Bahnschrift SemiLight" panose="020B0502040204020203" pitchFamily="34" charset="0"/>
                <a:ea typeface="Lato Regular"/>
                <a:cs typeface="Lato Regular"/>
              </a:rPr>
              <a:t>: track user visits from various demographic groups and </a:t>
            </a:r>
            <a:r>
              <a:rPr lang="en" sz="1600" b="1" dirty="0">
                <a:solidFill>
                  <a:srgbClr val="262626"/>
                </a:solidFill>
                <a:latin typeface="Bahnschrift SemiLight" panose="020B0502040204020203" pitchFamily="34" charset="0"/>
                <a:ea typeface="Lato Regular"/>
                <a:cs typeface="Lato Regular"/>
              </a:rPr>
              <a:t>measure growth</a:t>
            </a:r>
            <a:r>
              <a:rPr lang="en" sz="1600" dirty="0">
                <a:solidFill>
                  <a:srgbClr val="262626"/>
                </a:solidFill>
                <a:latin typeface="Bahnschrift SemiLight" panose="020B0502040204020203" pitchFamily="34" charset="0"/>
                <a:ea typeface="Lato Regular"/>
                <a:cs typeface="Lato Regular"/>
              </a:rPr>
              <a:t> after implementing accessibility features.</a:t>
            </a:r>
            <a:endParaRPr lang="en" sz="1600" dirty="0">
              <a:solidFill>
                <a:srgbClr val="262626"/>
              </a:solidFill>
              <a:latin typeface="Bahnschrift SemiLight" panose="020B0502040204020203" pitchFamily="34" charset="0"/>
              <a:ea typeface="Lato Regular"/>
              <a:cs typeface="Futura Medium"/>
            </a:endParaRPr>
          </a:p>
          <a:p>
            <a:pPr marL="480695" indent="-285750">
              <a:lnSpc>
                <a:spcPct val="150000"/>
              </a:lnSpc>
              <a:spcBef>
                <a:spcPts val="500"/>
              </a:spcBef>
              <a:buChar char="•"/>
            </a:pPr>
            <a:r>
              <a:rPr lang="en" sz="1600" b="1" dirty="0">
                <a:solidFill>
                  <a:srgbClr val="262626"/>
                </a:solidFill>
                <a:latin typeface="Bahnschrift SemiLight" panose="020B0502040204020203" pitchFamily="34" charset="0"/>
                <a:ea typeface="Lato Regular"/>
                <a:cs typeface="Lato Regular"/>
              </a:rPr>
              <a:t>Improve conversion rates:</a:t>
            </a:r>
            <a:r>
              <a:rPr lang="en" sz="1600" dirty="0">
                <a:solidFill>
                  <a:srgbClr val="262626"/>
                </a:solidFill>
                <a:latin typeface="Bahnschrift SemiLight" panose="020B0502040204020203" pitchFamily="34" charset="0"/>
                <a:ea typeface="Lato Regular"/>
                <a:cs typeface="Lato Regular"/>
              </a:rPr>
              <a:t> monitor the impact of accessibility changes on user engagement, </a:t>
            </a:r>
            <a:r>
              <a:rPr lang="en" sz="1600" b="1" dirty="0">
                <a:solidFill>
                  <a:srgbClr val="262626"/>
                </a:solidFill>
                <a:latin typeface="Bahnschrift SemiLight" panose="020B0502040204020203" pitchFamily="34" charset="0"/>
                <a:ea typeface="Lato Regular"/>
                <a:cs typeface="Lato Regular"/>
              </a:rPr>
              <a:t>form submissions and purchases</a:t>
            </a:r>
            <a:r>
              <a:rPr lang="en" sz="1600" dirty="0">
                <a:solidFill>
                  <a:srgbClr val="262626"/>
                </a:solidFill>
                <a:latin typeface="Bahnschrift SemiLight" panose="020B0502040204020203" pitchFamily="34" charset="0"/>
                <a:ea typeface="Lato Regular"/>
                <a:cs typeface="Lato Regular"/>
              </a:rPr>
              <a:t>.</a:t>
            </a:r>
            <a:endParaRPr lang="en" sz="1600" dirty="0">
              <a:solidFill>
                <a:srgbClr val="262626"/>
              </a:solidFill>
              <a:latin typeface="Bahnschrift SemiLight" panose="020B0502040204020203" pitchFamily="34" charset="0"/>
              <a:ea typeface="Lato Regular"/>
            </a:endParaRPr>
          </a:p>
          <a:p>
            <a:pPr marL="480695" indent="-285750">
              <a:lnSpc>
                <a:spcPct val="150000"/>
              </a:lnSpc>
              <a:spcBef>
                <a:spcPts val="500"/>
              </a:spcBef>
              <a:buChar char="•"/>
            </a:pPr>
            <a:r>
              <a:rPr lang="en" sz="1600" b="1" dirty="0">
                <a:solidFill>
                  <a:srgbClr val="262626"/>
                </a:solidFill>
                <a:latin typeface="Bahnschrift SemiLight" panose="020B0502040204020203" pitchFamily="34" charset="0"/>
                <a:ea typeface="Lato Regular"/>
                <a:cs typeface="Lato Regular"/>
              </a:rPr>
              <a:t>Bounce rate reduction:</a:t>
            </a:r>
            <a:r>
              <a:rPr lang="en" sz="1600" dirty="0">
                <a:solidFill>
                  <a:srgbClr val="262626"/>
                </a:solidFill>
                <a:latin typeface="Bahnschrift SemiLight" panose="020B0502040204020203" pitchFamily="34" charset="0"/>
                <a:ea typeface="Lato Regular"/>
                <a:cs typeface="Lato Regular"/>
              </a:rPr>
              <a:t> Analyze how long users stay on the website and the impact of accessibility on </a:t>
            </a:r>
            <a:r>
              <a:rPr lang="en" sz="1600" b="1" dirty="0">
                <a:solidFill>
                  <a:srgbClr val="262626"/>
                </a:solidFill>
                <a:latin typeface="Bahnschrift SemiLight" panose="020B0502040204020203" pitchFamily="34" charset="0"/>
                <a:ea typeface="Lato Regular"/>
                <a:cs typeface="Lato Regular"/>
              </a:rPr>
              <a:t>reducing abandonment</a:t>
            </a:r>
            <a:r>
              <a:rPr lang="en" sz="1600" dirty="0">
                <a:solidFill>
                  <a:srgbClr val="262626"/>
                </a:solidFill>
                <a:latin typeface="Bahnschrift SemiLight" panose="020B0502040204020203" pitchFamily="34" charset="0"/>
                <a:ea typeface="Lato Regular"/>
                <a:cs typeface="Lato Regular"/>
              </a:rPr>
              <a:t>.</a:t>
            </a:r>
            <a:endParaRPr lang="en" sz="1600" dirty="0">
              <a:solidFill>
                <a:srgbClr val="262626"/>
              </a:solidFill>
              <a:latin typeface="Bahnschrift SemiLight" panose="020B0502040204020203" pitchFamily="34" charset="0"/>
              <a:ea typeface="Lato Regular"/>
            </a:endParaRPr>
          </a:p>
        </p:txBody>
      </p:sp>
      <p:pic>
        <p:nvPicPr>
          <p:cNvPr id="5" name="Picture 2" descr="Résultat d’images pour google analytics ">
            <a:extLst>
              <a:ext uri="{FF2B5EF4-FFF2-40B4-BE49-F238E27FC236}">
                <a16:creationId xmlns:a16="http://schemas.microsoft.com/office/drawing/2014/main" id="{82550ABA-A6FF-DAC5-4033-D2C079E5DA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4923" y="1761661"/>
            <a:ext cx="2047378" cy="1574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ow you can use Matomo in Streamio">
            <a:extLst>
              <a:ext uri="{FF2B5EF4-FFF2-40B4-BE49-F238E27FC236}">
                <a16:creationId xmlns:a16="http://schemas.microsoft.com/office/drawing/2014/main" id="{E6C9021A-D1D1-26CA-2F21-E88C2E76C6F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29263" y="352143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18F8B-5486-EA29-8CA3-262D4AE3B748}"/>
              </a:ext>
            </a:extLst>
          </p:cNvPr>
          <p:cNvSpPr txBox="1"/>
          <p:nvPr/>
        </p:nvSpPr>
        <p:spPr>
          <a:xfrm>
            <a:off x="6662250" y="594576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5" tooltip="https://www.pinterest.com/pin/google-logo-google-analytics-png--611434086925786010/"/>
              </a:rPr>
              <a:t>https://www.pinterest.com/pin/google-logo-google-analytics-png--611434086925786010/</a:t>
            </a:r>
            <a:endParaRPr lang="en-US" sz="1200">
              <a:latin typeface="Bahnschrift SemiBold"/>
            </a:endParaRPr>
          </a:p>
        </p:txBody>
      </p:sp>
      <p:sp>
        <p:nvSpPr>
          <p:cNvPr id="3" name="TextBox 2">
            <a:extLst>
              <a:ext uri="{FF2B5EF4-FFF2-40B4-BE49-F238E27FC236}">
                <a16:creationId xmlns:a16="http://schemas.microsoft.com/office/drawing/2014/main" id="{BEE72FAA-A8F8-6865-6F1C-D1C97C65298D}"/>
              </a:ext>
            </a:extLst>
          </p:cNvPr>
          <p:cNvSpPr txBox="1"/>
          <p:nvPr/>
        </p:nvSpPr>
        <p:spPr>
          <a:xfrm>
            <a:off x="9686513" y="594576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6" tooltip="https://seeklogo.com/vector-logo/443589/matomo"/>
              </a:rPr>
              <a:t>https://seeklogo.com/vector-logo/443589/matomo</a:t>
            </a:r>
            <a:endParaRPr lang="en-US" sz="1200">
              <a:latin typeface="Bahnschrift SemiBold"/>
            </a:endParaRPr>
          </a:p>
        </p:txBody>
      </p:sp>
    </p:spTree>
    <p:extLst>
      <p:ext uri="{BB962C8B-B14F-4D97-AF65-F5344CB8AC3E}">
        <p14:creationId xmlns:p14="http://schemas.microsoft.com/office/powerpoint/2010/main" val="2572017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1810318-E425-AD23-23F2-10E4AB1974D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2DF6E485-3E8D-9A12-BCDE-4ADC05807B49}"/>
              </a:ext>
            </a:extLst>
          </p:cNvPr>
          <p:cNvSpPr txBox="1">
            <a:spLocks noGrp="1"/>
          </p:cNvSpPr>
          <p:nvPr>
            <p:ph type="title"/>
          </p:nvPr>
        </p:nvSpPr>
        <p:spPr/>
        <p:txBody>
          <a:bodyPr>
            <a:noAutofit/>
          </a:bodyPr>
          <a:lstStyle/>
          <a:p>
            <a:r>
              <a:rPr lang="en" dirty="0">
                <a:solidFill>
                  <a:srgbClr val="000000"/>
                </a:solidFill>
                <a:latin typeface="Bahnschrift SemiBold"/>
                <a:cs typeface="Arial"/>
              </a:rPr>
              <a:t>Return On Investment: Measurement &amp; Calculation</a:t>
            </a:r>
          </a:p>
        </p:txBody>
      </p:sp>
      <p:sp>
        <p:nvSpPr>
          <p:cNvPr id="4" name="Espace réservé du contenu 2">
            <a:extLst>
              <a:ext uri="{FF2B5EF4-FFF2-40B4-BE49-F238E27FC236}">
                <a16:creationId xmlns:a16="http://schemas.microsoft.com/office/drawing/2014/main" id="{E4CB0EF7-E26D-2C8C-7104-1C09C7EDBC32}"/>
              </a:ext>
            </a:extLst>
          </p:cNvPr>
          <p:cNvSpPr>
            <a:spLocks noGrp="1"/>
          </p:cNvSpPr>
          <p:nvPr/>
        </p:nvSpPr>
        <p:spPr>
          <a:xfrm>
            <a:off x="837273" y="2049194"/>
            <a:ext cx="4927207" cy="4449262"/>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0695" indent="-285750">
              <a:lnSpc>
                <a:spcPct val="150000"/>
              </a:lnSpc>
              <a:spcBef>
                <a:spcPts val="500"/>
              </a:spcBef>
              <a:buChar char="•"/>
            </a:pPr>
            <a:r>
              <a:rPr lang="en" sz="1800" dirty="0">
                <a:solidFill>
                  <a:srgbClr val="262626"/>
                </a:solidFill>
                <a:latin typeface="Bahnschrift SemiLight" panose="020B0502040204020203" pitchFamily="34" charset="0"/>
                <a:ea typeface="Lato Regular"/>
                <a:cs typeface="Lato Regular"/>
              </a:rPr>
              <a:t>Improving brand awareness: use online reviews and mentions on social </a:t>
            </a:r>
            <a:r>
              <a:rPr lang="en" sz="1800" b="1" dirty="0">
                <a:solidFill>
                  <a:srgbClr val="262626"/>
                </a:solidFill>
                <a:latin typeface="Bahnschrift SemiLight" panose="020B0502040204020203" pitchFamily="34" charset="0"/>
                <a:ea typeface="Lato Regular"/>
                <a:cs typeface="Lato Regular"/>
              </a:rPr>
              <a:t>networks</a:t>
            </a:r>
            <a:r>
              <a:rPr lang="en" sz="1800" dirty="0">
                <a:solidFill>
                  <a:srgbClr val="262626"/>
                </a:solidFill>
                <a:latin typeface="Bahnschrift SemiLight" panose="020B0502040204020203" pitchFamily="34" charset="0"/>
                <a:ea typeface="Lato Regular"/>
                <a:cs typeface="Lato Regular"/>
              </a:rPr>
              <a:t> to assess user perception and brand image improvement.</a:t>
            </a:r>
          </a:p>
          <a:p>
            <a:pPr marL="480695" indent="-285750">
              <a:lnSpc>
                <a:spcPct val="150000"/>
              </a:lnSpc>
              <a:spcBef>
                <a:spcPts val="500"/>
              </a:spcBef>
              <a:buChar char="•"/>
            </a:pPr>
            <a:r>
              <a:rPr lang="en" sz="1800" dirty="0">
                <a:solidFill>
                  <a:srgbClr val="262626"/>
                </a:solidFill>
                <a:latin typeface="Bahnschrift SemiLight" panose="020B0502040204020203" pitchFamily="34" charset="0"/>
                <a:ea typeface="Lato Regular"/>
                <a:cs typeface="Lato Regular"/>
              </a:rPr>
              <a:t>Savings: </a:t>
            </a:r>
            <a:r>
              <a:rPr lang="en" sz="1800" b="1" dirty="0">
                <a:solidFill>
                  <a:srgbClr val="262626"/>
                </a:solidFill>
                <a:latin typeface="Bahnschrift SemiLight" panose="020B0502040204020203" pitchFamily="34" charset="0"/>
                <a:ea typeface="Lato Regular"/>
                <a:cs typeface="Lato Regular"/>
              </a:rPr>
              <a:t>compare the costs of accessibility</a:t>
            </a:r>
            <a:r>
              <a:rPr lang="en" sz="1800" dirty="0">
                <a:solidFill>
                  <a:srgbClr val="262626"/>
                </a:solidFill>
                <a:latin typeface="Bahnschrift SemiLight" panose="020B0502040204020203" pitchFamily="34" charset="0"/>
                <a:ea typeface="Lato Regular"/>
                <a:cs typeface="Lato Regular"/>
              </a:rPr>
              <a:t> </a:t>
            </a:r>
            <a:r>
              <a:rPr lang="en" sz="1800" b="1" dirty="0">
                <a:solidFill>
                  <a:srgbClr val="262626"/>
                </a:solidFill>
                <a:latin typeface="Bahnschrift SemiLight" panose="020B0502040204020203" pitchFamily="34" charset="0"/>
                <a:ea typeface="Lato Regular"/>
                <a:cs typeface="Lato Regular"/>
              </a:rPr>
              <a:t>and compliance</a:t>
            </a:r>
            <a:r>
              <a:rPr lang="en" sz="1800" dirty="0">
                <a:solidFill>
                  <a:srgbClr val="262626"/>
                </a:solidFill>
                <a:latin typeface="Bahnschrift SemiLight" panose="020B0502040204020203" pitchFamily="34" charset="0"/>
                <a:ea typeface="Lato Regular"/>
                <a:cs typeface="Lato Regular"/>
              </a:rPr>
              <a:t> testing with the potential legal fees and website redesign costs associated with non-compliance.</a:t>
            </a:r>
            <a:endParaRPr lang="en" sz="1800" dirty="0">
              <a:latin typeface="Bahnschrift SemiLight" panose="020B0502040204020203" pitchFamily="34" charset="0"/>
            </a:endParaRPr>
          </a:p>
        </p:txBody>
      </p:sp>
      <p:pic>
        <p:nvPicPr>
          <p:cNvPr id="5" name="Picture 2" descr="Résultat d’images pour google analytics ">
            <a:extLst>
              <a:ext uri="{FF2B5EF4-FFF2-40B4-BE49-F238E27FC236}">
                <a16:creationId xmlns:a16="http://schemas.microsoft.com/office/drawing/2014/main" id="{FEB69A62-77D2-6BAD-1A63-0F8E8D064C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64923" y="1761661"/>
            <a:ext cx="2047378" cy="1574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ow you can use Matomo in Streamio">
            <a:extLst>
              <a:ext uri="{FF2B5EF4-FFF2-40B4-BE49-F238E27FC236}">
                <a16:creationId xmlns:a16="http://schemas.microsoft.com/office/drawing/2014/main" id="{9FF95B1B-19BE-EB1F-4171-6776AE6BCB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29263" y="3521433"/>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3FB078-4CA1-53C6-02CC-BF1D779DB495}"/>
              </a:ext>
            </a:extLst>
          </p:cNvPr>
          <p:cNvSpPr txBox="1"/>
          <p:nvPr/>
        </p:nvSpPr>
        <p:spPr>
          <a:xfrm>
            <a:off x="6662250" y="594576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5" tooltip="https://www.pinterest.com/pin/google-logo-google-analytics-png--611434086925786010/"/>
              </a:rPr>
              <a:t>https://www.pinterest.com/pin/google-logo-google-analytics-png--611434086925786010/</a:t>
            </a:r>
            <a:endParaRPr lang="en-US" sz="1200">
              <a:latin typeface="Bahnschrift SemiBold"/>
            </a:endParaRPr>
          </a:p>
        </p:txBody>
      </p:sp>
      <p:sp>
        <p:nvSpPr>
          <p:cNvPr id="6" name="TextBox 5">
            <a:extLst>
              <a:ext uri="{FF2B5EF4-FFF2-40B4-BE49-F238E27FC236}">
                <a16:creationId xmlns:a16="http://schemas.microsoft.com/office/drawing/2014/main" id="{619B90D3-D2CD-0A5A-76B0-C504852339C4}"/>
              </a:ext>
            </a:extLst>
          </p:cNvPr>
          <p:cNvSpPr txBox="1"/>
          <p:nvPr/>
        </p:nvSpPr>
        <p:spPr>
          <a:xfrm>
            <a:off x="9686513" y="594576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EE"/>
                </a:solidFill>
                <a:latin typeface="Bahnschrift SemiBold"/>
                <a:cs typeface="Segoe UI"/>
                <a:hlinkClick r:id="rId6" tooltip="https://seeklogo.com/vector-logo/443589/matomo"/>
              </a:rPr>
              <a:t>https://seeklogo.com/vector-logo/443589/matomo</a:t>
            </a:r>
            <a:endParaRPr lang="en-US" sz="1200">
              <a:latin typeface="Bahnschrift SemiBold"/>
            </a:endParaRPr>
          </a:p>
        </p:txBody>
      </p:sp>
    </p:spTree>
    <p:extLst>
      <p:ext uri="{BB962C8B-B14F-4D97-AF65-F5344CB8AC3E}">
        <p14:creationId xmlns:p14="http://schemas.microsoft.com/office/powerpoint/2010/main" val="366941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F1E28FB-3EAB-75C0-745A-B55438D68DC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89606D1-BB8B-9FD0-4DE7-D436682824E1}"/>
              </a:ext>
            </a:extLst>
          </p:cNvPr>
          <p:cNvSpPr txBox="1">
            <a:spLocks noGrp="1"/>
          </p:cNvSpPr>
          <p:nvPr>
            <p:ph type="title"/>
          </p:nvPr>
        </p:nvSpPr>
        <p:spPr/>
        <p:txBody>
          <a:bodyPr>
            <a:noAutofit/>
          </a:bodyPr>
          <a:lstStyle/>
          <a:p>
            <a:r>
              <a:rPr lang="en">
                <a:solidFill>
                  <a:srgbClr val="000000"/>
                </a:solidFill>
                <a:latin typeface="Bahnschrift SemiBold"/>
                <a:cs typeface="Arial"/>
              </a:rPr>
              <a:t>Return On Investment: Measurement &amp; Calculation</a:t>
            </a:r>
          </a:p>
        </p:txBody>
      </p:sp>
      <p:sp>
        <p:nvSpPr>
          <p:cNvPr id="3" name="ZoneTexte 2">
            <a:extLst>
              <a:ext uri="{FF2B5EF4-FFF2-40B4-BE49-F238E27FC236}">
                <a16:creationId xmlns:a16="http://schemas.microsoft.com/office/drawing/2014/main" id="{A7509A81-F2A8-B5DE-E0CA-48FDC98E64D5}"/>
              </a:ext>
            </a:extLst>
          </p:cNvPr>
          <p:cNvSpPr txBox="1"/>
          <p:nvPr/>
        </p:nvSpPr>
        <p:spPr>
          <a:xfrm>
            <a:off x="838200" y="2108382"/>
            <a:ext cx="7192740" cy="2641236"/>
          </a:xfrm>
          <a:prstGeom prst="rect">
            <a:avLst/>
          </a:prstGeom>
          <a:noFill/>
        </p:spPr>
        <p:txBody>
          <a:bodyPr wrap="square" lIns="91440" tIns="45720" rIns="91440" bIns="45720" rtlCol="0" anchor="t">
            <a:noAutofit/>
          </a:bodyPr>
          <a:lstStyle/>
          <a:p>
            <a:pPr rtl="0">
              <a:lnSpc>
                <a:spcPct val="150000"/>
              </a:lnSpc>
            </a:pPr>
            <a:r>
              <a:rPr lang="en" i="0" u="none" strike="noStrike" dirty="0">
                <a:solidFill>
                  <a:srgbClr val="000000"/>
                </a:solidFill>
                <a:latin typeface="Bahnschrift SemiLight" panose="020B0502040204020203" pitchFamily="34" charset="0"/>
              </a:rPr>
              <a:t>Don't forget that the real return on investment in accessibility goes beyond quantifiable measures. </a:t>
            </a:r>
          </a:p>
          <a:p>
            <a:pPr>
              <a:lnSpc>
                <a:spcPct val="150000"/>
              </a:lnSpc>
            </a:pPr>
            <a:endParaRPr lang="fr-FR" dirty="0">
              <a:solidFill>
                <a:srgbClr val="000000"/>
              </a:solidFill>
              <a:latin typeface="Bahnschrift SemiLight" panose="020B0502040204020203" pitchFamily="34" charset="0"/>
            </a:endParaRPr>
          </a:p>
          <a:p>
            <a:pPr rtl="0">
              <a:lnSpc>
                <a:spcPct val="150000"/>
              </a:lnSpc>
            </a:pPr>
            <a:r>
              <a:rPr lang="en" i="0" u="none" strike="noStrike" dirty="0">
                <a:solidFill>
                  <a:srgbClr val="000000"/>
                </a:solidFill>
                <a:latin typeface="Bahnschrift SemiLight" panose="020B0502040204020203" pitchFamily="34" charset="0"/>
              </a:rPr>
              <a:t>Positive impact on: </a:t>
            </a:r>
          </a:p>
          <a:p>
            <a:pPr marL="285750" indent="-285750" rtl="0">
              <a:lnSpc>
                <a:spcPct val="150000"/>
              </a:lnSpc>
              <a:buFont typeface="Arial" panose="020B0604020202020204" pitchFamily="34" charset="0"/>
              <a:buChar char="•"/>
            </a:pPr>
            <a:r>
              <a:rPr lang="en" b="1" i="0" u="none" strike="noStrike" dirty="0">
                <a:solidFill>
                  <a:srgbClr val="000000"/>
                </a:solidFill>
                <a:latin typeface="Bahnschrift SemiLight" panose="020B0502040204020203" pitchFamily="34" charset="0"/>
              </a:rPr>
              <a:t>brand reputation</a:t>
            </a:r>
            <a:r>
              <a:rPr lang="en" i="0" u="none" strike="noStrike" dirty="0">
                <a:solidFill>
                  <a:srgbClr val="000000"/>
                </a:solidFill>
                <a:latin typeface="Bahnschrift SemiLight" panose="020B0502040204020203" pitchFamily="34" charset="0"/>
              </a:rPr>
              <a:t>, </a:t>
            </a:r>
          </a:p>
          <a:p>
            <a:pPr marL="285750" indent="-285750" rtl="0">
              <a:lnSpc>
                <a:spcPct val="150000"/>
              </a:lnSpc>
              <a:buFont typeface="Arial" panose="020B0604020202020204" pitchFamily="34" charset="0"/>
              <a:buChar char="•"/>
            </a:pPr>
            <a:r>
              <a:rPr lang="en" b="1" i="0" u="none" strike="noStrike" dirty="0">
                <a:solidFill>
                  <a:srgbClr val="000000"/>
                </a:solidFill>
                <a:latin typeface="Bahnschrift SemiLight" panose="020B0502040204020203" pitchFamily="34" charset="0"/>
              </a:rPr>
              <a:t>employee morale</a:t>
            </a:r>
            <a:endParaRPr lang="en" i="0" u="none" strike="noStrike" dirty="0">
              <a:solidFill>
                <a:srgbClr val="000000"/>
              </a:solidFill>
              <a:latin typeface="Bahnschrift SemiLight" panose="020B0502040204020203" pitchFamily="34" charset="0"/>
            </a:endParaRPr>
          </a:p>
          <a:p>
            <a:pPr marL="285750" indent="-285750" rtl="0">
              <a:lnSpc>
                <a:spcPct val="150000"/>
              </a:lnSpc>
              <a:buFont typeface="Arial" panose="020B0604020202020204" pitchFamily="34" charset="0"/>
              <a:buChar char="•"/>
            </a:pPr>
            <a:r>
              <a:rPr lang="en" b="1" i="0" u="none" strike="noStrike" dirty="0">
                <a:solidFill>
                  <a:srgbClr val="000000"/>
                </a:solidFill>
                <a:latin typeface="Bahnschrift SemiLight" panose="020B0502040204020203" pitchFamily="34" charset="0"/>
              </a:rPr>
              <a:t>and social responsibility </a:t>
            </a:r>
          </a:p>
          <a:p>
            <a:pPr rtl="0">
              <a:lnSpc>
                <a:spcPct val="150000"/>
              </a:lnSpc>
            </a:pPr>
            <a:r>
              <a:rPr lang="en" i="0" u="none" strike="noStrike" dirty="0">
                <a:solidFill>
                  <a:srgbClr val="000000"/>
                </a:solidFill>
                <a:latin typeface="Bahnschrift SemiLight" panose="020B0502040204020203" pitchFamily="34" charset="0"/>
              </a:rPr>
              <a:t>contributes significantly to an organization's overall success.</a:t>
            </a:r>
          </a:p>
        </p:txBody>
      </p:sp>
    </p:spTree>
    <p:extLst>
      <p:ext uri="{BB962C8B-B14F-4D97-AF65-F5344CB8AC3E}">
        <p14:creationId xmlns:p14="http://schemas.microsoft.com/office/powerpoint/2010/main" val="1968139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418A9-6061-94F7-151D-5D55BAAB8932}"/>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EF228FB-B4EE-AD7B-1698-AC16F8917506}"/>
              </a:ext>
            </a:extLst>
          </p:cNvPr>
          <p:cNvSpPr>
            <a:spLocks noGrp="1"/>
          </p:cNvSpPr>
          <p:nvPr>
            <p:ph type="ctrTitle"/>
          </p:nvPr>
        </p:nvSpPr>
        <p:spPr/>
        <p:txBody>
          <a:bodyPr/>
          <a:lstStyle/>
          <a:p>
            <a:r>
              <a:rPr lang="fr-FR" dirty="0">
                <a:latin typeface="Bahnschrift"/>
              </a:rPr>
              <a:t>2. </a:t>
            </a:r>
            <a:r>
              <a:rPr lang="fr-FR" dirty="0" err="1">
                <a:latin typeface="Bahnschrift"/>
              </a:rPr>
              <a:t>Legislation</a:t>
            </a:r>
            <a:endParaRPr lang="fr-FR" dirty="0"/>
          </a:p>
        </p:txBody>
      </p:sp>
      <p:sp>
        <p:nvSpPr>
          <p:cNvPr id="11" name="Slide Number Placeholder 3">
            <a:extLst>
              <a:ext uri="{FF2B5EF4-FFF2-40B4-BE49-F238E27FC236}">
                <a16:creationId xmlns:a16="http://schemas.microsoft.com/office/drawing/2014/main" id="{AA7AA745-C0B3-F89D-E539-0E9A7AFD7F79}"/>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C43EC04A-1AEC-3A95-086E-08E89D860215}"/>
              </a:ext>
            </a:extLst>
          </p:cNvPr>
          <p:cNvPicPr>
            <a:picLocks noChangeAspect="1"/>
          </p:cNvPicPr>
          <p:nvPr/>
        </p:nvPicPr>
        <p:blipFill>
          <a:blip r:embed="rId2"/>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3560933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2">
          <a:extLst>
            <a:ext uri="{FF2B5EF4-FFF2-40B4-BE49-F238E27FC236}">
              <a16:creationId xmlns:a16="http://schemas.microsoft.com/office/drawing/2014/main" id="{6944E688-8904-E644-EB1F-7F82B0273572}"/>
            </a:ext>
          </a:extLst>
        </p:cNvPr>
        <p:cNvGrpSpPr/>
        <p:nvPr/>
      </p:nvGrpSpPr>
      <p:grpSpPr>
        <a:xfrm>
          <a:off x="0" y="0"/>
          <a:ext cx="0" cy="0"/>
          <a:chOff x="0" y="0"/>
          <a:chExt cx="0" cy="0"/>
        </a:xfrm>
      </p:grpSpPr>
      <p:sp>
        <p:nvSpPr>
          <p:cNvPr id="1643" name="Google Shape;1643;p145">
            <a:extLst>
              <a:ext uri="{FF2B5EF4-FFF2-40B4-BE49-F238E27FC236}">
                <a16:creationId xmlns:a16="http://schemas.microsoft.com/office/drawing/2014/main" id="{DD2E8060-25E4-8010-2DDF-D4061F5284A6}"/>
              </a:ext>
            </a:extLst>
          </p:cNvPr>
          <p:cNvSpPr txBox="1">
            <a:spLocks noGrp="1"/>
          </p:cNvSpPr>
          <p:nvPr>
            <p:ph type="subTitle" idx="4294967295"/>
          </p:nvPr>
        </p:nvSpPr>
        <p:spPr>
          <a:xfrm>
            <a:off x="1762836" y="2053775"/>
            <a:ext cx="4327525" cy="148272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buNone/>
            </a:pPr>
            <a:r>
              <a:rPr lang="fr" sz="3600" dirty="0">
                <a:latin typeface="Bahnschrift SemiBold" panose="020B0502040204020203" pitchFamily="34" charset="0"/>
              </a:rPr>
              <a:t>Accessibility is not a constraint.</a:t>
            </a:r>
          </a:p>
          <a:p>
            <a:pPr marL="0" indent="0"/>
            <a:endParaRPr lang="fr" sz="3600" dirty="0">
              <a:latin typeface="Bahnschrift SemiBold" panose="020B0502040204020203" pitchFamily="34" charset="0"/>
            </a:endParaRPr>
          </a:p>
          <a:p>
            <a:pPr marL="0" indent="0">
              <a:buNone/>
            </a:pPr>
            <a:r>
              <a:rPr lang="fr" sz="3600" dirty="0">
                <a:latin typeface="Bahnschrift SemiBold" panose="020B0502040204020203" pitchFamily="34" charset="0"/>
              </a:rPr>
              <a:t>It's a strategy.</a:t>
            </a:r>
            <a:endParaRPr lang="fr-FR" sz="3600" dirty="0">
              <a:latin typeface="Bahnschrift SemiBold" panose="020B0502040204020203" pitchFamily="34" charset="0"/>
            </a:endParaRPr>
          </a:p>
        </p:txBody>
      </p:sp>
      <p:sp>
        <p:nvSpPr>
          <p:cNvPr id="1645" name="Google Shape;1645;p145">
            <a:extLst>
              <a:ext uri="{FF2B5EF4-FFF2-40B4-BE49-F238E27FC236}">
                <a16:creationId xmlns:a16="http://schemas.microsoft.com/office/drawing/2014/main" id="{2FCB2841-BB74-8C46-4AD3-DF7E90E75990}"/>
              </a:ext>
            </a:extLst>
          </p:cNvPr>
          <p:cNvSpPr txBox="1">
            <a:spLocks noGrp="1"/>
          </p:cNvSpPr>
          <p:nvPr>
            <p:ph type="sldNum" idx="4294967295"/>
          </p:nvPr>
        </p:nvSpPr>
        <p:spPr>
          <a:xfrm>
            <a:off x="11460163" y="6218238"/>
            <a:ext cx="731837" cy="5238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a:lstStyle>
          <a:p>
            <a:pPr marL="0" lvl="0" indent="0" algn="r" rtl="0">
              <a:spcBef>
                <a:spcPts val="0"/>
              </a:spcBef>
              <a:spcAft>
                <a:spcPts val="0"/>
              </a:spcAft>
              <a:buClr>
                <a:srgbClr val="000000"/>
              </a:buClr>
              <a:buSzPts val="800"/>
              <a:buFont typeface="Arial"/>
              <a:buNone/>
            </a:pPr>
            <a:fld id="{00000000-1234-1234-1234-123412341234}" type="slidenum">
              <a:rPr lang="fr"/>
              <a:pPr marL="0" lvl="0" indent="0" algn="r" rtl="0">
                <a:spcBef>
                  <a:spcPts val="0"/>
                </a:spcBef>
                <a:spcAft>
                  <a:spcPts val="0"/>
                </a:spcAft>
                <a:buClr>
                  <a:srgbClr val="000000"/>
                </a:buClr>
                <a:buSzPts val="800"/>
                <a:buFont typeface="Arial"/>
                <a:buNone/>
              </a:pPr>
              <a:t>36</a:t>
            </a:fld>
            <a:endParaRPr/>
          </a:p>
        </p:txBody>
      </p:sp>
      <p:pic>
        <p:nvPicPr>
          <p:cNvPr id="1646" name="Google Shape;1646;p145">
            <a:extLst>
              <a:ext uri="{FF2B5EF4-FFF2-40B4-BE49-F238E27FC236}">
                <a16:creationId xmlns:a16="http://schemas.microsoft.com/office/drawing/2014/main" id="{53C97E1E-0891-CC76-57A1-6D1B7C312FA4}"/>
              </a:ext>
            </a:extLst>
          </p:cNvPr>
          <p:cNvPicPr preferRelativeResize="0"/>
          <p:nvPr/>
        </p:nvPicPr>
        <p:blipFill rotWithShape="1">
          <a:blip r:embed="rId3">
            <a:alphaModFix/>
          </a:blip>
          <a:srcRect/>
          <a:stretch/>
        </p:blipFill>
        <p:spPr>
          <a:xfrm>
            <a:off x="7514374" y="0"/>
            <a:ext cx="4677625" cy="6857997"/>
          </a:xfrm>
          <a:prstGeom prst="rect">
            <a:avLst/>
          </a:prstGeom>
          <a:noFill/>
          <a:ln>
            <a:noFill/>
          </a:ln>
        </p:spPr>
      </p:pic>
      <p:pic>
        <p:nvPicPr>
          <p:cNvPr id="1647" name="Google Shape;1647;p145">
            <a:extLst>
              <a:ext uri="{FF2B5EF4-FFF2-40B4-BE49-F238E27FC236}">
                <a16:creationId xmlns:a16="http://schemas.microsoft.com/office/drawing/2014/main" id="{91DBD785-52B9-D744-690C-899F33C6F1FA}"/>
              </a:ext>
            </a:extLst>
          </p:cNvPr>
          <p:cNvPicPr preferRelativeResize="0"/>
          <p:nvPr/>
        </p:nvPicPr>
        <p:blipFill rotWithShape="1">
          <a:blip r:embed="rId4">
            <a:alphaModFix/>
          </a:blip>
          <a:srcRect l="12969" r="33014"/>
          <a:stretch/>
        </p:blipFill>
        <p:spPr>
          <a:xfrm>
            <a:off x="7514368" y="0"/>
            <a:ext cx="4677633" cy="6858000"/>
          </a:xfrm>
          <a:prstGeom prst="rect">
            <a:avLst/>
          </a:prstGeom>
          <a:noFill/>
          <a:ln>
            <a:noFill/>
          </a:ln>
        </p:spPr>
      </p:pic>
      <p:pic>
        <p:nvPicPr>
          <p:cNvPr id="3" name="Picture 2">
            <a:extLst>
              <a:ext uri="{FF2B5EF4-FFF2-40B4-BE49-F238E27FC236}">
                <a16:creationId xmlns:a16="http://schemas.microsoft.com/office/drawing/2014/main" id="{1AC7B07F-60C7-4177-A465-10ACCC31B6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96109" y="0"/>
            <a:ext cx="559589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76A38A-7628-55FC-FABE-E1D10A4C33D9}"/>
              </a:ext>
            </a:extLst>
          </p:cNvPr>
          <p:cNvSpPr txBox="1"/>
          <p:nvPr/>
        </p:nvSpPr>
        <p:spPr>
          <a:xfrm>
            <a:off x="249677" y="5940357"/>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6"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2655308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BB47D92-85C2-B552-8D8F-99D8AD7C0B4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5EC96E07-BB00-A8C4-321E-AE18053707BF}"/>
              </a:ext>
            </a:extLst>
          </p:cNvPr>
          <p:cNvSpPr txBox="1">
            <a:spLocks noGrp="1"/>
          </p:cNvSpPr>
          <p:nvPr>
            <p:ph type="title"/>
          </p:nvPr>
        </p:nvSpPr>
        <p:spPr/>
        <p:txBody>
          <a:bodyPr>
            <a:noAutofit/>
          </a:bodyPr>
          <a:lstStyle/>
          <a:p>
            <a:r>
              <a:rPr lang="en" dirty="0">
                <a:solidFill>
                  <a:srgbClr val="000000"/>
                </a:solidFill>
                <a:latin typeface="Bahnschrift SemiBold"/>
                <a:cs typeface="Arial"/>
              </a:rPr>
              <a:t>Legislation for the Public Sector</a:t>
            </a:r>
          </a:p>
        </p:txBody>
      </p:sp>
      <p:grpSp>
        <p:nvGrpSpPr>
          <p:cNvPr id="24" name="Groupe 23">
            <a:extLst>
              <a:ext uri="{FF2B5EF4-FFF2-40B4-BE49-F238E27FC236}">
                <a16:creationId xmlns:a16="http://schemas.microsoft.com/office/drawing/2014/main" id="{6261B362-78FF-4472-DA69-F15CD6BC9F35}"/>
              </a:ext>
            </a:extLst>
          </p:cNvPr>
          <p:cNvGrpSpPr/>
          <p:nvPr/>
        </p:nvGrpSpPr>
        <p:grpSpPr>
          <a:xfrm>
            <a:off x="375729" y="2060016"/>
            <a:ext cx="11440545" cy="4305515"/>
            <a:chOff x="533445" y="5009816"/>
            <a:chExt cx="27172943" cy="10226212"/>
          </a:xfrm>
        </p:grpSpPr>
        <p:sp>
          <p:nvSpPr>
            <p:cNvPr id="4" name="TextBox 27">
              <a:extLst>
                <a:ext uri="{FF2B5EF4-FFF2-40B4-BE49-F238E27FC236}">
                  <a16:creationId xmlns:a16="http://schemas.microsoft.com/office/drawing/2014/main" id="{85CE2CB7-79B7-4779-5E54-9946F0B0494B}"/>
                </a:ext>
              </a:extLst>
            </p:cNvPr>
            <p:cNvSpPr txBox="1"/>
            <p:nvPr/>
          </p:nvSpPr>
          <p:spPr>
            <a:xfrm>
              <a:off x="11283008" y="5009816"/>
              <a:ext cx="1797837" cy="621361"/>
            </a:xfrm>
            <a:prstGeom prst="rect">
              <a:avLst/>
            </a:prstGeom>
            <a:noFill/>
          </p:spPr>
          <p:txBody>
            <a:bodyPr wrap="none"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1" i="0" u="none" strike="noStrike">
                  <a:solidFill>
                    <a:srgbClr val="333333"/>
                  </a:solidFill>
                  <a:latin typeface="Bahnschrift"/>
                </a:rPr>
                <a:t>06/2014</a:t>
              </a:r>
            </a:p>
            <a:p>
              <a:pPr defTabSz="2194560">
                <a:defRPr/>
              </a:pPr>
              <a:endParaRPr lang="en" sz="1400" b="1">
                <a:solidFill>
                  <a:srgbClr val="333333"/>
                </a:solidFill>
                <a:latin typeface="Bahnschrift"/>
              </a:endParaRPr>
            </a:p>
          </p:txBody>
        </p:sp>
        <p:cxnSp>
          <p:nvCxnSpPr>
            <p:cNvPr id="5" name="Straight Connector 30">
              <a:extLst>
                <a:ext uri="{FF2B5EF4-FFF2-40B4-BE49-F238E27FC236}">
                  <a16:creationId xmlns:a16="http://schemas.microsoft.com/office/drawing/2014/main" id="{2BEF3E8C-5C60-31F8-F70B-F3E9EF0BC100}"/>
                </a:ext>
              </a:extLst>
            </p:cNvPr>
            <p:cNvCxnSpPr>
              <a:stCxn id="38" idx="0"/>
            </p:cNvCxnSpPr>
            <p:nvPr/>
          </p:nvCxnSpPr>
          <p:spPr>
            <a:xfrm flipV="1">
              <a:off x="2621676" y="5811959"/>
              <a:ext cx="63744" cy="5357815"/>
            </a:xfrm>
            <a:prstGeom prst="line">
              <a:avLst/>
            </a:prstGeom>
            <a:noFill/>
            <a:ln w="9525" cap="flat" cmpd="sng" algn="ctr">
              <a:solidFill>
                <a:srgbClr val="767676"/>
              </a:solidFill>
              <a:prstDash val="solid"/>
              <a:miter lim="800000"/>
              <a:tailEnd type="none"/>
            </a:ln>
            <a:effectLst/>
          </p:spPr>
        </p:cxnSp>
        <p:cxnSp>
          <p:nvCxnSpPr>
            <p:cNvPr id="6" name="Straight Connector 35">
              <a:extLst>
                <a:ext uri="{FF2B5EF4-FFF2-40B4-BE49-F238E27FC236}">
                  <a16:creationId xmlns:a16="http://schemas.microsoft.com/office/drawing/2014/main" id="{00240911-6F13-A650-6D62-81EDCDBB9B63}"/>
                </a:ext>
              </a:extLst>
            </p:cNvPr>
            <p:cNvCxnSpPr/>
            <p:nvPr/>
          </p:nvCxnSpPr>
          <p:spPr>
            <a:xfrm flipH="1" flipV="1">
              <a:off x="12205436" y="5811962"/>
              <a:ext cx="4332" cy="733670"/>
            </a:xfrm>
            <a:prstGeom prst="line">
              <a:avLst/>
            </a:prstGeom>
            <a:noFill/>
            <a:ln w="9525" cap="flat" cmpd="sng" algn="ctr">
              <a:solidFill>
                <a:srgbClr val="767676"/>
              </a:solidFill>
              <a:prstDash val="solid"/>
              <a:miter lim="800000"/>
            </a:ln>
            <a:effectLst/>
          </p:spPr>
        </p:cxnSp>
        <p:pic>
          <p:nvPicPr>
            <p:cNvPr id="7" name="Picture 5">
              <a:extLst>
                <a:ext uri="{FF2B5EF4-FFF2-40B4-BE49-F238E27FC236}">
                  <a16:creationId xmlns:a16="http://schemas.microsoft.com/office/drawing/2014/main" id="{8FAF0B63-D78E-E872-125F-BF267369BF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0176" y="11169773"/>
              <a:ext cx="1143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27">
              <a:extLst>
                <a:ext uri="{FF2B5EF4-FFF2-40B4-BE49-F238E27FC236}">
                  <a16:creationId xmlns:a16="http://schemas.microsoft.com/office/drawing/2014/main" id="{217BE929-FD37-7F17-6E27-B626470A61A7}"/>
                </a:ext>
              </a:extLst>
            </p:cNvPr>
            <p:cNvSpPr txBox="1"/>
            <p:nvPr/>
          </p:nvSpPr>
          <p:spPr>
            <a:xfrm>
              <a:off x="2050178" y="5009816"/>
              <a:ext cx="1222926" cy="621361"/>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1" i="0" u="none" strike="noStrike">
                  <a:solidFill>
                    <a:srgbClr val="333333"/>
                  </a:solidFill>
                  <a:latin typeface="Bahnschrift"/>
                </a:rPr>
                <a:t>2010</a:t>
              </a:r>
            </a:p>
          </p:txBody>
        </p:sp>
        <p:sp>
          <p:nvSpPr>
            <p:cNvPr id="9" name="TextBox 27">
              <a:extLst>
                <a:ext uri="{FF2B5EF4-FFF2-40B4-BE49-F238E27FC236}">
                  <a16:creationId xmlns:a16="http://schemas.microsoft.com/office/drawing/2014/main" id="{0AC327F2-27DD-01E3-0703-95EED1A4CCCA}"/>
                </a:ext>
              </a:extLst>
            </p:cNvPr>
            <p:cNvSpPr txBox="1"/>
            <p:nvPr/>
          </p:nvSpPr>
          <p:spPr>
            <a:xfrm>
              <a:off x="5520017" y="5009816"/>
              <a:ext cx="1192467" cy="621361"/>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1" i="0" u="none" strike="noStrike">
                  <a:solidFill>
                    <a:srgbClr val="333333"/>
                  </a:solidFill>
                  <a:latin typeface="Bahnschrift"/>
                </a:rPr>
                <a:t>2012</a:t>
              </a:r>
            </a:p>
          </p:txBody>
        </p:sp>
        <p:cxnSp>
          <p:nvCxnSpPr>
            <p:cNvPr id="10" name="Straight Connector 30">
              <a:extLst>
                <a:ext uri="{FF2B5EF4-FFF2-40B4-BE49-F238E27FC236}">
                  <a16:creationId xmlns:a16="http://schemas.microsoft.com/office/drawing/2014/main" id="{020A6D52-B3EA-E645-E526-A7D2136168BF}"/>
                </a:ext>
              </a:extLst>
            </p:cNvPr>
            <p:cNvCxnSpPr/>
            <p:nvPr/>
          </p:nvCxnSpPr>
          <p:spPr>
            <a:xfrm flipH="1" flipV="1">
              <a:off x="6149423" y="5811962"/>
              <a:ext cx="18044" cy="2852137"/>
            </a:xfrm>
            <a:prstGeom prst="line">
              <a:avLst/>
            </a:prstGeom>
            <a:noFill/>
            <a:ln w="9525" cap="flat" cmpd="sng" algn="ctr">
              <a:solidFill>
                <a:srgbClr val="767676"/>
              </a:solidFill>
              <a:prstDash val="solid"/>
              <a:miter lim="800000"/>
              <a:tailEnd type="none"/>
            </a:ln>
            <a:effectLst/>
          </p:spPr>
        </p:cxnSp>
        <p:sp>
          <p:nvSpPr>
            <p:cNvPr id="11" name="Rectangle 10">
              <a:extLst>
                <a:ext uri="{FF2B5EF4-FFF2-40B4-BE49-F238E27FC236}">
                  <a16:creationId xmlns:a16="http://schemas.microsoft.com/office/drawing/2014/main" id="{4229C302-0E1D-D7B4-36BC-AE066F5EFD76}"/>
                </a:ext>
              </a:extLst>
            </p:cNvPr>
            <p:cNvSpPr/>
            <p:nvPr/>
          </p:nvSpPr>
          <p:spPr>
            <a:xfrm>
              <a:off x="4889802" y="10240023"/>
              <a:ext cx="4892663" cy="2631650"/>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0" i="0" u="none" strike="noStrike" dirty="0">
                  <a:solidFill>
                    <a:srgbClr val="808080"/>
                  </a:solidFill>
                  <a:latin typeface="Bahnschrift SemiLight" panose="020B0502040204020203" pitchFamily="34" charset="0"/>
                </a:rPr>
                <a:t>Proposal for a directive (Commission) on e-inclusion for the public </a:t>
              </a:r>
              <a:r>
                <a:rPr lang="en" sz="1400" b="1" i="0" u="none" strike="noStrike" dirty="0">
                  <a:solidFill>
                    <a:srgbClr val="808080"/>
                  </a:solidFill>
                  <a:latin typeface="Bahnschrift SemiLight" panose="020B0502040204020203" pitchFamily="34" charset="0"/>
                </a:rPr>
                <a:t>sector </a:t>
              </a:r>
              <a:br>
                <a:rPr lang="en" sz="1400" b="0" i="0" u="none" strike="noStrike" dirty="0">
                  <a:solidFill>
                    <a:srgbClr val="808080"/>
                  </a:solidFill>
                  <a:latin typeface="Bahnschrift SemiLight" panose="020B0502040204020203" pitchFamily="34" charset="0"/>
                </a:rPr>
              </a:br>
              <a:r>
                <a:rPr lang="en" sz="1400" b="0" i="0" u="none" strike="noStrike" dirty="0">
                  <a:solidFill>
                    <a:srgbClr val="808080"/>
                  </a:solidFill>
                  <a:latin typeface="Bahnschrift SemiLight" panose="020B0502040204020203" pitchFamily="34" charset="0"/>
                </a:rPr>
                <a:t>(WCAG AA) - without sanctions</a:t>
              </a:r>
              <a:endParaRPr lang="nl-BE" sz="1400" dirty="0">
                <a:solidFill>
                  <a:schemeClr val="bg1">
                    <a:lumMod val="50000"/>
                  </a:schemeClr>
                </a:solidFill>
                <a:latin typeface="Bahnschrift SemiLight" panose="020B0502040204020203" pitchFamily="34" charset="0"/>
              </a:endParaRPr>
            </a:p>
          </p:txBody>
        </p:sp>
        <p:sp>
          <p:nvSpPr>
            <p:cNvPr id="12" name="Rectangle 11">
              <a:extLst>
                <a:ext uri="{FF2B5EF4-FFF2-40B4-BE49-F238E27FC236}">
                  <a16:creationId xmlns:a16="http://schemas.microsoft.com/office/drawing/2014/main" id="{15763560-7E52-6583-AA4C-856DF05AA94E}"/>
                </a:ext>
              </a:extLst>
            </p:cNvPr>
            <p:cNvSpPr/>
            <p:nvPr/>
          </p:nvSpPr>
          <p:spPr>
            <a:xfrm>
              <a:off x="10762979" y="7350784"/>
              <a:ext cx="3862441" cy="1425476"/>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0" i="0" u="none" strike="noStrike" dirty="0">
                  <a:solidFill>
                    <a:srgbClr val="808080"/>
                  </a:solidFill>
                  <a:latin typeface="Bahnschrift SemiLight" panose="020B0502040204020203" pitchFamily="34" charset="0"/>
                </a:rPr>
                <a:t>Proposed legislation for the public </a:t>
              </a:r>
              <a:r>
                <a:rPr lang="en" sz="1400" b="1" i="0" u="none" strike="noStrike" dirty="0">
                  <a:solidFill>
                    <a:srgbClr val="808080"/>
                  </a:solidFill>
                  <a:latin typeface="Bahnschrift SemiLight" panose="020B0502040204020203" pitchFamily="34" charset="0"/>
                </a:rPr>
                <a:t>sector </a:t>
              </a:r>
              <a:r>
                <a:rPr lang="en" sz="1400" b="0" i="0" u="none" strike="noStrike" dirty="0">
                  <a:solidFill>
                    <a:srgbClr val="808080"/>
                  </a:solidFill>
                  <a:latin typeface="Bahnschrift SemiLight" panose="020B0502040204020203" pitchFamily="34" charset="0"/>
                </a:rPr>
                <a:t>(WCAG AA)</a:t>
              </a:r>
            </a:p>
          </p:txBody>
        </p:sp>
        <p:pic>
          <p:nvPicPr>
            <p:cNvPr id="13" name="Picture 2">
              <a:extLst>
                <a:ext uri="{FF2B5EF4-FFF2-40B4-BE49-F238E27FC236}">
                  <a16:creationId xmlns:a16="http://schemas.microsoft.com/office/drawing/2014/main" id="{AC013D1B-E2FE-3169-416A-32B57686AE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605298" y="6142261"/>
              <a:ext cx="1209599" cy="120959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35">
              <a:extLst>
                <a:ext uri="{FF2B5EF4-FFF2-40B4-BE49-F238E27FC236}">
                  <a16:creationId xmlns:a16="http://schemas.microsoft.com/office/drawing/2014/main" id="{CFC58DF8-36EA-34D4-8829-F150B58FA66D}"/>
                </a:ext>
              </a:extLst>
            </p:cNvPr>
            <p:cNvCxnSpPr/>
            <p:nvPr/>
          </p:nvCxnSpPr>
          <p:spPr>
            <a:xfrm flipV="1">
              <a:off x="18972622" y="5811962"/>
              <a:ext cx="44774" cy="2795599"/>
            </a:xfrm>
            <a:prstGeom prst="line">
              <a:avLst/>
            </a:prstGeom>
            <a:noFill/>
            <a:ln w="9525" cap="flat" cmpd="sng" algn="ctr">
              <a:solidFill>
                <a:srgbClr val="767676"/>
              </a:solidFill>
              <a:prstDash val="solid"/>
              <a:miter lim="800000"/>
            </a:ln>
            <a:effectLst/>
          </p:spPr>
        </p:cxnSp>
        <p:sp>
          <p:nvSpPr>
            <p:cNvPr id="15" name="TextBox 27">
              <a:extLst>
                <a:ext uri="{FF2B5EF4-FFF2-40B4-BE49-F238E27FC236}">
                  <a16:creationId xmlns:a16="http://schemas.microsoft.com/office/drawing/2014/main" id="{EB3DD904-68DE-29AC-0413-C4A7BE8A9F0C}"/>
                </a:ext>
              </a:extLst>
            </p:cNvPr>
            <p:cNvSpPr txBox="1"/>
            <p:nvPr/>
          </p:nvSpPr>
          <p:spPr>
            <a:xfrm>
              <a:off x="18045888" y="5009816"/>
              <a:ext cx="1695039" cy="621361"/>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1" i="0" u="none" strike="noStrike">
                  <a:solidFill>
                    <a:srgbClr val="333333"/>
                  </a:solidFill>
                  <a:latin typeface="Bahnschrift"/>
                </a:rPr>
                <a:t>10/2016</a:t>
              </a:r>
            </a:p>
          </p:txBody>
        </p:sp>
        <p:cxnSp>
          <p:nvCxnSpPr>
            <p:cNvPr id="16" name="Connecteur droit avec flèche 15">
              <a:extLst>
                <a:ext uri="{FF2B5EF4-FFF2-40B4-BE49-F238E27FC236}">
                  <a16:creationId xmlns:a16="http://schemas.microsoft.com/office/drawing/2014/main" id="{5A54CC0D-531D-8F8E-6F66-88AE1F93607B}"/>
                </a:ext>
              </a:extLst>
            </p:cNvPr>
            <p:cNvCxnSpPr/>
            <p:nvPr/>
          </p:nvCxnSpPr>
          <p:spPr>
            <a:xfrm flipV="1">
              <a:off x="6977403" y="6714555"/>
              <a:ext cx="4245353" cy="2304492"/>
            </a:xfrm>
            <a:prstGeom prst="straightConnector1">
              <a:avLst/>
            </a:prstGeom>
            <a:noFill/>
            <a:ln w="6350" cap="flat" cmpd="sng" algn="ctr">
              <a:solidFill>
                <a:srgbClr val="536FFF"/>
              </a:solidFill>
              <a:prstDash val="dash"/>
              <a:miter lim="800000"/>
              <a:tailEnd type="triangle" w="sm" len="med"/>
            </a:ln>
            <a:effectLst/>
          </p:spPr>
        </p:cxnSp>
        <p:cxnSp>
          <p:nvCxnSpPr>
            <p:cNvPr id="17" name="Connecteur droit avec flèche 16">
              <a:extLst>
                <a:ext uri="{FF2B5EF4-FFF2-40B4-BE49-F238E27FC236}">
                  <a16:creationId xmlns:a16="http://schemas.microsoft.com/office/drawing/2014/main" id="{1D9E662C-5659-EBCB-56DC-0083A49DAD18}"/>
                </a:ext>
              </a:extLst>
            </p:cNvPr>
            <p:cNvCxnSpPr/>
            <p:nvPr/>
          </p:nvCxnSpPr>
          <p:spPr>
            <a:xfrm flipV="1">
              <a:off x="3193176" y="9965354"/>
              <a:ext cx="1926283" cy="1067074"/>
            </a:xfrm>
            <a:prstGeom prst="straightConnector1">
              <a:avLst/>
            </a:prstGeom>
            <a:noFill/>
            <a:ln w="6350" cap="flat" cmpd="sng" algn="ctr">
              <a:solidFill>
                <a:srgbClr val="536FFF"/>
              </a:solidFill>
              <a:prstDash val="dash"/>
              <a:miter lim="800000"/>
              <a:tailEnd type="triangle" w="sm" len="med"/>
            </a:ln>
            <a:effectLst/>
          </p:spPr>
        </p:cxnSp>
        <p:sp>
          <p:nvSpPr>
            <p:cNvPr id="18" name="Rectangle 17">
              <a:extLst>
                <a:ext uri="{FF2B5EF4-FFF2-40B4-BE49-F238E27FC236}">
                  <a16:creationId xmlns:a16="http://schemas.microsoft.com/office/drawing/2014/main" id="{AFF3F5FC-4C47-DA21-27B9-E0FE3BC95CA4}"/>
                </a:ext>
              </a:extLst>
            </p:cNvPr>
            <p:cNvSpPr/>
            <p:nvPr/>
          </p:nvSpPr>
          <p:spPr>
            <a:xfrm>
              <a:off x="983321" y="12202321"/>
              <a:ext cx="3842739" cy="303370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400" b="0" i="0" u="none" strike="noStrike" dirty="0">
                  <a:solidFill>
                    <a:srgbClr val="808080"/>
                  </a:solidFill>
                  <a:latin typeface="Bahnschrift SemiLight" panose="020B0502040204020203" pitchFamily="34" charset="0"/>
                </a:rPr>
                <a:t>Proposal to add </a:t>
              </a:r>
              <a:r>
                <a:rPr lang="en" sz="1400" b="1" i="0" u="none" strike="noStrike" dirty="0">
                  <a:solidFill>
                    <a:srgbClr val="808080"/>
                  </a:solidFill>
                  <a:latin typeface="Bahnschrift SemiLight" panose="020B0502040204020203" pitchFamily="34" charset="0"/>
                </a:rPr>
                <a:t>penalties</a:t>
              </a:r>
              <a:r>
                <a:rPr lang="en" sz="1400" b="0" i="0" u="none" strike="noStrike" dirty="0">
                  <a:solidFill>
                    <a:srgbClr val="808080"/>
                  </a:solidFill>
                  <a:latin typeface="Bahnschrift SemiLight" panose="020B0502040204020203" pitchFamily="34" charset="0"/>
                </a:rPr>
                <a:t> for inaccessible</a:t>
              </a:r>
              <a:r>
                <a:rPr lang="en" sz="1400" b="1" i="0" u="none" strike="noStrike" dirty="0">
                  <a:solidFill>
                    <a:srgbClr val="808080"/>
                  </a:solidFill>
                  <a:latin typeface="Bahnschrift SemiLight" panose="020B0502040204020203" pitchFamily="34" charset="0"/>
                </a:rPr>
                <a:t> public </a:t>
              </a:r>
              <a:r>
                <a:rPr lang="en" sz="1400" b="0" i="0" u="none" strike="noStrike" dirty="0">
                  <a:solidFill>
                    <a:srgbClr val="808080"/>
                  </a:solidFill>
                  <a:latin typeface="Bahnschrift SemiLight" panose="020B0502040204020203" pitchFamily="34" charset="0"/>
                </a:rPr>
                <a:t>sites to Americans with Disabilities Act (ADA)</a:t>
              </a:r>
              <a:endParaRPr lang="nl-BE" sz="1400" b="1" dirty="0">
                <a:solidFill>
                  <a:schemeClr val="bg1">
                    <a:lumMod val="50000"/>
                  </a:schemeClr>
                </a:solidFill>
                <a:latin typeface="Bahnschrift SemiLight" panose="020B0502040204020203" pitchFamily="34" charset="0"/>
              </a:endParaRPr>
            </a:p>
          </p:txBody>
        </p:sp>
        <p:sp>
          <p:nvSpPr>
            <p:cNvPr id="19" name="Rectangle 18">
              <a:extLst>
                <a:ext uri="{FF2B5EF4-FFF2-40B4-BE49-F238E27FC236}">
                  <a16:creationId xmlns:a16="http://schemas.microsoft.com/office/drawing/2014/main" id="{460BE8C5-2CAC-8D7E-AE93-6A9E3019933A}"/>
                </a:ext>
              </a:extLst>
            </p:cNvPr>
            <p:cNvSpPr/>
            <p:nvPr/>
          </p:nvSpPr>
          <p:spPr>
            <a:xfrm>
              <a:off x="16475449" y="10240023"/>
              <a:ext cx="5083893" cy="3837821"/>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rtl="0"/>
              <a:r>
                <a:rPr lang="en" sz="1400" b="0" i="0" u="none" strike="noStrike" dirty="0">
                  <a:solidFill>
                    <a:srgbClr val="808080"/>
                  </a:solidFill>
                  <a:latin typeface="Bahnschrift SemiLight" panose="020B0502040204020203" pitchFamily="34" charset="0"/>
                </a:rPr>
                <a:t>Parliament and Council adopt e-inclusion directive for the public </a:t>
              </a:r>
              <a:r>
                <a:rPr lang="en" sz="1400" b="1" i="0" u="none" strike="noStrike" dirty="0">
                  <a:solidFill>
                    <a:srgbClr val="808080"/>
                  </a:solidFill>
                  <a:latin typeface="Bahnschrift SemiLight" panose="020B0502040204020203" pitchFamily="34" charset="0"/>
                </a:rPr>
                <a:t>sector </a:t>
              </a:r>
              <a:r>
                <a:rPr lang="en" sz="1400" b="0" i="0" u="none" strike="noStrike" dirty="0">
                  <a:solidFill>
                    <a:srgbClr val="808080"/>
                  </a:solidFill>
                  <a:latin typeface="Bahnschrift SemiLight" panose="020B0502040204020203" pitchFamily="34" charset="0"/>
                </a:rPr>
                <a:t>(WCAG AA)</a:t>
              </a:r>
            </a:p>
            <a:p>
              <a:pPr marL="171450" lvl="0" indent="-171450" rtl="0">
                <a:buFontTx/>
                <a:buChar char="-"/>
              </a:pPr>
              <a:r>
                <a:rPr lang="en" sz="1400" b="1" i="0" u="none" strike="noStrike" dirty="0">
                  <a:solidFill>
                    <a:srgbClr val="808080"/>
                  </a:solidFill>
                  <a:latin typeface="Bahnschrift SemiLight" panose="020B0502040204020203" pitchFamily="34" charset="0"/>
                </a:rPr>
                <a:t>Regular public reporting</a:t>
              </a:r>
              <a:endParaRPr lang="nl-BE" sz="1400" b="1" dirty="0">
                <a:solidFill>
                  <a:schemeClr val="bg1">
                    <a:lumMod val="50000"/>
                  </a:schemeClr>
                </a:solidFill>
                <a:latin typeface="Bahnschrift SemiLight" panose="020B0502040204020203" pitchFamily="34" charset="0"/>
              </a:endParaRPr>
            </a:p>
            <a:p>
              <a:pPr marL="171450" lvl="0" indent="-171450" rtl="0">
                <a:buFontTx/>
                <a:buChar char="-"/>
              </a:pPr>
              <a:r>
                <a:rPr lang="en" sz="1400" b="1" i="0" u="none" strike="noStrike" dirty="0">
                  <a:solidFill>
                    <a:srgbClr val="808080"/>
                  </a:solidFill>
                  <a:latin typeface="Bahnschrift SemiLight" panose="020B0502040204020203" pitchFamily="34" charset="0"/>
                </a:rPr>
                <a:t>Risk of fine by court requested by citizen</a:t>
              </a:r>
              <a:endParaRPr lang="fr-BE" sz="1400" b="1" dirty="0">
                <a:solidFill>
                  <a:schemeClr val="bg1">
                    <a:lumMod val="50000"/>
                  </a:schemeClr>
                </a:solidFill>
                <a:latin typeface="Bahnschrift SemiLight" panose="020B0502040204020203" pitchFamily="34" charset="0"/>
              </a:endParaRPr>
            </a:p>
          </p:txBody>
        </p:sp>
        <p:pic>
          <p:nvPicPr>
            <p:cNvPr id="20" name="Image 19">
              <a:extLst>
                <a:ext uri="{FF2B5EF4-FFF2-40B4-BE49-F238E27FC236}">
                  <a16:creationId xmlns:a16="http://schemas.microsoft.com/office/drawing/2014/main" id="{DEDB8C71-CB23-831A-7291-72FC79AFF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2210" y="8429577"/>
              <a:ext cx="1625600" cy="1625600"/>
            </a:xfrm>
            <a:prstGeom prst="rect">
              <a:avLst/>
            </a:prstGeom>
          </p:spPr>
        </p:pic>
        <p:pic>
          <p:nvPicPr>
            <p:cNvPr id="21" name="Image 20">
              <a:extLst>
                <a:ext uri="{FF2B5EF4-FFF2-40B4-BE49-F238E27FC236}">
                  <a16:creationId xmlns:a16="http://schemas.microsoft.com/office/drawing/2014/main" id="{0526B287-FC42-1353-D1ED-B8BE1E1451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493" y="8917740"/>
              <a:ext cx="1795910" cy="1047614"/>
            </a:xfrm>
            <a:prstGeom prst="rect">
              <a:avLst/>
            </a:prstGeom>
          </p:spPr>
        </p:pic>
        <p:cxnSp>
          <p:nvCxnSpPr>
            <p:cNvPr id="22" name="Connecteur droit avec flèche 21">
              <a:extLst>
                <a:ext uri="{FF2B5EF4-FFF2-40B4-BE49-F238E27FC236}">
                  <a16:creationId xmlns:a16="http://schemas.microsoft.com/office/drawing/2014/main" id="{B4A40072-DD43-FCC8-FD2A-0D194569AE22}"/>
                </a:ext>
              </a:extLst>
            </p:cNvPr>
            <p:cNvCxnSpPr/>
            <p:nvPr/>
          </p:nvCxnSpPr>
          <p:spPr>
            <a:xfrm>
              <a:off x="7129803" y="9171447"/>
              <a:ext cx="10685677" cy="19063"/>
            </a:xfrm>
            <a:prstGeom prst="straightConnector1">
              <a:avLst/>
            </a:prstGeom>
            <a:noFill/>
            <a:ln w="6350" cap="flat" cmpd="sng" algn="ctr">
              <a:solidFill>
                <a:srgbClr val="536FFF"/>
              </a:solidFill>
              <a:prstDash val="dash"/>
              <a:miter lim="800000"/>
              <a:tailEnd type="triangle" w="sm" len="med"/>
            </a:ln>
            <a:effectLst/>
          </p:spPr>
        </p:cxnSp>
        <p:cxnSp>
          <p:nvCxnSpPr>
            <p:cNvPr id="23" name="Straight Connector 30">
              <a:extLst>
                <a:ext uri="{FF2B5EF4-FFF2-40B4-BE49-F238E27FC236}">
                  <a16:creationId xmlns:a16="http://schemas.microsoft.com/office/drawing/2014/main" id="{41C041BC-59A1-D6D9-E66B-F473D750F817}"/>
                </a:ext>
              </a:extLst>
            </p:cNvPr>
            <p:cNvCxnSpPr/>
            <p:nvPr/>
          </p:nvCxnSpPr>
          <p:spPr>
            <a:xfrm flipH="1">
              <a:off x="533445" y="5811962"/>
              <a:ext cx="27172943" cy="0"/>
            </a:xfrm>
            <a:prstGeom prst="line">
              <a:avLst/>
            </a:prstGeom>
            <a:noFill/>
            <a:ln w="9525" cap="flat" cmpd="sng" algn="ctr">
              <a:solidFill>
                <a:srgbClr val="767676"/>
              </a:solidFill>
              <a:prstDash val="solid"/>
              <a:miter lim="800000"/>
              <a:headEnd type="triangle" w="sm" len="lg"/>
              <a:tailEnd type="none" w="sm" len="lg"/>
            </a:ln>
            <a:effectLst/>
          </p:spPr>
        </p:cxnSp>
      </p:grpSp>
    </p:spTree>
    <p:extLst>
      <p:ext uri="{BB962C8B-B14F-4D97-AF65-F5344CB8AC3E}">
        <p14:creationId xmlns:p14="http://schemas.microsoft.com/office/powerpoint/2010/main" val="896032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B3816AA-57C8-962C-5D3C-6267B7A0167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03F1420-9513-E61F-6EDF-AD926B818618}"/>
              </a:ext>
            </a:extLst>
          </p:cNvPr>
          <p:cNvSpPr txBox="1">
            <a:spLocks noGrp="1"/>
          </p:cNvSpPr>
          <p:nvPr>
            <p:ph type="title"/>
          </p:nvPr>
        </p:nvSpPr>
        <p:spPr/>
        <p:txBody>
          <a:bodyPr>
            <a:noAutofit/>
          </a:bodyPr>
          <a:lstStyle/>
          <a:p>
            <a:r>
              <a:rPr lang="en">
                <a:solidFill>
                  <a:srgbClr val="000000"/>
                </a:solidFill>
                <a:latin typeface="Bahnschrift SemiBold"/>
                <a:cs typeface="Arial"/>
              </a:rPr>
              <a:t>Deadlines for the Public Sector</a:t>
            </a:r>
          </a:p>
        </p:txBody>
      </p:sp>
      <p:cxnSp>
        <p:nvCxnSpPr>
          <p:cNvPr id="30" name="Straight Connector 30">
            <a:extLst>
              <a:ext uri="{FF2B5EF4-FFF2-40B4-BE49-F238E27FC236}">
                <a16:creationId xmlns:a16="http://schemas.microsoft.com/office/drawing/2014/main" id="{8647D215-A3AA-8D68-DE22-C14F3B7DE3FD}"/>
              </a:ext>
            </a:extLst>
          </p:cNvPr>
          <p:cNvCxnSpPr/>
          <p:nvPr/>
        </p:nvCxnSpPr>
        <p:spPr>
          <a:xfrm flipH="1" flipV="1">
            <a:off x="1472830" y="2075197"/>
            <a:ext cx="5141" cy="1259785"/>
          </a:xfrm>
          <a:prstGeom prst="line">
            <a:avLst/>
          </a:prstGeom>
          <a:noFill/>
          <a:ln w="9525" cap="flat" cmpd="sng" algn="ctr">
            <a:solidFill>
              <a:srgbClr val="767676"/>
            </a:solidFill>
            <a:prstDash val="solid"/>
            <a:miter lim="800000"/>
            <a:tailEnd type="none"/>
          </a:ln>
          <a:effectLst/>
        </p:spPr>
      </p:cxnSp>
      <p:sp>
        <p:nvSpPr>
          <p:cNvPr id="32" name="Rectangle 31">
            <a:extLst>
              <a:ext uri="{FF2B5EF4-FFF2-40B4-BE49-F238E27FC236}">
                <a16:creationId xmlns:a16="http://schemas.microsoft.com/office/drawing/2014/main" id="{2F75680E-2E72-DB1A-E37D-F3B2D0E7108C}"/>
              </a:ext>
            </a:extLst>
          </p:cNvPr>
          <p:cNvSpPr/>
          <p:nvPr/>
        </p:nvSpPr>
        <p:spPr>
          <a:xfrm>
            <a:off x="1550918" y="3374658"/>
            <a:ext cx="2427346" cy="43088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100" b="1" i="0" u="none" strike="noStrike" dirty="0">
                <a:solidFill>
                  <a:srgbClr val="808080"/>
                </a:solidFill>
                <a:latin typeface="Bahnschrift SemiLight" panose="020B0502040204020203" pitchFamily="34" charset="0"/>
              </a:rPr>
              <a:t>New</a:t>
            </a:r>
            <a:r>
              <a:rPr lang="en" sz="1100" b="0" i="0" u="none" strike="noStrike" dirty="0">
                <a:solidFill>
                  <a:srgbClr val="808080"/>
                </a:solidFill>
                <a:latin typeface="Bahnschrift SemiLight" panose="020B0502040204020203" pitchFamily="34" charset="0"/>
              </a:rPr>
              <a:t> public institution sites (Audio-Video excl.)</a:t>
            </a:r>
          </a:p>
        </p:txBody>
      </p:sp>
      <p:cxnSp>
        <p:nvCxnSpPr>
          <p:cNvPr id="34" name="Straight Connector 30">
            <a:extLst>
              <a:ext uri="{FF2B5EF4-FFF2-40B4-BE49-F238E27FC236}">
                <a16:creationId xmlns:a16="http://schemas.microsoft.com/office/drawing/2014/main" id="{D6D7B81A-024C-FF55-CF5D-DC28C0DF4831}"/>
              </a:ext>
            </a:extLst>
          </p:cNvPr>
          <p:cNvCxnSpPr/>
          <p:nvPr/>
        </p:nvCxnSpPr>
        <p:spPr>
          <a:xfrm flipH="1" flipV="1">
            <a:off x="4000085" y="2075195"/>
            <a:ext cx="0" cy="3744000"/>
          </a:xfrm>
          <a:prstGeom prst="line">
            <a:avLst/>
          </a:prstGeom>
          <a:noFill/>
          <a:ln w="9525" cap="flat" cmpd="sng" algn="ctr">
            <a:solidFill>
              <a:srgbClr val="767676"/>
            </a:solidFill>
            <a:prstDash val="solid"/>
            <a:miter lim="800000"/>
            <a:tailEnd type="none"/>
          </a:ln>
          <a:effectLst/>
        </p:spPr>
      </p:cxnSp>
      <p:sp>
        <p:nvSpPr>
          <p:cNvPr id="36" name="Rectangle 35">
            <a:extLst>
              <a:ext uri="{FF2B5EF4-FFF2-40B4-BE49-F238E27FC236}">
                <a16:creationId xmlns:a16="http://schemas.microsoft.com/office/drawing/2014/main" id="{54AFF0C7-5B2F-6E15-F613-396ACA3EFDF0}"/>
              </a:ext>
            </a:extLst>
          </p:cNvPr>
          <p:cNvSpPr/>
          <p:nvPr/>
        </p:nvSpPr>
        <p:spPr>
          <a:xfrm>
            <a:off x="4116849" y="2515575"/>
            <a:ext cx="2330702" cy="43088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 sz="1100" b="1" dirty="0">
                <a:solidFill>
                  <a:srgbClr val="808080"/>
                </a:solidFill>
                <a:latin typeface="Bahnschrift SemiLight" panose="020B0502040204020203" pitchFamily="34" charset="0"/>
              </a:rPr>
              <a:t>New intranets and extranets for public institutions </a:t>
            </a:r>
          </a:p>
        </p:txBody>
      </p:sp>
      <p:cxnSp>
        <p:nvCxnSpPr>
          <p:cNvPr id="38" name="Straight Connector 30">
            <a:extLst>
              <a:ext uri="{FF2B5EF4-FFF2-40B4-BE49-F238E27FC236}">
                <a16:creationId xmlns:a16="http://schemas.microsoft.com/office/drawing/2014/main" id="{06CAF72D-AFC7-75DB-9645-26C9950472E8}"/>
              </a:ext>
            </a:extLst>
          </p:cNvPr>
          <p:cNvCxnSpPr/>
          <p:nvPr/>
        </p:nvCxnSpPr>
        <p:spPr>
          <a:xfrm flipH="1" flipV="1">
            <a:off x="6717710" y="2075195"/>
            <a:ext cx="0" cy="2989646"/>
          </a:xfrm>
          <a:prstGeom prst="line">
            <a:avLst/>
          </a:prstGeom>
          <a:noFill/>
          <a:ln w="9525" cap="flat" cmpd="sng" algn="ctr">
            <a:solidFill>
              <a:srgbClr val="767676"/>
            </a:solidFill>
            <a:prstDash val="solid"/>
            <a:miter lim="800000"/>
            <a:tailEnd type="none"/>
          </a:ln>
          <a:effectLst/>
        </p:spPr>
      </p:cxnSp>
      <p:sp>
        <p:nvSpPr>
          <p:cNvPr id="40" name="Rectangle 39">
            <a:extLst>
              <a:ext uri="{FF2B5EF4-FFF2-40B4-BE49-F238E27FC236}">
                <a16:creationId xmlns:a16="http://schemas.microsoft.com/office/drawing/2014/main" id="{7740DD29-3C3A-F37B-A78D-3C8B8C62507E}"/>
              </a:ext>
            </a:extLst>
          </p:cNvPr>
          <p:cNvSpPr/>
          <p:nvPr/>
        </p:nvSpPr>
        <p:spPr>
          <a:xfrm>
            <a:off x="9770953" y="2515575"/>
            <a:ext cx="2803409" cy="43088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 sz="1100" b="1" dirty="0">
                <a:solidFill>
                  <a:srgbClr val="808080"/>
                </a:solidFill>
                <a:latin typeface="Bahnschrift SemiLight" panose="020B0502040204020203" pitchFamily="34" charset="0"/>
              </a:rPr>
              <a:t>New or updated Apps from public institutions</a:t>
            </a:r>
          </a:p>
        </p:txBody>
      </p:sp>
      <p:sp>
        <p:nvSpPr>
          <p:cNvPr id="42" name="Rectangle 41">
            <a:extLst>
              <a:ext uri="{FF2B5EF4-FFF2-40B4-BE49-F238E27FC236}">
                <a16:creationId xmlns:a16="http://schemas.microsoft.com/office/drawing/2014/main" id="{DD6708C3-0CF9-A0DA-3023-0466FE2C8028}"/>
              </a:ext>
            </a:extLst>
          </p:cNvPr>
          <p:cNvSpPr/>
          <p:nvPr/>
        </p:nvSpPr>
        <p:spPr>
          <a:xfrm>
            <a:off x="1553404" y="2509042"/>
            <a:ext cx="2040756" cy="43088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100" b="1" i="0" u="none" strike="noStrike" dirty="0">
                <a:solidFill>
                  <a:srgbClr val="808080"/>
                </a:solidFill>
                <a:latin typeface="Bahnschrift SemiLight" panose="020B0502040204020203" pitchFamily="34" charset="0"/>
              </a:rPr>
              <a:t>New</a:t>
            </a:r>
            <a:r>
              <a:rPr lang="en" sz="1100" b="0" i="0" u="none" strike="noStrike" dirty="0">
                <a:solidFill>
                  <a:srgbClr val="808080"/>
                </a:solidFill>
                <a:latin typeface="Bahnschrift SemiLight" panose="020B0502040204020203" pitchFamily="34" charset="0"/>
              </a:rPr>
              <a:t> downloadable documents </a:t>
            </a:r>
            <a:endParaRPr lang="en-BE" sz="1100" dirty="0">
              <a:latin typeface="Bahnschrift SemiLight" panose="020B0502040204020203" pitchFamily="34" charset="0"/>
            </a:endParaRPr>
          </a:p>
        </p:txBody>
      </p:sp>
      <p:cxnSp>
        <p:nvCxnSpPr>
          <p:cNvPr id="44" name="Straight Arrow Connector 20">
            <a:extLst>
              <a:ext uri="{FF2B5EF4-FFF2-40B4-BE49-F238E27FC236}">
                <a16:creationId xmlns:a16="http://schemas.microsoft.com/office/drawing/2014/main" id="{7DA63F28-7D21-8D2A-B124-79D7A491B2BB}"/>
              </a:ext>
            </a:extLst>
          </p:cNvPr>
          <p:cNvCxnSpPr/>
          <p:nvPr/>
        </p:nvCxnSpPr>
        <p:spPr>
          <a:xfrm flipV="1">
            <a:off x="1477971" y="3334981"/>
            <a:ext cx="2422946" cy="1"/>
          </a:xfrm>
          <a:prstGeom prst="straightConnector1">
            <a:avLst/>
          </a:prstGeom>
          <a:ln>
            <a:solidFill>
              <a:srgbClr val="D90B19"/>
            </a:solidFill>
            <a:prstDash val="dash"/>
            <a:headEnd type="none"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30">
            <a:extLst>
              <a:ext uri="{FF2B5EF4-FFF2-40B4-BE49-F238E27FC236}">
                <a16:creationId xmlns:a16="http://schemas.microsoft.com/office/drawing/2014/main" id="{5A8959AD-6764-AFA4-871B-71C2E9517745}"/>
              </a:ext>
            </a:extLst>
          </p:cNvPr>
          <p:cNvCxnSpPr/>
          <p:nvPr/>
        </p:nvCxnSpPr>
        <p:spPr>
          <a:xfrm flipH="1">
            <a:off x="470568" y="2075194"/>
            <a:ext cx="11440542" cy="0"/>
          </a:xfrm>
          <a:prstGeom prst="line">
            <a:avLst/>
          </a:prstGeom>
          <a:noFill/>
          <a:ln w="9525" cap="flat" cmpd="sng" algn="ctr">
            <a:solidFill>
              <a:srgbClr val="767676"/>
            </a:solidFill>
            <a:prstDash val="solid"/>
            <a:miter lim="800000"/>
            <a:headEnd type="triangle" w="sm" len="lg"/>
            <a:tailEnd type="none" w="sm" len="lg"/>
          </a:ln>
          <a:effectLst/>
        </p:spPr>
      </p:cxnSp>
      <p:sp>
        <p:nvSpPr>
          <p:cNvPr id="48" name="TextBox 27">
            <a:extLst>
              <a:ext uri="{FF2B5EF4-FFF2-40B4-BE49-F238E27FC236}">
                <a16:creationId xmlns:a16="http://schemas.microsoft.com/office/drawing/2014/main" id="{7C7784C5-EB11-DE23-379E-7F12333F2DB0}"/>
              </a:ext>
            </a:extLst>
          </p:cNvPr>
          <p:cNvSpPr txBox="1"/>
          <p:nvPr/>
        </p:nvSpPr>
        <p:spPr>
          <a:xfrm>
            <a:off x="1109154" y="1758486"/>
            <a:ext cx="917239" cy="261610"/>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100" b="1" i="0" u="none" strike="noStrike" dirty="0">
                <a:solidFill>
                  <a:srgbClr val="333333"/>
                </a:solidFill>
                <a:latin typeface="Bahnschrift SemiBold"/>
              </a:rPr>
              <a:t>23 sept '18</a:t>
            </a:r>
          </a:p>
        </p:txBody>
      </p:sp>
      <p:sp>
        <p:nvSpPr>
          <p:cNvPr id="50" name="TextBox 27">
            <a:extLst>
              <a:ext uri="{FF2B5EF4-FFF2-40B4-BE49-F238E27FC236}">
                <a16:creationId xmlns:a16="http://schemas.microsoft.com/office/drawing/2014/main" id="{D373709D-921B-C351-A14B-2E23705E0F13}"/>
              </a:ext>
            </a:extLst>
          </p:cNvPr>
          <p:cNvSpPr txBox="1"/>
          <p:nvPr/>
        </p:nvSpPr>
        <p:spPr>
          <a:xfrm>
            <a:off x="3539849" y="1770426"/>
            <a:ext cx="915635" cy="261610"/>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100" b="1" i="0" u="none" strike="noStrike">
                <a:solidFill>
                  <a:srgbClr val="333333"/>
                </a:solidFill>
                <a:latin typeface="Bahnschrift SemiBold"/>
              </a:rPr>
              <a:t>23 sept '19</a:t>
            </a:r>
          </a:p>
        </p:txBody>
      </p:sp>
      <p:sp>
        <p:nvSpPr>
          <p:cNvPr id="52" name="TextBox 27">
            <a:extLst>
              <a:ext uri="{FF2B5EF4-FFF2-40B4-BE49-F238E27FC236}">
                <a16:creationId xmlns:a16="http://schemas.microsoft.com/office/drawing/2014/main" id="{DFE5FB9F-BF6A-F8F7-7D9F-FF59E9672C89}"/>
              </a:ext>
            </a:extLst>
          </p:cNvPr>
          <p:cNvSpPr txBox="1"/>
          <p:nvPr/>
        </p:nvSpPr>
        <p:spPr>
          <a:xfrm>
            <a:off x="9307652" y="1752299"/>
            <a:ext cx="857927" cy="261610"/>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100" b="1" i="0" u="none" strike="noStrike">
                <a:solidFill>
                  <a:srgbClr val="333333"/>
                </a:solidFill>
                <a:latin typeface="Bahnschrift SemiBold"/>
              </a:rPr>
              <a:t>June 23, '21</a:t>
            </a:r>
          </a:p>
        </p:txBody>
      </p:sp>
      <p:sp>
        <p:nvSpPr>
          <p:cNvPr id="54" name="TextBox 27">
            <a:extLst>
              <a:ext uri="{FF2B5EF4-FFF2-40B4-BE49-F238E27FC236}">
                <a16:creationId xmlns:a16="http://schemas.microsoft.com/office/drawing/2014/main" id="{D6C1266D-0A3C-4818-CACD-D5E28749C80B}"/>
              </a:ext>
            </a:extLst>
          </p:cNvPr>
          <p:cNvSpPr txBox="1"/>
          <p:nvPr/>
        </p:nvSpPr>
        <p:spPr>
          <a:xfrm>
            <a:off x="6203598" y="1763400"/>
            <a:ext cx="954107" cy="261610"/>
          </a:xfrm>
          <a:prstGeom prst="rect">
            <a:avLst/>
          </a:prstGeom>
          <a:noFill/>
        </p:spPr>
        <p:txBody>
          <a:bodyPr wrap="non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defRPr/>
            </a:pPr>
            <a:r>
              <a:rPr lang="en" sz="1100" b="1" i="0" u="none" strike="noStrike">
                <a:solidFill>
                  <a:srgbClr val="333333"/>
                </a:solidFill>
                <a:latin typeface="Bahnschrift SemiBold"/>
              </a:rPr>
              <a:t>23 sept '20</a:t>
            </a:r>
          </a:p>
        </p:txBody>
      </p:sp>
      <p:sp>
        <p:nvSpPr>
          <p:cNvPr id="56" name="Diamond 22">
            <a:extLst>
              <a:ext uri="{FF2B5EF4-FFF2-40B4-BE49-F238E27FC236}">
                <a16:creationId xmlns:a16="http://schemas.microsoft.com/office/drawing/2014/main" id="{AE195C25-DBA8-2533-9A37-80C2B05E88B9}"/>
              </a:ext>
            </a:extLst>
          </p:cNvPr>
          <p:cNvSpPr/>
          <p:nvPr/>
        </p:nvSpPr>
        <p:spPr>
          <a:xfrm>
            <a:off x="1414589" y="2591700"/>
            <a:ext cx="105308" cy="122664"/>
          </a:xfrm>
          <a:prstGeom prst="diamond">
            <a:avLst/>
          </a:prstGeom>
          <a:solidFill>
            <a:srgbClr val="D90B19"/>
          </a:solidFill>
          <a:ln>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58" name="Rectangle 57">
            <a:extLst>
              <a:ext uri="{FF2B5EF4-FFF2-40B4-BE49-F238E27FC236}">
                <a16:creationId xmlns:a16="http://schemas.microsoft.com/office/drawing/2014/main" id="{98E05871-77C6-B622-41CB-7F0F4EE60D2D}"/>
              </a:ext>
            </a:extLst>
          </p:cNvPr>
          <p:cNvSpPr/>
          <p:nvPr/>
        </p:nvSpPr>
        <p:spPr>
          <a:xfrm>
            <a:off x="2785731" y="5064842"/>
            <a:ext cx="4125629" cy="600164"/>
          </a:xfrm>
          <a:prstGeom prst="rect">
            <a:avLst/>
          </a:prstGeom>
          <a:solidFill>
            <a:schemeClr val="bg1"/>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 sz="1100" b="1" dirty="0">
                <a:solidFill>
                  <a:srgbClr val="808080"/>
                </a:solidFill>
                <a:latin typeface="Bahnschrift SemiLight" panose="020B0502040204020203" pitchFamily="34" charset="0"/>
              </a:rPr>
              <a:t>All former public institution sites</a:t>
            </a:r>
          </a:p>
          <a:p>
            <a:pPr>
              <a:defRPr/>
            </a:pPr>
            <a:r>
              <a:rPr lang="en" sz="1100" b="1" dirty="0">
                <a:solidFill>
                  <a:srgbClr val="808080"/>
                </a:solidFill>
                <a:latin typeface="Bahnschrift SemiLight" panose="020B0502040204020203" pitchFamily="34" charset="0"/>
              </a:rPr>
              <a:t>(older downloadable files and Audio-Video excluded)</a:t>
            </a:r>
          </a:p>
          <a:p>
            <a:pPr defTabSz="2194560"/>
            <a:endParaRPr lang="nl-BE" sz="1100" dirty="0">
              <a:solidFill>
                <a:schemeClr val="bg1">
                  <a:lumMod val="50000"/>
                </a:schemeClr>
              </a:solidFill>
              <a:latin typeface="Bahnschrift"/>
            </a:endParaRPr>
          </a:p>
        </p:txBody>
      </p:sp>
      <p:sp>
        <p:nvSpPr>
          <p:cNvPr id="60" name="Diamond 34">
            <a:extLst>
              <a:ext uri="{FF2B5EF4-FFF2-40B4-BE49-F238E27FC236}">
                <a16:creationId xmlns:a16="http://schemas.microsoft.com/office/drawing/2014/main" id="{40337FF1-0BB7-5159-CA7E-BE7819287DC1}"/>
              </a:ext>
            </a:extLst>
          </p:cNvPr>
          <p:cNvSpPr/>
          <p:nvPr/>
        </p:nvSpPr>
        <p:spPr>
          <a:xfrm>
            <a:off x="3947808" y="2591700"/>
            <a:ext cx="105308" cy="122664"/>
          </a:xfrm>
          <a:prstGeom prst="diamond">
            <a:avLst/>
          </a:prstGeom>
          <a:solidFill>
            <a:srgbClr val="D90B19"/>
          </a:solidFill>
          <a:ln>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cxnSp>
        <p:nvCxnSpPr>
          <p:cNvPr id="62" name="Straight Arrow Connector 36">
            <a:extLst>
              <a:ext uri="{FF2B5EF4-FFF2-40B4-BE49-F238E27FC236}">
                <a16:creationId xmlns:a16="http://schemas.microsoft.com/office/drawing/2014/main" id="{C70CFF00-EAB5-E324-00BF-C9945C09C8E1}"/>
              </a:ext>
            </a:extLst>
          </p:cNvPr>
          <p:cNvCxnSpPr/>
          <p:nvPr/>
        </p:nvCxnSpPr>
        <p:spPr>
          <a:xfrm>
            <a:off x="607188" y="4992124"/>
            <a:ext cx="6069397" cy="0"/>
          </a:xfrm>
          <a:prstGeom prst="straightConnector1">
            <a:avLst/>
          </a:prstGeom>
          <a:ln>
            <a:prstDash val="dash"/>
            <a:headEnd type="none" w="lg" len="lg"/>
            <a:tailEnd type="triangle" w="med" len="med"/>
          </a:ln>
        </p:spPr>
        <p:style>
          <a:lnRef idx="1">
            <a:schemeClr val="accent1"/>
          </a:lnRef>
          <a:fillRef idx="0">
            <a:schemeClr val="accent1"/>
          </a:fillRef>
          <a:effectRef idx="0">
            <a:schemeClr val="accent1"/>
          </a:effectRef>
          <a:fontRef idx="minor">
            <a:schemeClr val="tx1"/>
          </a:fontRef>
        </p:style>
      </p:cxnSp>
      <p:sp>
        <p:nvSpPr>
          <p:cNvPr id="320" name="Rectangle 319">
            <a:extLst>
              <a:ext uri="{FF2B5EF4-FFF2-40B4-BE49-F238E27FC236}">
                <a16:creationId xmlns:a16="http://schemas.microsoft.com/office/drawing/2014/main" id="{9A2C6577-F0BC-0EE1-AA6C-7294DF7E345D}"/>
              </a:ext>
            </a:extLst>
          </p:cNvPr>
          <p:cNvSpPr/>
          <p:nvPr/>
        </p:nvSpPr>
        <p:spPr>
          <a:xfrm>
            <a:off x="6834097" y="2515575"/>
            <a:ext cx="2330702" cy="430887"/>
          </a:xfrm>
          <a:prstGeom prst="rect">
            <a:avLst/>
          </a:prstGeom>
          <a:solidFill>
            <a:schemeClr val="bg1"/>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 sz="1100" b="1" dirty="0">
                <a:solidFill>
                  <a:srgbClr val="808080"/>
                </a:solidFill>
                <a:latin typeface="Bahnschrift SemiLight" panose="020B0502040204020203" pitchFamily="34" charset="0"/>
              </a:rPr>
              <a:t>New audios - videos from public institutions</a:t>
            </a:r>
          </a:p>
        </p:txBody>
      </p:sp>
      <p:sp>
        <p:nvSpPr>
          <p:cNvPr id="322" name="Diamond 41">
            <a:extLst>
              <a:ext uri="{FF2B5EF4-FFF2-40B4-BE49-F238E27FC236}">
                <a16:creationId xmlns:a16="http://schemas.microsoft.com/office/drawing/2014/main" id="{8BB7324F-BCC6-86DC-E797-8AC56E24C9A7}"/>
              </a:ext>
            </a:extLst>
          </p:cNvPr>
          <p:cNvSpPr/>
          <p:nvPr/>
        </p:nvSpPr>
        <p:spPr>
          <a:xfrm>
            <a:off x="6665056" y="2591700"/>
            <a:ext cx="105308" cy="122664"/>
          </a:xfrm>
          <a:prstGeom prst="diamond">
            <a:avLst/>
          </a:prstGeom>
          <a:solidFill>
            <a:srgbClr val="D90B19"/>
          </a:solidFill>
          <a:ln>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cxnSp>
        <p:nvCxnSpPr>
          <p:cNvPr id="324" name="Straight Connector 30">
            <a:extLst>
              <a:ext uri="{FF2B5EF4-FFF2-40B4-BE49-F238E27FC236}">
                <a16:creationId xmlns:a16="http://schemas.microsoft.com/office/drawing/2014/main" id="{B28BB3A1-FEA9-3785-43A7-4CE23E9F514B}"/>
              </a:ext>
            </a:extLst>
          </p:cNvPr>
          <p:cNvCxnSpPr/>
          <p:nvPr/>
        </p:nvCxnSpPr>
        <p:spPr>
          <a:xfrm flipH="1" flipV="1">
            <a:off x="9736616" y="2075194"/>
            <a:ext cx="0" cy="3699812"/>
          </a:xfrm>
          <a:prstGeom prst="line">
            <a:avLst/>
          </a:prstGeom>
          <a:noFill/>
          <a:ln w="9525" cap="flat" cmpd="sng" algn="ctr">
            <a:solidFill>
              <a:srgbClr val="767676"/>
            </a:solidFill>
            <a:prstDash val="solid"/>
            <a:miter lim="800000"/>
            <a:tailEnd type="none"/>
          </a:ln>
          <a:effectLst/>
        </p:spPr>
      </p:cxnSp>
      <p:sp>
        <p:nvSpPr>
          <p:cNvPr id="326" name="Diamond 50">
            <a:extLst>
              <a:ext uri="{FF2B5EF4-FFF2-40B4-BE49-F238E27FC236}">
                <a16:creationId xmlns:a16="http://schemas.microsoft.com/office/drawing/2014/main" id="{F9DAAB8C-DD42-CAE0-E24A-21039B4D4EEC}"/>
              </a:ext>
            </a:extLst>
          </p:cNvPr>
          <p:cNvSpPr/>
          <p:nvPr/>
        </p:nvSpPr>
        <p:spPr>
          <a:xfrm>
            <a:off x="9683962" y="2591700"/>
            <a:ext cx="105308" cy="122664"/>
          </a:xfrm>
          <a:prstGeom prst="diamond">
            <a:avLst/>
          </a:prstGeom>
          <a:solidFill>
            <a:srgbClr val="D90B19"/>
          </a:solidFill>
          <a:ln>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cxnSp>
        <p:nvCxnSpPr>
          <p:cNvPr id="328" name="Straight Arrow Connector 55">
            <a:extLst>
              <a:ext uri="{FF2B5EF4-FFF2-40B4-BE49-F238E27FC236}">
                <a16:creationId xmlns:a16="http://schemas.microsoft.com/office/drawing/2014/main" id="{C457CED7-8C9A-4CC9-0333-5C12E6F26A14}"/>
              </a:ext>
            </a:extLst>
          </p:cNvPr>
          <p:cNvCxnSpPr/>
          <p:nvPr/>
        </p:nvCxnSpPr>
        <p:spPr>
          <a:xfrm>
            <a:off x="595659" y="5775006"/>
            <a:ext cx="9088303" cy="0"/>
          </a:xfrm>
          <a:prstGeom prst="straightConnector1">
            <a:avLst/>
          </a:prstGeom>
          <a:ln>
            <a:prstDash val="dash"/>
            <a:headEnd type="none" w="lg" len="lg"/>
            <a:tailEnd type="triangle" w="med" len="med"/>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9E539B0C-E279-47BD-58A7-247D72D15C85}"/>
              </a:ext>
            </a:extLst>
          </p:cNvPr>
          <p:cNvSpPr/>
          <p:nvPr/>
        </p:nvSpPr>
        <p:spPr>
          <a:xfrm>
            <a:off x="4479462" y="5855155"/>
            <a:ext cx="5356486" cy="600164"/>
          </a:xfrm>
          <a:prstGeom prst="rect">
            <a:avLst/>
          </a:prstGeom>
          <a:solidFill>
            <a:schemeClr val="bg1"/>
          </a:solid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r>
              <a:rPr lang="en" sz="1100" b="0" i="0" u="none" strike="noStrike" dirty="0">
                <a:solidFill>
                  <a:srgbClr val="808080"/>
                </a:solidFill>
                <a:latin typeface="Bahnschrift SemiLight" panose="020B0502040204020203" pitchFamily="34" charset="0"/>
              </a:rPr>
              <a:t>All </a:t>
            </a:r>
            <a:r>
              <a:rPr lang="en" sz="1100" b="1" i="0" u="none" strike="noStrike" dirty="0">
                <a:solidFill>
                  <a:srgbClr val="808080"/>
                </a:solidFill>
                <a:latin typeface="Bahnschrift SemiLight" panose="020B0502040204020203" pitchFamily="34" charset="0"/>
              </a:rPr>
              <a:t>old</a:t>
            </a:r>
            <a:r>
              <a:rPr lang="en" sz="1100" b="0" i="0" u="none" strike="noStrike" dirty="0">
                <a:solidFill>
                  <a:srgbClr val="808080"/>
                </a:solidFill>
                <a:latin typeface="Bahnschrift SemiLight" panose="020B0502040204020203" pitchFamily="34" charset="0"/>
              </a:rPr>
              <a:t> apps from public institutions that are still used for administrative procedures as of June 23, '21, or that were modified after Sept. 23, '19.</a:t>
            </a:r>
          </a:p>
        </p:txBody>
      </p:sp>
      <p:sp>
        <p:nvSpPr>
          <p:cNvPr id="332" name="Rectangle 331">
            <a:extLst>
              <a:ext uri="{FF2B5EF4-FFF2-40B4-BE49-F238E27FC236}">
                <a16:creationId xmlns:a16="http://schemas.microsoft.com/office/drawing/2014/main" id="{2B254402-C275-67AB-6E3B-368595DC2F2C}"/>
              </a:ext>
            </a:extLst>
          </p:cNvPr>
          <p:cNvSpPr/>
          <p:nvPr/>
        </p:nvSpPr>
        <p:spPr>
          <a:xfrm>
            <a:off x="4049199" y="4150049"/>
            <a:ext cx="2626600" cy="600164"/>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 sz="1100" b="1" dirty="0">
                <a:solidFill>
                  <a:srgbClr val="808080"/>
                </a:solidFill>
                <a:latin typeface="Bahnschrift SemiLight" panose="020B0502040204020203" pitchFamily="34" charset="0"/>
              </a:rPr>
              <a:t>All former public institution intranets and extranets thoroughly overhauled</a:t>
            </a:r>
          </a:p>
        </p:txBody>
      </p:sp>
      <p:sp>
        <p:nvSpPr>
          <p:cNvPr id="334" name="Diamond 69">
            <a:extLst>
              <a:ext uri="{FF2B5EF4-FFF2-40B4-BE49-F238E27FC236}">
                <a16:creationId xmlns:a16="http://schemas.microsoft.com/office/drawing/2014/main" id="{AAB7FC24-07A7-65E6-536B-DED13F141503}"/>
              </a:ext>
            </a:extLst>
          </p:cNvPr>
          <p:cNvSpPr/>
          <p:nvPr/>
        </p:nvSpPr>
        <p:spPr>
          <a:xfrm>
            <a:off x="3942777" y="3285672"/>
            <a:ext cx="105308" cy="122664"/>
          </a:xfrm>
          <a:prstGeom prst="diamond">
            <a:avLst/>
          </a:prstGeom>
          <a:solidFill>
            <a:srgbClr val="D90B19"/>
          </a:solidFill>
          <a:ln>
            <a:solidFill>
              <a:srgbClr val="D90B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336" name="Diamond 32">
            <a:extLst>
              <a:ext uri="{FF2B5EF4-FFF2-40B4-BE49-F238E27FC236}">
                <a16:creationId xmlns:a16="http://schemas.microsoft.com/office/drawing/2014/main" id="{ADB3F05D-D9A1-F595-06F1-8D4E89AFA309}"/>
              </a:ext>
            </a:extLst>
          </p:cNvPr>
          <p:cNvSpPr/>
          <p:nvPr/>
        </p:nvSpPr>
        <p:spPr>
          <a:xfrm>
            <a:off x="3943336" y="4210903"/>
            <a:ext cx="105308" cy="122664"/>
          </a:xfrm>
          <a:prstGeom prst="diamond">
            <a:avLst/>
          </a:prstGeom>
          <a:solidFill>
            <a:srgbClr val="536FFF"/>
          </a:solidFill>
          <a:ln>
            <a:solidFill>
              <a:srgbClr val="53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solidFill>
                <a:srgbClr val="536FFF"/>
              </a:solidFill>
            </a:endParaRPr>
          </a:p>
        </p:txBody>
      </p:sp>
      <p:sp>
        <p:nvSpPr>
          <p:cNvPr id="338" name="Diamond 35">
            <a:extLst>
              <a:ext uri="{FF2B5EF4-FFF2-40B4-BE49-F238E27FC236}">
                <a16:creationId xmlns:a16="http://schemas.microsoft.com/office/drawing/2014/main" id="{D15D1E2A-A781-0147-DC4B-6E3B2A084DD3}"/>
              </a:ext>
            </a:extLst>
          </p:cNvPr>
          <p:cNvSpPr/>
          <p:nvPr/>
        </p:nvSpPr>
        <p:spPr>
          <a:xfrm>
            <a:off x="6677769" y="4920901"/>
            <a:ext cx="105308" cy="122664"/>
          </a:xfrm>
          <a:prstGeom prst="diamond">
            <a:avLst/>
          </a:prstGeom>
          <a:solidFill>
            <a:srgbClr val="536FFF"/>
          </a:solidFill>
          <a:ln>
            <a:solidFill>
              <a:srgbClr val="53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solidFill>
                <a:srgbClr val="536FFF"/>
              </a:solidFill>
            </a:endParaRPr>
          </a:p>
        </p:txBody>
      </p:sp>
      <p:sp>
        <p:nvSpPr>
          <p:cNvPr id="340" name="Diamond 37">
            <a:extLst>
              <a:ext uri="{FF2B5EF4-FFF2-40B4-BE49-F238E27FC236}">
                <a16:creationId xmlns:a16="http://schemas.microsoft.com/office/drawing/2014/main" id="{FE07B2DC-0151-6FE0-DAE1-C0216456EF07}"/>
              </a:ext>
            </a:extLst>
          </p:cNvPr>
          <p:cNvSpPr/>
          <p:nvPr/>
        </p:nvSpPr>
        <p:spPr>
          <a:xfrm>
            <a:off x="9683962" y="5713674"/>
            <a:ext cx="105308" cy="122664"/>
          </a:xfrm>
          <a:prstGeom prst="diamond">
            <a:avLst/>
          </a:prstGeom>
          <a:solidFill>
            <a:srgbClr val="536FFF"/>
          </a:solidFill>
          <a:ln>
            <a:solidFill>
              <a:srgbClr val="53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solidFill>
                <a:srgbClr val="536FFF"/>
              </a:solidFill>
            </a:endParaRPr>
          </a:p>
        </p:txBody>
      </p:sp>
      <p:sp>
        <p:nvSpPr>
          <p:cNvPr id="342" name="Diamond 38">
            <a:extLst>
              <a:ext uri="{FF2B5EF4-FFF2-40B4-BE49-F238E27FC236}">
                <a16:creationId xmlns:a16="http://schemas.microsoft.com/office/drawing/2014/main" id="{48A792A4-6A17-8AB9-E020-F68D264D027D}"/>
              </a:ext>
            </a:extLst>
          </p:cNvPr>
          <p:cNvSpPr/>
          <p:nvPr/>
        </p:nvSpPr>
        <p:spPr>
          <a:xfrm>
            <a:off x="3947431" y="5734963"/>
            <a:ext cx="105308" cy="101375"/>
          </a:xfrm>
          <a:prstGeom prst="diamond">
            <a:avLst/>
          </a:prstGeom>
          <a:solidFill>
            <a:srgbClr val="536FFF"/>
          </a:solidFill>
          <a:ln>
            <a:solidFill>
              <a:srgbClr val="536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solidFill>
                <a:srgbClr val="536FFF"/>
              </a:solidFill>
            </a:endParaRPr>
          </a:p>
        </p:txBody>
      </p:sp>
      <p:sp>
        <p:nvSpPr>
          <p:cNvPr id="348" name="ZoneTexte 347">
            <a:extLst>
              <a:ext uri="{FF2B5EF4-FFF2-40B4-BE49-F238E27FC236}">
                <a16:creationId xmlns:a16="http://schemas.microsoft.com/office/drawing/2014/main" id="{43B51442-D736-D5E5-CC76-00F1E6FB5D6E}"/>
              </a:ext>
            </a:extLst>
          </p:cNvPr>
          <p:cNvSpPr txBox="1"/>
          <p:nvPr/>
        </p:nvSpPr>
        <p:spPr>
          <a:xfrm>
            <a:off x="10199738" y="3567545"/>
            <a:ext cx="1681761" cy="954107"/>
          </a:xfrm>
          <a:prstGeom prst="rect">
            <a:avLst/>
          </a:prstGeom>
          <a:noFill/>
        </p:spPr>
        <p:txBody>
          <a:bodyPr wrap="square" rtlCol="0">
            <a:noAutofit/>
          </a:bodyPr>
          <a:lstStyle/>
          <a:p>
            <a:pPr rtl="0"/>
            <a:r>
              <a:rPr lang="en" sz="1400" b="1" i="0" u="none" strike="noStrike" dirty="0">
                <a:latin typeface="Bahnschrift SemiBold"/>
              </a:rPr>
              <a:t>Only 5% of mobile applications are accessible *.</a:t>
            </a:r>
          </a:p>
        </p:txBody>
      </p:sp>
      <p:sp>
        <p:nvSpPr>
          <p:cNvPr id="350" name="ZoneTexte 349">
            <a:extLst>
              <a:ext uri="{FF2B5EF4-FFF2-40B4-BE49-F238E27FC236}">
                <a16:creationId xmlns:a16="http://schemas.microsoft.com/office/drawing/2014/main" id="{1AABF07C-89E1-B675-4F92-E941A3C0C6DF}"/>
              </a:ext>
            </a:extLst>
          </p:cNvPr>
          <p:cNvSpPr txBox="1"/>
          <p:nvPr/>
        </p:nvSpPr>
        <p:spPr>
          <a:xfrm>
            <a:off x="593110" y="6272918"/>
            <a:ext cx="7283036" cy="369332"/>
          </a:xfrm>
          <a:prstGeom prst="rect">
            <a:avLst/>
          </a:prstGeom>
          <a:noFill/>
        </p:spPr>
        <p:txBody>
          <a:bodyPr wrap="square" lIns="91440" tIns="45720" rIns="91440" bIns="45720" rtlCol="0" anchor="t">
            <a:noAutofit/>
          </a:bodyPr>
          <a:lstStyle/>
          <a:p>
            <a:pPr rtl="0"/>
            <a:r>
              <a:rPr lang="en" sz="1800" b="0" i="0" u="none" strike="noStrike">
                <a:latin typeface="Bahnschrift"/>
              </a:rPr>
              <a:t>* </a:t>
            </a:r>
            <a:r>
              <a:rPr lang="en" sz="1200" b="0" i="0" u="none" strike="noStrike">
                <a:latin typeface="Bahnschrift"/>
                <a:hlinkClick r:id="rId3"/>
              </a:rPr>
              <a:t>In Belgium, digital inclusiveness is in a blind spot - Eqla</a:t>
            </a:r>
            <a:endParaRPr lang="fr-FR" sz="1200">
              <a:latin typeface="Bahnschrift"/>
              <a:ea typeface="Lato"/>
              <a:cs typeface="Lato"/>
            </a:endParaRPr>
          </a:p>
        </p:txBody>
      </p:sp>
    </p:spTree>
    <p:extLst>
      <p:ext uri="{BB962C8B-B14F-4D97-AF65-F5344CB8AC3E}">
        <p14:creationId xmlns:p14="http://schemas.microsoft.com/office/powerpoint/2010/main" val="3655563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DB1462B-9807-E56D-10DD-3A055EA06D4F}"/>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4B39E26-34E5-A0B9-13EA-5EE8087E6F8D}"/>
              </a:ext>
            </a:extLst>
          </p:cNvPr>
          <p:cNvSpPr txBox="1">
            <a:spLocks noGrp="1"/>
          </p:cNvSpPr>
          <p:nvPr>
            <p:ph type="title"/>
          </p:nvPr>
        </p:nvSpPr>
        <p:spPr/>
        <p:txBody>
          <a:bodyPr>
            <a:noAutofit/>
          </a:bodyPr>
          <a:lstStyle/>
          <a:p>
            <a:r>
              <a:rPr lang="en" dirty="0">
                <a:solidFill>
                  <a:srgbClr val="000000"/>
                </a:solidFill>
                <a:latin typeface="Bahnschrift SemiBold"/>
                <a:cs typeface="Arial"/>
              </a:rPr>
              <a:t>Legislation for the Public Sector</a:t>
            </a:r>
          </a:p>
        </p:txBody>
      </p:sp>
      <p:sp>
        <p:nvSpPr>
          <p:cNvPr id="356" name="Espace réservé du contenu 2">
            <a:extLst>
              <a:ext uri="{FF2B5EF4-FFF2-40B4-BE49-F238E27FC236}">
                <a16:creationId xmlns:a16="http://schemas.microsoft.com/office/drawing/2014/main" id="{B0919A7A-6598-7E33-DAAA-96D8514574FB}"/>
              </a:ext>
            </a:extLst>
          </p:cNvPr>
          <p:cNvSpPr>
            <a:spLocks noGrp="1"/>
          </p:cNvSpPr>
          <p:nvPr/>
        </p:nvSpPr>
        <p:spPr>
          <a:xfrm>
            <a:off x="980838" y="1910033"/>
            <a:ext cx="5170580" cy="312468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400" b="1" i="0" u="none" strike="noStrike" dirty="0">
                <a:solidFill>
                  <a:srgbClr val="000000"/>
                </a:solidFill>
                <a:latin typeface="Bahnschrift SemiLight" panose="020B0502040204020203" pitchFamily="34" charset="0"/>
                <a:cs typeface="Futura Medium"/>
              </a:rPr>
              <a:t>Who's concerned?</a:t>
            </a:r>
            <a:endParaRPr lang="fr-FR" sz="1400" dirty="0">
              <a:solidFill>
                <a:srgbClr val="000000"/>
              </a:solidFill>
              <a:latin typeface="Bahnschrift SemiLight" panose="020B0502040204020203" pitchFamily="34" charset="0"/>
              <a:cs typeface="Futura Medium"/>
            </a:endParaRP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State (regions, communities, federal)</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Regional and local organizations (Tax-on-web, STIB...)</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Public-sector bodies (CPAS, etc.)</a:t>
            </a:r>
          </a:p>
          <a:p>
            <a:pPr marL="194945">
              <a:lnSpc>
                <a:spcPct val="100000"/>
              </a:lnSpc>
              <a:spcBef>
                <a:spcPts val="500"/>
              </a:spcBef>
              <a:buClr>
                <a:srgbClr val="FF4C89"/>
              </a:buClr>
            </a:pPr>
            <a:endParaRPr lang="fr-BE" sz="1400" dirty="0">
              <a:solidFill>
                <a:srgbClr val="000000"/>
              </a:solidFill>
              <a:latin typeface="Bahnschrift SemiLight" panose="020B0502040204020203" pitchFamily="34" charset="0"/>
              <a:ea typeface="Lato Regular"/>
              <a:cs typeface="Lato Regular"/>
            </a:endParaRPr>
          </a:p>
          <a:p>
            <a:pPr rtl="0">
              <a:lnSpc>
                <a:spcPct val="100000"/>
              </a:lnSpc>
              <a:spcBef>
                <a:spcPts val="500"/>
              </a:spcBef>
            </a:pPr>
            <a:r>
              <a:rPr lang="en" sz="1400" b="1" i="0" u="none" strike="noStrike" dirty="0">
                <a:solidFill>
                  <a:srgbClr val="000000"/>
                </a:solidFill>
                <a:latin typeface="Bahnschrift SemiLight" panose="020B0502040204020203" pitchFamily="34" charset="0"/>
                <a:cs typeface="Futura Medium"/>
              </a:rPr>
              <a:t>What content needs to be accessible?</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Websites, intranet and extranet</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Mobile applications</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Downloadable documents</a:t>
            </a:r>
          </a:p>
          <a:p>
            <a:pPr marL="480695" indent="-285750" rtl="0">
              <a:lnSpc>
                <a:spcPct val="100000"/>
              </a:lnSpc>
              <a:spcBef>
                <a:spcPts val="500"/>
              </a:spcBef>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Video and audio content</a:t>
            </a:r>
          </a:p>
        </p:txBody>
      </p:sp>
      <p:sp>
        <p:nvSpPr>
          <p:cNvPr id="358" name="Espace réservé du contenu 2">
            <a:extLst>
              <a:ext uri="{FF2B5EF4-FFF2-40B4-BE49-F238E27FC236}">
                <a16:creationId xmlns:a16="http://schemas.microsoft.com/office/drawing/2014/main" id="{4D559D02-073E-ACE2-4CC6-F614D927EAEA}"/>
              </a:ext>
            </a:extLst>
          </p:cNvPr>
          <p:cNvSpPr txBox="1"/>
          <p:nvPr/>
        </p:nvSpPr>
        <p:spPr>
          <a:xfrm>
            <a:off x="5685475" y="1821073"/>
            <a:ext cx="5616187" cy="3526057"/>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50000"/>
              </a:lnSpc>
              <a:spcBef>
                <a:spcPts val="500"/>
              </a:spcBef>
            </a:pPr>
            <a:r>
              <a:rPr lang="en" sz="1400" b="1" i="0" u="none" strike="noStrike" dirty="0">
                <a:solidFill>
                  <a:srgbClr val="000000"/>
                </a:solidFill>
                <a:latin typeface="Bahnschrift SemiLight" panose="020B0502040204020203" pitchFamily="34" charset="0"/>
              </a:rPr>
              <a:t>What are the first deadlines?</a:t>
            </a:r>
          </a:p>
          <a:p>
            <a:pPr marL="480695" indent="-285750" rtl="0">
              <a:lnSpc>
                <a:spcPct val="150000"/>
              </a:lnSpc>
              <a:buClr>
                <a:srgbClr val="FF4C89"/>
              </a:buClr>
              <a:buFont typeface="Arial" panose="020B0604020202020204" pitchFamily="34" charset="0"/>
              <a:buChar char="•"/>
            </a:pPr>
            <a:r>
              <a:rPr lang="en" sz="1400" b="1" i="0" u="none" strike="noStrike" dirty="0">
                <a:solidFill>
                  <a:srgbClr val="000000"/>
                </a:solidFill>
                <a:latin typeface="Bahnschrift SemiLight" panose="020B0502040204020203" pitchFamily="34" charset="0"/>
                <a:ea typeface="Lato Regular"/>
                <a:cs typeface="Lato Regular"/>
              </a:rPr>
              <a:t>All new sites </a:t>
            </a:r>
            <a:r>
              <a:rPr lang="en" sz="1400" b="0" i="0" u="none" strike="noStrike" dirty="0">
                <a:solidFill>
                  <a:srgbClr val="000000"/>
                </a:solidFill>
                <a:latin typeface="Bahnschrift SemiLight" panose="020B0502040204020203" pitchFamily="34" charset="0"/>
                <a:ea typeface="Lato Regular"/>
                <a:cs typeface="Lato Regular"/>
              </a:rPr>
              <a:t>set up </a:t>
            </a:r>
            <a:r>
              <a:rPr lang="en" sz="1400" b="1" i="0" u="none" strike="noStrike" dirty="0">
                <a:solidFill>
                  <a:srgbClr val="000000"/>
                </a:solidFill>
                <a:latin typeface="Bahnschrift SemiLight" panose="020B0502040204020203" pitchFamily="34" charset="0"/>
                <a:ea typeface="Lato Regular"/>
                <a:cs typeface="Lato Regular"/>
              </a:rPr>
              <a:t>after September 23, 2018</a:t>
            </a:r>
            <a:r>
              <a:rPr lang="en" sz="1400" b="0" i="0" u="none" strike="noStrike" dirty="0">
                <a:solidFill>
                  <a:srgbClr val="000000"/>
                </a:solidFill>
                <a:latin typeface="Bahnschrift SemiLight" panose="020B0502040204020203" pitchFamily="34" charset="0"/>
                <a:ea typeface="Lato Regular"/>
                <a:cs typeface="Lato Regular"/>
              </a:rPr>
              <a:t> must be accessible by September 23, 2019, including downloadable documents.</a:t>
            </a:r>
          </a:p>
          <a:p>
            <a:pPr marL="480695" indent="-285750" rtl="0">
              <a:lnSpc>
                <a:spcPct val="150000"/>
              </a:lnSpc>
              <a:buClr>
                <a:srgbClr val="FF4C89"/>
              </a:buClr>
              <a:buFont typeface="Arial" panose="020B0604020202020204" pitchFamily="34" charset="0"/>
              <a:buChar char="•"/>
            </a:pPr>
            <a:r>
              <a:rPr lang="en" sz="1400" b="1" i="0" u="none" strike="noStrike" dirty="0">
                <a:solidFill>
                  <a:srgbClr val="000000"/>
                </a:solidFill>
                <a:latin typeface="Bahnschrift SemiLight" panose="020B0502040204020203" pitchFamily="34" charset="0"/>
                <a:ea typeface="Lato Regular"/>
                <a:cs typeface="Lato Regular"/>
              </a:rPr>
              <a:t>September 2020: all public sites </a:t>
            </a:r>
            <a:r>
              <a:rPr lang="en" sz="1400" b="0" i="0" u="none" strike="noStrike" dirty="0">
                <a:solidFill>
                  <a:srgbClr val="000000"/>
                </a:solidFill>
                <a:latin typeface="Bahnschrift SemiLight" panose="020B0502040204020203" pitchFamily="34" charset="0"/>
                <a:ea typeface="Lato Regular"/>
                <a:cs typeface="Lato Regular"/>
              </a:rPr>
              <a:t>must be accessible.</a:t>
            </a:r>
          </a:p>
          <a:p>
            <a:pPr marL="480695" indent="-285750" rtl="0">
              <a:lnSpc>
                <a:spcPct val="150000"/>
              </a:lnSpc>
              <a:buClr>
                <a:srgbClr val="FF4C89"/>
              </a:buClr>
              <a:buFont typeface="Arial" panose="020B0604020202020204" pitchFamily="34" charset="0"/>
              <a:buChar char="•"/>
            </a:pPr>
            <a:r>
              <a:rPr lang="en" sz="1400" b="0" i="0" u="none" strike="noStrike" dirty="0">
                <a:solidFill>
                  <a:srgbClr val="000000"/>
                </a:solidFill>
                <a:latin typeface="Bahnschrift SemiLight" panose="020B0502040204020203" pitchFamily="34" charset="0"/>
                <a:ea typeface="Lato Regular"/>
                <a:cs typeface="Lato Regular"/>
              </a:rPr>
              <a:t>All </a:t>
            </a:r>
            <a:r>
              <a:rPr lang="en" sz="1400" b="1" i="0" u="none" strike="noStrike" dirty="0">
                <a:solidFill>
                  <a:srgbClr val="000000"/>
                </a:solidFill>
                <a:latin typeface="Bahnschrift SemiLight" panose="020B0502040204020203" pitchFamily="34" charset="0"/>
                <a:ea typeface="Lato Regular"/>
                <a:cs typeface="Lato Regular"/>
              </a:rPr>
              <a:t>videos</a:t>
            </a:r>
            <a:r>
              <a:rPr lang="en" sz="1400" b="0" i="0" u="none" strike="noStrike" dirty="0">
                <a:solidFill>
                  <a:srgbClr val="000000"/>
                </a:solidFill>
                <a:latin typeface="Bahnschrift SemiLight" panose="020B0502040204020203" pitchFamily="34" charset="0"/>
                <a:ea typeface="Lato Regular"/>
                <a:cs typeface="Lato Regular"/>
              </a:rPr>
              <a:t> published </a:t>
            </a:r>
            <a:r>
              <a:rPr lang="en" sz="1400" b="1" i="0" u="none" strike="noStrike" dirty="0">
                <a:solidFill>
                  <a:srgbClr val="000000"/>
                </a:solidFill>
                <a:latin typeface="Bahnschrift SemiLight" panose="020B0502040204020203" pitchFamily="34" charset="0"/>
                <a:ea typeface="Lato Regular"/>
                <a:cs typeface="Lato Regular"/>
              </a:rPr>
              <a:t>after September 2020 </a:t>
            </a:r>
            <a:r>
              <a:rPr lang="en" sz="1400" b="0" i="0" u="none" strike="noStrike" dirty="0">
                <a:solidFill>
                  <a:srgbClr val="000000"/>
                </a:solidFill>
                <a:latin typeface="Bahnschrift SemiLight" panose="020B0502040204020203" pitchFamily="34" charset="0"/>
                <a:ea typeface="Lato Regular"/>
                <a:cs typeface="Lato Regular"/>
              </a:rPr>
              <a:t>must be accessible</a:t>
            </a:r>
          </a:p>
          <a:p>
            <a:pPr marL="480695" indent="-285750" rtl="0">
              <a:lnSpc>
                <a:spcPct val="150000"/>
              </a:lnSpc>
              <a:buClr>
                <a:srgbClr val="FF4C89"/>
              </a:buClr>
              <a:buFont typeface="Arial" panose="020B0604020202020204" pitchFamily="34" charset="0"/>
              <a:buChar char="•"/>
            </a:pPr>
            <a:r>
              <a:rPr lang="en" sz="1400" b="1" i="0" u="none" strike="noStrike" dirty="0">
                <a:solidFill>
                  <a:srgbClr val="000000"/>
                </a:solidFill>
                <a:latin typeface="Bahnschrift SemiLight" panose="020B0502040204020203" pitchFamily="34" charset="0"/>
                <a:ea typeface="Lato Regular"/>
                <a:cs typeface="Lato Regular"/>
              </a:rPr>
              <a:t>June 2021: all public apps </a:t>
            </a:r>
            <a:r>
              <a:rPr lang="en" sz="1400" b="0" i="0" u="none" strike="noStrike" dirty="0">
                <a:solidFill>
                  <a:srgbClr val="000000"/>
                </a:solidFill>
                <a:latin typeface="Bahnschrift SemiLight" panose="020B0502040204020203" pitchFamily="34" charset="0"/>
                <a:ea typeface="Lato Regular"/>
                <a:cs typeface="Lato Regular"/>
              </a:rPr>
              <a:t>must be accessible</a:t>
            </a:r>
          </a:p>
          <a:p>
            <a:pPr marL="480695" indent="-28575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p:txBody>
      </p:sp>
      <p:sp>
        <p:nvSpPr>
          <p:cNvPr id="360" name="Rectangle 359">
            <a:extLst>
              <a:ext uri="{FF2B5EF4-FFF2-40B4-BE49-F238E27FC236}">
                <a16:creationId xmlns:a16="http://schemas.microsoft.com/office/drawing/2014/main" id="{E7DECD84-ED12-3802-C2DE-ECB9D5ABE11B}"/>
              </a:ext>
            </a:extLst>
          </p:cNvPr>
          <p:cNvSpPr/>
          <p:nvPr/>
        </p:nvSpPr>
        <p:spPr>
          <a:xfrm>
            <a:off x="952481" y="5402241"/>
            <a:ext cx="10401319" cy="1456809"/>
          </a:xfrm>
          <a:prstGeom prst="rect">
            <a:avLst/>
          </a:prstGeom>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1400" b="0" i="0" u="none" strike="noStrike" spc="50">
                <a:solidFill>
                  <a:srgbClr val="262626"/>
                </a:solidFill>
                <a:latin typeface="Bahnschrift"/>
                <a:cs typeface="Futura Medium"/>
              </a:rPr>
              <a:t>Legal texts:</a:t>
            </a:r>
          </a:p>
          <a:p>
            <a:pPr marL="356870" rtl="0">
              <a:lnSpc>
                <a:spcPct val="100000"/>
              </a:lnSpc>
              <a:spcBef>
                <a:spcPts val="500"/>
              </a:spcBef>
            </a:pPr>
            <a:r>
              <a:rPr lang="en" sz="1400" b="0" i="0" u="none" strike="noStrike" spc="50">
                <a:solidFill>
                  <a:srgbClr val="262626"/>
                </a:solidFill>
                <a:latin typeface="Bahnschrift"/>
                <a:cs typeface="Futura Medium"/>
              </a:rPr>
              <a:t>EU: </a:t>
            </a:r>
            <a:r>
              <a:rPr lang="en" sz="1400" b="0" i="0" u="none" strike="noStrike">
                <a:latin typeface="Bahnschrift"/>
                <a:hlinkClick r:id="rId3"/>
              </a:rPr>
              <a:t>https://eur-lex.europa.eu/legal-content/FR/TXT/HTML/?uri=CELEX:32016L2102&amp;from=EN</a:t>
            </a:r>
            <a:endParaRPr lang="fr-FR" sz="1400">
              <a:latin typeface="Bahnschrift"/>
            </a:endParaRPr>
          </a:p>
          <a:p>
            <a:pPr marL="356870" rtl="0">
              <a:lnSpc>
                <a:spcPct val="100000"/>
              </a:lnSpc>
              <a:spcBef>
                <a:spcPts val="500"/>
              </a:spcBef>
            </a:pPr>
            <a:r>
              <a:rPr lang="en" sz="1600" b="0" i="0" u="none" strike="noStrike">
                <a:latin typeface="Bahnschrift"/>
              </a:rPr>
              <a:t>BE</a:t>
            </a:r>
            <a:r>
              <a:rPr lang="en" sz="1400" b="0" i="0" u="none" strike="noStrike">
                <a:latin typeface="Bahnschrift"/>
              </a:rPr>
              <a:t>: </a:t>
            </a:r>
            <a:r>
              <a:rPr lang="en" sz="1400" b="0" i="0" u="none" strike="noStrike">
                <a:latin typeface="Bahnschrift"/>
                <a:hlinkClick r:id="rId4"/>
              </a:rPr>
              <a:t>http://www.ejustice.just.fgov.be/cgi/article_body.pl?language=fr&amp;caller=summary&amp;pub_date=18-09-03&amp;numac=2018040577 </a:t>
            </a:r>
            <a:endParaRPr lang="en-US" sz="1400">
              <a:latin typeface="Bahnschrift"/>
            </a:endParaRPr>
          </a:p>
          <a:p>
            <a:pPr marL="356870">
              <a:lnSpc>
                <a:spcPct val="100000"/>
              </a:lnSpc>
              <a:spcBef>
                <a:spcPts val="500"/>
              </a:spcBef>
            </a:pPr>
            <a:r>
              <a:rPr lang="fr-FR" sz="1400">
                <a:latin typeface="Bahnschrift"/>
              </a:rPr>
              <a:t> </a:t>
            </a:r>
          </a:p>
          <a:p>
            <a:pPr marL="356870">
              <a:spcBef>
                <a:spcPts val="500"/>
              </a:spcBef>
            </a:pPr>
            <a:endParaRPr lang="en-US" sz="1400">
              <a:latin typeface="Bahnschrift"/>
            </a:endParaRPr>
          </a:p>
        </p:txBody>
      </p:sp>
    </p:spTree>
    <p:extLst>
      <p:ext uri="{BB962C8B-B14F-4D97-AF65-F5344CB8AC3E}">
        <p14:creationId xmlns:p14="http://schemas.microsoft.com/office/powerpoint/2010/main" val="405766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ED8B-4229-DE5E-DCC0-C907CFE704AD}"/>
              </a:ext>
            </a:extLst>
          </p:cNvPr>
          <p:cNvSpPr>
            <a:spLocks noGrp="1"/>
          </p:cNvSpPr>
          <p:nvPr>
            <p:ph type="title"/>
          </p:nvPr>
        </p:nvSpPr>
        <p:spPr/>
        <p:txBody>
          <a:bodyPr/>
          <a:lstStyle/>
          <a:p>
            <a:r>
              <a:rPr lang="fr-BE" dirty="0"/>
              <a:t>A11y? </a:t>
            </a:r>
          </a:p>
        </p:txBody>
      </p:sp>
      <p:pic>
        <p:nvPicPr>
          <p:cNvPr id="2053" name="Picture 5" descr="Accessibility For Websites (A11y) — Legal Marketing &amp; Technology Blog —  September 6, 2021">
            <a:extLst>
              <a:ext uri="{FF2B5EF4-FFF2-40B4-BE49-F238E27FC236}">
                <a16:creationId xmlns:a16="http://schemas.microsoft.com/office/drawing/2014/main" id="{23C04A4B-C703-D97B-AA23-840628B74F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13765" y="1825625"/>
            <a:ext cx="7764469"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92E47DB-02C2-C116-F911-DCF4CA9337E9}"/>
              </a:ext>
            </a:extLst>
          </p:cNvPr>
          <p:cNvSpPr txBox="1"/>
          <p:nvPr/>
        </p:nvSpPr>
        <p:spPr>
          <a:xfrm>
            <a:off x="7384544" y="585023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Bahnschrift SemiLight" panose="020B0502040204020203" pitchFamily="34" charset="0"/>
                <a:hlinkClick r:id="rId4"/>
              </a:rPr>
              <a:t>https://www.wp-assistance.fr/support-wordpress/accessibilite-numerique-secteur-public/</a:t>
            </a:r>
            <a:endParaRPr lang="en-US" sz="800" dirty="0">
              <a:latin typeface="Bahnschrift SemiLight" panose="020B0502040204020203" pitchFamily="34" charset="0"/>
            </a:endParaRPr>
          </a:p>
          <a:p>
            <a:endParaRPr lang="en-US" sz="800" dirty="0">
              <a:latin typeface="Bahnschrift SemiLight" panose="020B0502040204020203" pitchFamily="34" charset="0"/>
            </a:endParaRPr>
          </a:p>
        </p:txBody>
      </p:sp>
    </p:spTree>
    <p:extLst>
      <p:ext uri="{BB962C8B-B14F-4D97-AF65-F5344CB8AC3E}">
        <p14:creationId xmlns:p14="http://schemas.microsoft.com/office/powerpoint/2010/main" val="1677006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7A1FC04-B6D2-96BF-A99A-02FCFE5EF65C}"/>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B95E452-ED56-F996-D071-F5526C918895}"/>
              </a:ext>
            </a:extLst>
          </p:cNvPr>
          <p:cNvSpPr txBox="1">
            <a:spLocks noGrp="1"/>
          </p:cNvSpPr>
          <p:nvPr>
            <p:ph type="title"/>
          </p:nvPr>
        </p:nvSpPr>
        <p:spPr/>
        <p:txBody>
          <a:bodyPr>
            <a:noAutofit/>
          </a:bodyPr>
          <a:lstStyle/>
          <a:p>
            <a:r>
              <a:rPr lang="en">
                <a:solidFill>
                  <a:srgbClr val="000000"/>
                </a:solidFill>
                <a:latin typeface="Bahnschrift SemiBold"/>
                <a:cs typeface="Arial"/>
              </a:rPr>
              <a:t>Since 2020...</a:t>
            </a:r>
            <a:endParaRPr lang="fr-FR"/>
          </a:p>
        </p:txBody>
      </p:sp>
      <p:sp>
        <p:nvSpPr>
          <p:cNvPr id="3" name="Espace réservé du contenu 2">
            <a:extLst>
              <a:ext uri="{FF2B5EF4-FFF2-40B4-BE49-F238E27FC236}">
                <a16:creationId xmlns:a16="http://schemas.microsoft.com/office/drawing/2014/main" id="{3377E9B5-9043-AF8F-2949-3DADDB7ED1BD}"/>
              </a:ext>
            </a:extLst>
          </p:cNvPr>
          <p:cNvSpPr>
            <a:spLocks noGrp="1"/>
          </p:cNvSpPr>
          <p:nvPr/>
        </p:nvSpPr>
        <p:spPr>
          <a:xfrm>
            <a:off x="644625" y="2080866"/>
            <a:ext cx="10060545" cy="4007700"/>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50000"/>
              </a:lnSpc>
              <a:spcBef>
                <a:spcPts val="500"/>
              </a:spcBef>
            </a:pPr>
            <a:r>
              <a:rPr lang="en" sz="1800" b="0" i="0" u="none" strike="noStrike" dirty="0">
                <a:solidFill>
                  <a:srgbClr val="3A3A3A"/>
                </a:solidFill>
                <a:latin typeface="Bahnschrift SemiLight" panose="020B0502040204020203" pitchFamily="34" charset="0"/>
                <a:ea typeface="Lato Regular"/>
                <a:cs typeface="Futura Medium"/>
              </a:rPr>
              <a:t>Few official figures...</a:t>
            </a:r>
          </a:p>
          <a:p>
            <a:pPr rtl="0">
              <a:lnSpc>
                <a:spcPct val="150000"/>
              </a:lnSpc>
              <a:spcBef>
                <a:spcPts val="500"/>
              </a:spcBef>
            </a:pPr>
            <a:r>
              <a:rPr lang="en" sz="1800" b="0" i="0" u="none" strike="noStrike" dirty="0">
                <a:solidFill>
                  <a:srgbClr val="3A3A3A"/>
                </a:solidFill>
                <a:latin typeface="Bahnschrift SemiLight" panose="020B0502040204020203" pitchFamily="34" charset="0"/>
                <a:ea typeface="Lato Regular"/>
                <a:cs typeface="Futura Medium"/>
              </a:rPr>
              <a:t>September 2021:</a:t>
            </a:r>
          </a:p>
          <a:p>
            <a:pPr rtl="0">
              <a:lnSpc>
                <a:spcPct val="150000"/>
              </a:lnSpc>
              <a:spcBef>
                <a:spcPts val="500"/>
              </a:spcBef>
            </a:pPr>
            <a:r>
              <a:rPr lang="en" sz="1800" b="0" i="0" u="none" strike="noStrike" dirty="0">
                <a:solidFill>
                  <a:srgbClr val="3A3A3A"/>
                </a:solidFill>
                <a:latin typeface="Bahnschrift SemiLight" panose="020B0502040204020203" pitchFamily="34" charset="0"/>
                <a:ea typeface="Lato Regular"/>
                <a:cs typeface="Futura Medium"/>
              </a:rPr>
              <a:t>The "Collectif Accessibilité Wallonie Bruxelles" (CAWaB) and the non-profit organization Eqla </a:t>
            </a:r>
            <a:r>
              <a:rPr lang="en" sz="1800" dirty="0">
                <a:solidFill>
                  <a:srgbClr val="3A3A3A"/>
                </a:solidFill>
                <a:latin typeface="Bahnschrift SemiLight" panose="020B0502040204020203" pitchFamily="34" charset="0"/>
                <a:ea typeface="Lato Regular"/>
                <a:cs typeface="Futura Medium"/>
              </a:rPr>
              <a:t>(</a:t>
            </a:r>
            <a:r>
              <a:rPr lang="en" sz="1800" b="0" i="0" u="none" strike="noStrike" dirty="0">
                <a:solidFill>
                  <a:srgbClr val="3A3A3A"/>
                </a:solidFill>
                <a:latin typeface="Bahnschrift SemiLight" panose="020B0502040204020203" pitchFamily="34" charset="0"/>
                <a:ea typeface="Lato Regular"/>
                <a:cs typeface="Futura Medium"/>
              </a:rPr>
              <a:t>ex-Œuvre nationale des aveugles) denounce an "unacceptable delay" in this area. </a:t>
            </a:r>
          </a:p>
          <a:p>
            <a:pPr rtl="0">
              <a:lnSpc>
                <a:spcPct val="150000"/>
              </a:lnSpc>
              <a:spcBef>
                <a:spcPts val="500"/>
              </a:spcBef>
            </a:pPr>
            <a:r>
              <a:rPr lang="en" sz="1800" b="0" i="0" u="none" strike="noStrike" dirty="0">
                <a:solidFill>
                  <a:srgbClr val="3A3A3A"/>
                </a:solidFill>
                <a:latin typeface="Bahnschrift SemiLight" panose="020B0502040204020203" pitchFamily="34" charset="0"/>
                <a:ea typeface="Lato Regular"/>
                <a:cs typeface="Futura Medium"/>
              </a:rPr>
              <a:t>According to the two associations, "</a:t>
            </a:r>
            <a:r>
              <a:rPr lang="en" sz="1800" b="1" i="0" u="none" strike="noStrike" dirty="0">
                <a:solidFill>
                  <a:srgbClr val="3A3A3A"/>
                </a:solidFill>
                <a:latin typeface="Bahnschrift SemiLight" panose="020B0502040204020203" pitchFamily="34" charset="0"/>
                <a:ea typeface="Lato Regular"/>
                <a:cs typeface="Futura Medium"/>
              </a:rPr>
              <a:t>95% of public body websites and apps </a:t>
            </a:r>
            <a:r>
              <a:rPr lang="en" sz="1800" b="0" i="0" u="none" strike="noStrike" dirty="0">
                <a:solidFill>
                  <a:srgbClr val="3A3A3A"/>
                </a:solidFill>
                <a:latin typeface="Bahnschrift SemiLight" panose="020B0502040204020203" pitchFamily="34" charset="0"/>
                <a:ea typeface="Lato Regular"/>
                <a:cs typeface="Futura Medium"/>
              </a:rPr>
              <a:t>contain flaws that make surfing and, above all, administrative procedures extremely complicated, if not impossible, for people with disabilities".</a:t>
            </a:r>
          </a:p>
          <a:p>
            <a:pPr>
              <a:lnSpc>
                <a:spcPct val="150000"/>
              </a:lnSpc>
              <a:spcBef>
                <a:spcPts val="500"/>
              </a:spcBef>
            </a:pPr>
            <a:endParaRPr lang="fr-FR" sz="1400" dirty="0">
              <a:solidFill>
                <a:srgbClr val="3A3A3A"/>
              </a:solidFill>
              <a:latin typeface="Bahnschrift"/>
              <a:ea typeface="Lato Regular"/>
              <a:cs typeface="Futura Medium"/>
            </a:endParaRPr>
          </a:p>
          <a:p>
            <a:pPr rtl="0">
              <a:lnSpc>
                <a:spcPct val="150000"/>
              </a:lnSpc>
              <a:spcBef>
                <a:spcPts val="500"/>
              </a:spcBef>
            </a:pPr>
            <a:r>
              <a:rPr lang="en" sz="1000" b="0" i="0" u="none" strike="noStrike" dirty="0">
                <a:solidFill>
                  <a:srgbClr val="3A3A3A"/>
                </a:solidFill>
                <a:latin typeface="Bahnschrift"/>
                <a:ea typeface="Lato Regular"/>
                <a:cs typeface="Futura Medium"/>
                <a:hlinkClick r:id="rId3"/>
              </a:rPr>
              <a:t>https://www.rtbf.be/article/accessibilite-numerique-95-des-sites-web-des-services-publics-non-conformes-10847168</a:t>
            </a:r>
            <a:endParaRPr lang="fr-BE" sz="1050" dirty="0">
              <a:solidFill>
                <a:srgbClr val="3A3A3A"/>
              </a:solidFill>
              <a:latin typeface="Bahnschrift"/>
              <a:ea typeface="Lato Regular"/>
              <a:cs typeface="Futura Medium"/>
            </a:endParaRPr>
          </a:p>
        </p:txBody>
      </p:sp>
    </p:spTree>
    <p:extLst>
      <p:ext uri="{BB962C8B-B14F-4D97-AF65-F5344CB8AC3E}">
        <p14:creationId xmlns:p14="http://schemas.microsoft.com/office/powerpoint/2010/main" val="61052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996E6C0-0003-F6F4-394F-56DC5D2BE88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B8158BD-8F81-D1CA-649A-C11C303931BF}"/>
              </a:ext>
            </a:extLst>
          </p:cNvPr>
          <p:cNvSpPr txBox="1">
            <a:spLocks noGrp="1"/>
          </p:cNvSpPr>
          <p:nvPr>
            <p:ph type="title"/>
          </p:nvPr>
        </p:nvSpPr>
        <p:spPr/>
        <p:txBody>
          <a:bodyPr>
            <a:noAutofit/>
          </a:bodyPr>
          <a:lstStyle/>
          <a:p>
            <a:r>
              <a:rPr lang="en" dirty="0">
                <a:latin typeface="Bahnschrift SemiBold"/>
                <a:cs typeface="Arial"/>
              </a:rPr>
              <a:t>Public Sites: The Obligation </a:t>
            </a:r>
            <a:endParaRPr lang="fr-FR" dirty="0"/>
          </a:p>
        </p:txBody>
      </p:sp>
      <p:sp>
        <p:nvSpPr>
          <p:cNvPr id="3" name="Espace réservé du contenu 2">
            <a:extLst>
              <a:ext uri="{FF2B5EF4-FFF2-40B4-BE49-F238E27FC236}">
                <a16:creationId xmlns:a16="http://schemas.microsoft.com/office/drawing/2014/main" id="{7F35E981-5300-C901-B9B0-FBE278EF64E6}"/>
              </a:ext>
            </a:extLst>
          </p:cNvPr>
          <p:cNvSpPr>
            <a:spLocks noGrp="1"/>
          </p:cNvSpPr>
          <p:nvPr/>
        </p:nvSpPr>
        <p:spPr>
          <a:xfrm>
            <a:off x="644626" y="2080866"/>
            <a:ext cx="9526070" cy="3982436"/>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 sz="2000" dirty="0">
                <a:solidFill>
                  <a:srgbClr val="3A3A3A"/>
                </a:solidFill>
                <a:latin typeface="Bahnschrift SemiLight" panose="020B0502040204020203" pitchFamily="34" charset="0"/>
                <a:ea typeface="Lato Regular"/>
                <a:cs typeface="Futura Medium"/>
              </a:rPr>
              <a:t>Publication of an accessibility declaration, explaining the extent to which the site or application is accessible or not:</a:t>
            </a:r>
            <a:endParaRPr lang="fr-FR" sz="2000" dirty="0">
              <a:solidFill>
                <a:srgbClr val="262626"/>
              </a:solidFill>
              <a:latin typeface="Bahnschrift SemiLight" panose="020B0502040204020203" pitchFamily="34" charset="0"/>
              <a:ea typeface="Lato Regular"/>
            </a:endParaRPr>
          </a:p>
          <a:p>
            <a:pPr marL="292100" indent="-285750">
              <a:lnSpc>
                <a:spcPct val="150000"/>
              </a:lnSpc>
              <a:spcBef>
                <a:spcPts val="500"/>
              </a:spcBef>
              <a:buChar char="•"/>
            </a:pPr>
            <a:r>
              <a:rPr lang="en" sz="2000" b="1" dirty="0">
                <a:solidFill>
                  <a:srgbClr val="3A3A3A"/>
                </a:solidFill>
                <a:latin typeface="Bahnschrift SemiLight" panose="020B0502040204020203" pitchFamily="34" charset="0"/>
                <a:ea typeface="Lato Regular"/>
                <a:cs typeface="Futura Medium"/>
              </a:rPr>
              <a:t>Level of compliance</a:t>
            </a:r>
            <a:r>
              <a:rPr lang="en" sz="2000" dirty="0">
                <a:solidFill>
                  <a:srgbClr val="3A3A3A"/>
                </a:solidFill>
                <a:latin typeface="Bahnschrift SemiLight" panose="020B0502040204020203" pitchFamily="34" charset="0"/>
                <a:ea typeface="Lato Regular"/>
                <a:cs typeface="Futura Medium"/>
              </a:rPr>
              <a:t> with the standard (AA, WCAG 2.2)</a:t>
            </a:r>
            <a:endParaRPr lang="fr-FR" sz="2000" dirty="0">
              <a:latin typeface="Bahnschrift SemiLight" panose="020B0502040204020203" pitchFamily="34" charset="0"/>
            </a:endParaRPr>
          </a:p>
          <a:p>
            <a:pPr marL="292100" indent="-285750">
              <a:lnSpc>
                <a:spcPct val="150000"/>
              </a:lnSpc>
              <a:spcBef>
                <a:spcPts val="500"/>
              </a:spcBef>
              <a:buChar char="•"/>
            </a:pPr>
            <a:r>
              <a:rPr lang="en" sz="2000" dirty="0">
                <a:solidFill>
                  <a:srgbClr val="3A3A3A"/>
                </a:solidFill>
                <a:latin typeface="Bahnschrift SemiLight" panose="020B0502040204020203" pitchFamily="34" charset="0"/>
                <a:ea typeface="Lato Regular"/>
                <a:cs typeface="Futura Medium"/>
              </a:rPr>
              <a:t>What parts of the site or application </a:t>
            </a:r>
            <a:r>
              <a:rPr lang="en" sz="2000" b="1" dirty="0">
                <a:solidFill>
                  <a:srgbClr val="3A3A3A"/>
                </a:solidFill>
                <a:latin typeface="Bahnschrift SemiLight" panose="020B0502040204020203" pitchFamily="34" charset="0"/>
                <a:ea typeface="Lato Regular"/>
                <a:cs typeface="Futura Medium"/>
              </a:rPr>
              <a:t>are not yet accessible</a:t>
            </a:r>
            <a:r>
              <a:rPr lang="en" sz="2000" dirty="0">
                <a:solidFill>
                  <a:srgbClr val="3A3A3A"/>
                </a:solidFill>
                <a:latin typeface="Bahnschrift SemiLight" panose="020B0502040204020203" pitchFamily="34" charset="0"/>
                <a:ea typeface="Lato Regular"/>
                <a:cs typeface="Futura Medium"/>
              </a:rPr>
              <a:t> and </a:t>
            </a:r>
            <a:r>
              <a:rPr lang="en" sz="2000" b="1" dirty="0">
                <a:solidFill>
                  <a:srgbClr val="3A3A3A"/>
                </a:solidFill>
                <a:latin typeface="Bahnschrift SemiLight" panose="020B0502040204020203" pitchFamily="34" charset="0"/>
                <a:ea typeface="Lato Regular"/>
                <a:cs typeface="Futura Medium"/>
              </a:rPr>
              <a:t>what alternatives</a:t>
            </a:r>
            <a:r>
              <a:rPr lang="en" sz="2000" dirty="0">
                <a:solidFill>
                  <a:srgbClr val="3A3A3A"/>
                </a:solidFill>
                <a:latin typeface="Bahnschrift SemiLight" panose="020B0502040204020203" pitchFamily="34" charset="0"/>
                <a:ea typeface="Lato Regular"/>
                <a:cs typeface="Futura Medium"/>
              </a:rPr>
              <a:t> are available?</a:t>
            </a:r>
          </a:p>
          <a:p>
            <a:pPr marL="292100" indent="-285750">
              <a:lnSpc>
                <a:spcPct val="150000"/>
              </a:lnSpc>
              <a:spcBef>
                <a:spcPts val="500"/>
              </a:spcBef>
              <a:buChar char="•"/>
            </a:pPr>
            <a:r>
              <a:rPr lang="en" sz="2000" b="1" dirty="0">
                <a:solidFill>
                  <a:srgbClr val="3A3A3A"/>
                </a:solidFill>
                <a:latin typeface="Bahnschrift SemiLight" panose="020B0502040204020203" pitchFamily="34" charset="0"/>
                <a:ea typeface="Lato Regular"/>
                <a:cs typeface="Futura Medium"/>
              </a:rPr>
              <a:t>Improvements planned for the short and medium term</a:t>
            </a:r>
          </a:p>
          <a:p>
            <a:pPr marL="292100" indent="-285750">
              <a:lnSpc>
                <a:spcPct val="150000"/>
              </a:lnSpc>
              <a:spcBef>
                <a:spcPts val="500"/>
              </a:spcBef>
              <a:buChar char="•"/>
            </a:pPr>
            <a:r>
              <a:rPr lang="en" sz="2000" dirty="0">
                <a:solidFill>
                  <a:srgbClr val="3A3A3A"/>
                </a:solidFill>
                <a:latin typeface="Bahnschrift SemiLight" panose="020B0502040204020203" pitchFamily="34" charset="0"/>
                <a:ea typeface="Lato Regular"/>
                <a:cs typeface="Futura Medium"/>
              </a:rPr>
              <a:t>How </a:t>
            </a:r>
            <a:r>
              <a:rPr lang="en" sz="2000" b="1" dirty="0">
                <a:solidFill>
                  <a:srgbClr val="3A3A3A"/>
                </a:solidFill>
                <a:latin typeface="Bahnschrift SemiLight" panose="020B0502040204020203" pitchFamily="34" charset="0"/>
                <a:ea typeface="Lato Regular"/>
                <a:cs typeface="Futura Medium"/>
              </a:rPr>
              <a:t>accessibility was tested</a:t>
            </a:r>
          </a:p>
          <a:p>
            <a:pPr marL="292100" indent="-285750">
              <a:lnSpc>
                <a:spcPct val="150000"/>
              </a:lnSpc>
              <a:spcBef>
                <a:spcPts val="500"/>
              </a:spcBef>
              <a:buChar char="•"/>
            </a:pPr>
            <a:r>
              <a:rPr lang="en" sz="2000" dirty="0">
                <a:solidFill>
                  <a:srgbClr val="3A3A3A"/>
                </a:solidFill>
                <a:latin typeface="Bahnschrift SemiLight" panose="020B0502040204020203" pitchFamily="34" charset="0"/>
                <a:ea typeface="Lato Regular"/>
                <a:cs typeface="Futura Medium"/>
              </a:rPr>
              <a:t>Who can people </a:t>
            </a:r>
            <a:r>
              <a:rPr lang="en" sz="2000" b="1" dirty="0">
                <a:solidFill>
                  <a:srgbClr val="3A3A3A"/>
                </a:solidFill>
                <a:latin typeface="Bahnschrift SemiLight" panose="020B0502040204020203" pitchFamily="34" charset="0"/>
                <a:ea typeface="Lato Regular"/>
                <a:cs typeface="Futura Medium"/>
              </a:rPr>
              <a:t>contact </a:t>
            </a:r>
            <a:r>
              <a:rPr lang="en" sz="2000" dirty="0">
                <a:solidFill>
                  <a:srgbClr val="3A3A3A"/>
                </a:solidFill>
                <a:latin typeface="Bahnschrift SemiLight" panose="020B0502040204020203" pitchFamily="34" charset="0"/>
                <a:ea typeface="Lato Regular"/>
                <a:cs typeface="Futura Medium"/>
              </a:rPr>
              <a:t>if they encounter difficulties, and how?</a:t>
            </a:r>
          </a:p>
        </p:txBody>
      </p:sp>
    </p:spTree>
    <p:extLst>
      <p:ext uri="{BB962C8B-B14F-4D97-AF65-F5344CB8AC3E}">
        <p14:creationId xmlns:p14="http://schemas.microsoft.com/office/powerpoint/2010/main" val="231632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A998946-88CC-4372-AF2D-33FDAB01DA7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7937DB2-B037-44C3-8DB5-3C033A0EED6B}"/>
              </a:ext>
            </a:extLst>
          </p:cNvPr>
          <p:cNvSpPr txBox="1">
            <a:spLocks noGrp="1"/>
          </p:cNvSpPr>
          <p:nvPr>
            <p:ph type="title"/>
          </p:nvPr>
        </p:nvSpPr>
        <p:spPr/>
        <p:txBody>
          <a:bodyPr>
            <a:noAutofit/>
          </a:bodyPr>
          <a:lstStyle/>
          <a:p>
            <a:r>
              <a:rPr lang="en" dirty="0">
                <a:latin typeface="Bahnschrift SemiBold"/>
                <a:cs typeface="Arial"/>
              </a:rPr>
              <a:t>Additional Obligations </a:t>
            </a:r>
            <a:endParaRPr lang="fr-FR" dirty="0"/>
          </a:p>
        </p:txBody>
      </p:sp>
      <p:pic>
        <p:nvPicPr>
          <p:cNvPr id="8" name="Picture 6" descr="Résultat d’images pour point d'interrogation rose">
            <a:extLst>
              <a:ext uri="{FF2B5EF4-FFF2-40B4-BE49-F238E27FC236}">
                <a16:creationId xmlns:a16="http://schemas.microsoft.com/office/drawing/2014/main" id="{FD04F8A3-C4F8-BC94-D606-78EA38E51E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48597" y="2519855"/>
            <a:ext cx="2189423" cy="240302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A3D25BFD-B1AC-32EA-E29F-F42ADC788DFD}"/>
              </a:ext>
            </a:extLst>
          </p:cNvPr>
          <p:cNvSpPr txBox="1"/>
          <p:nvPr/>
        </p:nvSpPr>
        <p:spPr>
          <a:xfrm>
            <a:off x="946726" y="2516908"/>
            <a:ext cx="730827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dirty="0">
                <a:latin typeface="Bahnschrift SemiLight" panose="020B0502040204020203" pitchFamily="34" charset="0"/>
              </a:rPr>
              <a:t>Checks on the SNCB </a:t>
            </a:r>
            <a:r>
              <a:rPr lang="fr-FR" sz="2000" dirty="0" err="1">
                <a:latin typeface="Bahnschrift SemiLight" panose="020B0502040204020203" pitchFamily="34" charset="0"/>
              </a:rPr>
              <a:t>website</a:t>
            </a:r>
            <a:r>
              <a:rPr lang="fr-FR" sz="2000" dirty="0">
                <a:latin typeface="Bahnschrift SemiLight" panose="020B0502040204020203" pitchFamily="34" charset="0"/>
              </a:rPr>
              <a:t> (https://www.belgiantrain.be/fr):</a:t>
            </a:r>
            <a:endParaRPr lang="fr-FR" sz="2000" dirty="0">
              <a:latin typeface="Bahnschrift SemiLight" panose="020B0502040204020203" pitchFamily="34" charset="0"/>
              <a:ea typeface="Calibri"/>
              <a:cs typeface="Calibri"/>
            </a:endParaRPr>
          </a:p>
          <a:p>
            <a:pPr marL="342900" indent="-342900">
              <a:buAutoNum type="arabicPeriod"/>
            </a:pPr>
            <a:endParaRPr lang="fr-FR" sz="2000" dirty="0">
              <a:latin typeface="Bahnschrift SemiLight" panose="020B0502040204020203" pitchFamily="34" charset="0"/>
              <a:ea typeface="Calibri"/>
              <a:cs typeface="Calibri"/>
            </a:endParaRPr>
          </a:p>
          <a:p>
            <a:pPr marL="342900" indent="-342900">
              <a:buAutoNum type="arabicPeriod"/>
            </a:pPr>
            <a:r>
              <a:rPr lang="fr-FR" sz="2000" dirty="0">
                <a:latin typeface="Bahnschrift SemiLight" panose="020B0502040204020203" pitchFamily="34" charset="0"/>
              </a:rPr>
              <a:t>Publication of an </a:t>
            </a:r>
            <a:r>
              <a:rPr lang="fr-FR" sz="2000" dirty="0" err="1">
                <a:latin typeface="Bahnschrift SemiLight" panose="020B0502040204020203" pitchFamily="34" charset="0"/>
              </a:rPr>
              <a:t>accessibility</a:t>
            </a:r>
            <a:r>
              <a:rPr lang="fr-FR" sz="2000" dirty="0">
                <a:latin typeface="Bahnschrift SemiLight" panose="020B0502040204020203" pitchFamily="34" charset="0"/>
              </a:rPr>
              <a:t> </a:t>
            </a:r>
            <a:r>
              <a:rPr lang="fr-FR" sz="2000" dirty="0" err="1">
                <a:latin typeface="Bahnschrift SemiLight" panose="020B0502040204020203" pitchFamily="34" charset="0"/>
              </a:rPr>
              <a:t>declaration</a:t>
            </a:r>
            <a:r>
              <a:rPr lang="fr-FR" sz="2000" dirty="0">
                <a:latin typeface="Bahnschrift SemiLight" panose="020B0502040204020203" pitchFamily="34" charset="0"/>
              </a:rPr>
              <a:t>.</a:t>
            </a:r>
            <a:endParaRPr lang="fr-FR" sz="2000" dirty="0">
              <a:latin typeface="Bahnschrift SemiLight" panose="020B0502040204020203" pitchFamily="34" charset="0"/>
              <a:ea typeface="Calibri"/>
              <a:cs typeface="Calibri"/>
            </a:endParaRPr>
          </a:p>
          <a:p>
            <a:pPr marL="342900" indent="-342900">
              <a:buAutoNum type="arabicPeriod"/>
            </a:pPr>
            <a:r>
              <a:rPr lang="fr-FR" sz="2000" dirty="0" err="1">
                <a:latin typeface="Bahnschrift SemiLight" panose="020B0502040204020203" pitchFamily="34" charset="0"/>
              </a:rPr>
              <a:t>Level</a:t>
            </a:r>
            <a:r>
              <a:rPr lang="fr-FR" sz="2000" dirty="0">
                <a:latin typeface="Bahnschrift SemiLight" panose="020B0502040204020203" pitchFamily="34" charset="0"/>
              </a:rPr>
              <a:t> of compliance (not compliant, </a:t>
            </a:r>
            <a:r>
              <a:rPr lang="fr-FR" sz="2000" dirty="0" err="1">
                <a:latin typeface="Bahnschrift SemiLight" panose="020B0502040204020203" pitchFamily="34" charset="0"/>
              </a:rPr>
              <a:t>partially</a:t>
            </a:r>
            <a:r>
              <a:rPr lang="fr-FR" sz="2000" dirty="0">
                <a:latin typeface="Bahnschrift SemiLight" panose="020B0502040204020203" pitchFamily="34" charset="0"/>
              </a:rPr>
              <a:t> compliant, </a:t>
            </a:r>
            <a:r>
              <a:rPr lang="fr-FR" sz="2000" dirty="0" err="1">
                <a:latin typeface="Bahnschrift SemiLight" panose="020B0502040204020203" pitchFamily="34" charset="0"/>
              </a:rPr>
              <a:t>fully</a:t>
            </a:r>
            <a:r>
              <a:rPr lang="fr-FR" sz="2000" dirty="0">
                <a:latin typeface="Bahnschrift SemiLight" panose="020B0502040204020203" pitchFamily="34" charset="0"/>
              </a:rPr>
              <a:t> compliant)</a:t>
            </a:r>
            <a:endParaRPr lang="fr-FR" sz="2000" dirty="0">
              <a:latin typeface="Bahnschrift SemiLight" panose="020B0502040204020203" pitchFamily="34" charset="0"/>
              <a:ea typeface="Calibri"/>
              <a:cs typeface="Calibri"/>
            </a:endParaRPr>
          </a:p>
          <a:p>
            <a:pPr marL="342900" indent="-342900">
              <a:buAutoNum type="arabicPeriod"/>
            </a:pPr>
            <a:r>
              <a:rPr lang="fr-FR" sz="2000" dirty="0">
                <a:latin typeface="Bahnschrift SemiLight" panose="020B0502040204020203" pitchFamily="34" charset="0"/>
              </a:rPr>
              <a:t>Target </a:t>
            </a:r>
            <a:r>
              <a:rPr lang="fr-FR" sz="2000" dirty="0" err="1">
                <a:latin typeface="Bahnschrift SemiLight" panose="020B0502040204020203" pitchFamily="34" charset="0"/>
              </a:rPr>
              <a:t>level</a:t>
            </a:r>
            <a:r>
              <a:rPr lang="fr-FR" sz="2000" dirty="0">
                <a:latin typeface="Bahnschrift SemiLight" panose="020B0502040204020203" pitchFamily="34" charset="0"/>
              </a:rPr>
              <a:t> and standard (A or AA, WCAG 2.1 or 2.2)</a:t>
            </a:r>
            <a:endParaRPr lang="fr-FR" sz="2000" dirty="0">
              <a:latin typeface="Bahnschrift SemiLight" panose="020B0502040204020203" pitchFamily="34" charset="0"/>
              <a:ea typeface="Calibri"/>
              <a:cs typeface="Calibri"/>
            </a:endParaRPr>
          </a:p>
          <a:p>
            <a:pPr marL="342900" indent="-342900">
              <a:buAutoNum type="arabicPeriod"/>
            </a:pPr>
            <a:r>
              <a:rPr lang="fr-FR" sz="2000" dirty="0" err="1">
                <a:latin typeface="Bahnschrift SemiLight" panose="020B0502040204020203" pitchFamily="34" charset="0"/>
              </a:rPr>
              <a:t>What's</a:t>
            </a:r>
            <a:r>
              <a:rPr lang="fr-FR" sz="2000" dirty="0">
                <a:latin typeface="Bahnschrift SemiLight" panose="020B0502040204020203" pitchFamily="34" charset="0"/>
              </a:rPr>
              <a:t> not accessible</a:t>
            </a:r>
            <a:endParaRPr lang="fr-FR" sz="2000" dirty="0">
              <a:latin typeface="Bahnschrift SemiLight" panose="020B0502040204020203" pitchFamily="34" charset="0"/>
              <a:ea typeface="Calibri"/>
              <a:cs typeface="Calibri"/>
            </a:endParaRPr>
          </a:p>
          <a:p>
            <a:pPr marL="342900" indent="-342900">
              <a:buAutoNum type="arabicPeriod"/>
            </a:pPr>
            <a:r>
              <a:rPr lang="fr-FR" sz="2000" dirty="0">
                <a:latin typeface="Bahnschrift SemiLight" panose="020B0502040204020203" pitchFamily="34" charset="0"/>
              </a:rPr>
              <a:t>Publication of the </a:t>
            </a:r>
            <a:r>
              <a:rPr lang="fr-FR" sz="2000" dirty="0" err="1">
                <a:latin typeface="Bahnschrift SemiLight" panose="020B0502040204020203" pitchFamily="34" charset="0"/>
              </a:rPr>
              <a:t>current</a:t>
            </a:r>
            <a:r>
              <a:rPr lang="fr-FR" sz="2000" dirty="0">
                <a:latin typeface="Bahnschrift SemiLight" panose="020B0502040204020203" pitchFamily="34" charset="0"/>
              </a:rPr>
              <a:t> </a:t>
            </a:r>
            <a:r>
              <a:rPr lang="fr-FR" sz="2000" dirty="0" err="1">
                <a:latin typeface="Bahnschrift SemiLight" panose="020B0502040204020203" pitchFamily="34" charset="0"/>
              </a:rPr>
              <a:t>year's</a:t>
            </a:r>
            <a:r>
              <a:rPr lang="fr-FR" sz="2000" dirty="0">
                <a:latin typeface="Bahnschrift SemiLight" panose="020B0502040204020203" pitchFamily="34" charset="0"/>
              </a:rPr>
              <a:t> action plan.</a:t>
            </a:r>
            <a:endParaRPr lang="fr-FR" sz="2000" dirty="0">
              <a:latin typeface="Bahnschrift SemiLight" panose="020B0502040204020203" pitchFamily="34" charset="0"/>
              <a:ea typeface="Calibri"/>
              <a:cs typeface="Calibri"/>
            </a:endParaRPr>
          </a:p>
          <a:p>
            <a:pPr marL="342900" indent="-342900">
              <a:buAutoNum type="arabicPeriod"/>
            </a:pPr>
            <a:r>
              <a:rPr lang="fr-FR" sz="2000" dirty="0">
                <a:latin typeface="Bahnschrift SemiLight" panose="020B0502040204020203" pitchFamily="34" charset="0"/>
              </a:rPr>
              <a:t>Indication on the home page </a:t>
            </a:r>
            <a:r>
              <a:rPr lang="fr-FR" sz="2000" dirty="0" err="1">
                <a:latin typeface="Bahnschrift SemiLight" panose="020B0502040204020203" pitchFamily="34" charset="0"/>
              </a:rPr>
              <a:t>whether</a:t>
            </a:r>
            <a:r>
              <a:rPr lang="fr-FR" sz="2000" dirty="0">
                <a:latin typeface="Bahnschrift SemiLight" panose="020B0502040204020203" pitchFamily="34" charset="0"/>
              </a:rPr>
              <a:t> the site </a:t>
            </a:r>
            <a:r>
              <a:rPr lang="fr-FR" sz="2000" dirty="0" err="1">
                <a:latin typeface="Bahnschrift SemiLight" panose="020B0502040204020203" pitchFamily="34" charset="0"/>
              </a:rPr>
              <a:t>is</a:t>
            </a:r>
            <a:r>
              <a:rPr lang="fr-FR" sz="2000" dirty="0">
                <a:latin typeface="Bahnschrift SemiLight" panose="020B0502040204020203" pitchFamily="34" charset="0"/>
              </a:rPr>
              <a:t> compliant or not.</a:t>
            </a:r>
            <a:endParaRPr lang="fr-FR" sz="2000" dirty="0">
              <a:latin typeface="Bahnschrift SemiLight" panose="020B0502040204020203" pitchFamily="34" charset="0"/>
              <a:ea typeface="Calibri"/>
              <a:cs typeface="Calibri"/>
            </a:endParaRPr>
          </a:p>
          <a:p>
            <a:pPr marL="342900" indent="-342900">
              <a:buAutoNum type="arabicPeriod"/>
            </a:pPr>
            <a:r>
              <a:rPr lang="fr-FR" sz="2000" dirty="0">
                <a:latin typeface="Bahnschrift SemiLight" panose="020B0502040204020203" pitchFamily="34" charset="0"/>
              </a:rPr>
              <a:t>The </a:t>
            </a:r>
            <a:r>
              <a:rPr lang="fr-FR" sz="2000" dirty="0" err="1">
                <a:latin typeface="Bahnschrift SemiLight" panose="020B0502040204020203" pitchFamily="34" charset="0"/>
              </a:rPr>
              <a:t>ability</a:t>
            </a:r>
            <a:r>
              <a:rPr lang="fr-FR" sz="2000" dirty="0">
                <a:latin typeface="Bahnschrift SemiLight" panose="020B0502040204020203" pitchFamily="34" charset="0"/>
              </a:rPr>
              <a:t> for </a:t>
            </a:r>
            <a:r>
              <a:rPr lang="fr-FR" sz="2000" dirty="0" err="1">
                <a:latin typeface="Bahnschrift SemiLight" panose="020B0502040204020203" pitchFamily="34" charset="0"/>
              </a:rPr>
              <a:t>users</a:t>
            </a:r>
            <a:r>
              <a:rPr lang="fr-FR" sz="2000" dirty="0">
                <a:latin typeface="Bahnschrift SemiLight" panose="020B0502040204020203" pitchFamily="34" charset="0"/>
              </a:rPr>
              <a:t> to </a:t>
            </a:r>
            <a:r>
              <a:rPr lang="fr-FR" sz="2000" dirty="0" err="1">
                <a:latin typeface="Bahnschrift SemiLight" panose="020B0502040204020203" pitchFamily="34" charset="0"/>
              </a:rPr>
              <a:t>easily</a:t>
            </a:r>
            <a:r>
              <a:rPr lang="fr-FR" sz="2000" dirty="0">
                <a:latin typeface="Bahnschrift SemiLight" panose="020B0502040204020203" pitchFamily="34" charset="0"/>
              </a:rPr>
              <a:t> report </a:t>
            </a:r>
            <a:r>
              <a:rPr lang="fr-FR" sz="2000" dirty="0" err="1">
                <a:latin typeface="Bahnschrift SemiLight" panose="020B0502040204020203" pitchFamily="34" charset="0"/>
              </a:rPr>
              <a:t>accessibility</a:t>
            </a:r>
            <a:r>
              <a:rPr lang="fr-FR" sz="2000" dirty="0">
                <a:latin typeface="Bahnschrift SemiLight" panose="020B0502040204020203" pitchFamily="34" charset="0"/>
              </a:rPr>
              <a:t> issues.</a:t>
            </a:r>
            <a:endParaRPr lang="fr-FR" sz="2000" dirty="0">
              <a:latin typeface="Bahnschrift SemiLight" panose="020B0502040204020203" pitchFamily="34" charset="0"/>
              <a:ea typeface="Calibri" panose="020F0502020204030204"/>
              <a:cs typeface="Calibri" panose="020F0502020204030204"/>
            </a:endParaRPr>
          </a:p>
        </p:txBody>
      </p:sp>
      <p:sp>
        <p:nvSpPr>
          <p:cNvPr id="2" name="TextBox 1">
            <a:extLst>
              <a:ext uri="{FF2B5EF4-FFF2-40B4-BE49-F238E27FC236}">
                <a16:creationId xmlns:a16="http://schemas.microsoft.com/office/drawing/2014/main" id="{562E4CB2-5629-6430-09C6-1CCF50DF562C}"/>
              </a:ext>
            </a:extLst>
          </p:cNvPr>
          <p:cNvSpPr txBox="1"/>
          <p:nvPr/>
        </p:nvSpPr>
        <p:spPr>
          <a:xfrm>
            <a:off x="5910135" y="6246654"/>
            <a:ext cx="851494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freepik.com/photos-premium/signe-point-interrogation-ampoule-fond-rose_14489402.htm"/>
              </a:rPr>
              <a:t>https://fr.freepik.com/photos-premium/signe-point-interrogation-ampoule-fond-rose_14489402.htm</a:t>
            </a:r>
            <a:endParaRPr lang="en-US" sz="1000">
              <a:latin typeface="Bahnschrift SemiBold"/>
            </a:endParaRPr>
          </a:p>
        </p:txBody>
      </p:sp>
    </p:spTree>
    <p:extLst>
      <p:ext uri="{BB962C8B-B14F-4D97-AF65-F5344CB8AC3E}">
        <p14:creationId xmlns:p14="http://schemas.microsoft.com/office/powerpoint/2010/main" val="4210299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FE5C918-DED5-903B-9298-ACB93E1533E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C337FFD-0874-74AB-2DE3-88A6D63B27AD}"/>
              </a:ext>
            </a:extLst>
          </p:cNvPr>
          <p:cNvSpPr txBox="1">
            <a:spLocks noGrp="1"/>
          </p:cNvSpPr>
          <p:nvPr>
            <p:ph type="title"/>
          </p:nvPr>
        </p:nvSpPr>
        <p:spPr/>
        <p:txBody>
          <a:bodyPr>
            <a:noAutofit/>
          </a:bodyPr>
          <a:lstStyle/>
          <a:p>
            <a:r>
              <a:rPr lang="en" dirty="0">
                <a:latin typeface="Bahnschrift SemiBold"/>
                <a:cs typeface="Arial"/>
              </a:rPr>
              <a:t>Disproportionate Load</a:t>
            </a:r>
            <a:endParaRPr lang="fr-FR" dirty="0"/>
          </a:p>
        </p:txBody>
      </p:sp>
      <p:sp>
        <p:nvSpPr>
          <p:cNvPr id="3" name="Espace réservé du contenu 2">
            <a:extLst>
              <a:ext uri="{FF2B5EF4-FFF2-40B4-BE49-F238E27FC236}">
                <a16:creationId xmlns:a16="http://schemas.microsoft.com/office/drawing/2014/main" id="{DDD7BA9D-6FA2-14A8-D594-FE3FFD52B829}"/>
              </a:ext>
            </a:extLst>
          </p:cNvPr>
          <p:cNvSpPr>
            <a:spLocks noGrp="1"/>
          </p:cNvSpPr>
          <p:nvPr/>
        </p:nvSpPr>
        <p:spPr>
          <a:xfrm>
            <a:off x="957747" y="1894194"/>
            <a:ext cx="10276047" cy="3556886"/>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endParaRPr lang="fr-FR" sz="1400" b="1" dirty="0">
              <a:latin typeface="Montserrat" pitchFamily="2" charset="77"/>
            </a:endParaRPr>
          </a:p>
          <a:p>
            <a:pPr marL="480695" indent="-285750" rtl="0">
              <a:lnSpc>
                <a:spcPct val="100000"/>
              </a:lnSpc>
              <a:spcBef>
                <a:spcPts val="500"/>
              </a:spcBef>
              <a:buFont typeface="Arial" panose="020B0604020202020204" pitchFamily="34" charset="0"/>
              <a:buChar char="•"/>
            </a:pPr>
            <a:r>
              <a:rPr lang="en" sz="1800" b="0" i="0" u="none" strike="noStrike" dirty="0">
                <a:solidFill>
                  <a:srgbClr val="262626"/>
                </a:solidFill>
                <a:latin typeface="Bahnschrift SemiLight" panose="020B0502040204020203" pitchFamily="34" charset="0"/>
                <a:ea typeface="Lato Regular"/>
                <a:cs typeface="Lato Regular"/>
              </a:rPr>
              <a:t>Conduct an </a:t>
            </a:r>
            <a:r>
              <a:rPr lang="en" sz="1800" b="1" i="0" u="none" strike="noStrike" dirty="0">
                <a:solidFill>
                  <a:srgbClr val="262626"/>
                </a:solidFill>
                <a:latin typeface="Bahnschrift SemiLight" panose="020B0502040204020203" pitchFamily="34" charset="0"/>
                <a:ea typeface="Lato Regular"/>
                <a:cs typeface="Lato Regular"/>
              </a:rPr>
              <a:t>audit</a:t>
            </a:r>
            <a:r>
              <a:rPr lang="en" sz="1800" b="1" i="0" u="none" strike="noStrike" dirty="0">
                <a:solidFill>
                  <a:srgbClr val="262626"/>
                </a:solidFill>
                <a:latin typeface="Bahnschrift SemiLight" panose="020B0502040204020203" pitchFamily="34" charset="0"/>
                <a:cs typeface="Futura Medium"/>
              </a:rPr>
              <a:t> + </a:t>
            </a:r>
            <a:r>
              <a:rPr lang="en" sz="1800" b="1" i="0" u="none" strike="noStrike" dirty="0">
                <a:solidFill>
                  <a:srgbClr val="262626"/>
                </a:solidFill>
                <a:latin typeface="Bahnschrift SemiLight" panose="020B0502040204020203" pitchFamily="34" charset="0"/>
                <a:ea typeface="Lato Regular"/>
                <a:cs typeface="Lato Regular"/>
              </a:rPr>
              <a:t>assess compliance costs.</a:t>
            </a:r>
            <a:endParaRPr lang="fr-FR" sz="1800" dirty="0">
              <a:solidFill>
                <a:srgbClr val="262626"/>
              </a:solidFill>
              <a:latin typeface="Bahnschrift SemiLight" panose="020B0502040204020203" pitchFamily="34" charset="0"/>
              <a:cs typeface="Futura Medium"/>
            </a:endParaRPr>
          </a:p>
          <a:p>
            <a:pPr marL="480695" indent="-285750" rtl="0">
              <a:lnSpc>
                <a:spcPct val="100000"/>
              </a:lnSpc>
              <a:spcBef>
                <a:spcPts val="500"/>
              </a:spcBef>
              <a:buFont typeface="Arial" panose="020B0604020202020204" pitchFamily="34" charset="0"/>
              <a:buChar char="•"/>
            </a:pPr>
            <a:r>
              <a:rPr lang="en" sz="1800" b="0" i="0" u="none" strike="noStrike" dirty="0">
                <a:solidFill>
                  <a:srgbClr val="262626"/>
                </a:solidFill>
                <a:latin typeface="Bahnschrift SemiLight" panose="020B0502040204020203" pitchFamily="34" charset="0"/>
                <a:ea typeface="Lato Regular"/>
                <a:cs typeface="Lato Regular"/>
              </a:rPr>
              <a:t>The assessment may result in a "disproportionate</a:t>
            </a:r>
            <a:r>
              <a:rPr lang="en" sz="1800" b="1" i="0" u="none" strike="noStrike" dirty="0">
                <a:solidFill>
                  <a:srgbClr val="FF4C89"/>
                </a:solidFill>
                <a:latin typeface="Bahnschrift SemiLight" panose="020B0502040204020203" pitchFamily="34" charset="0"/>
                <a:ea typeface="Lato Regular"/>
                <a:cs typeface="Lato Regular"/>
              </a:rPr>
              <a:t> </a:t>
            </a:r>
            <a:r>
              <a:rPr lang="en" sz="1800" b="0" i="0" u="none" strike="noStrike" dirty="0">
                <a:solidFill>
                  <a:srgbClr val="262626"/>
                </a:solidFill>
                <a:latin typeface="Bahnschrift SemiLight" panose="020B0502040204020203" pitchFamily="34" charset="0"/>
                <a:ea typeface="Lato Regular"/>
                <a:cs typeface="Lato Regular"/>
              </a:rPr>
              <a:t>burden", i.e. excessive compliance costs, justifying inaccessibility.</a:t>
            </a:r>
          </a:p>
          <a:p>
            <a:pPr marL="480695" indent="-285750" rtl="0">
              <a:lnSpc>
                <a:spcPct val="100000"/>
              </a:lnSpc>
              <a:spcBef>
                <a:spcPts val="500"/>
              </a:spcBef>
              <a:buFont typeface="Arial" panose="020B0604020202020204" pitchFamily="34" charset="0"/>
              <a:buChar char="•"/>
            </a:pPr>
            <a:r>
              <a:rPr lang="en" sz="1800" b="0" i="0" u="none" strike="noStrike" dirty="0">
                <a:solidFill>
                  <a:srgbClr val="262626"/>
                </a:solidFill>
                <a:latin typeface="Bahnschrift SemiLight" panose="020B0502040204020203" pitchFamily="34" charset="0"/>
                <a:ea typeface="Lato Regular"/>
                <a:cs typeface="Lato Regular"/>
              </a:rPr>
              <a:t>Specify in the accessibility declaration which content is not accessible and why.</a:t>
            </a:r>
          </a:p>
          <a:p>
            <a:pPr marL="480695" indent="-28575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a:p>
            <a:pPr marL="480695" indent="-28575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p:txBody>
      </p:sp>
      <p:sp>
        <p:nvSpPr>
          <p:cNvPr id="5" name="Rectangle 4">
            <a:extLst>
              <a:ext uri="{FF2B5EF4-FFF2-40B4-BE49-F238E27FC236}">
                <a16:creationId xmlns:a16="http://schemas.microsoft.com/office/drawing/2014/main" id="{DE1692E9-4183-830A-72A6-82979525A353}"/>
              </a:ext>
            </a:extLst>
          </p:cNvPr>
          <p:cNvSpPr/>
          <p:nvPr/>
        </p:nvSpPr>
        <p:spPr>
          <a:xfrm>
            <a:off x="1954710" y="3939392"/>
            <a:ext cx="8282708" cy="2218342"/>
          </a:xfrm>
          <a:prstGeom prst="rect">
            <a:avLst/>
          </a:prstGeom>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1200" b="0" i="0" u="none" strike="noStrike" dirty="0">
                <a:solidFill>
                  <a:srgbClr val="000000"/>
                </a:solidFill>
                <a:latin typeface="Bahnschrift SemiLight" panose="020B0502040204020203" pitchFamily="34" charset="0"/>
              </a:rPr>
              <a:t>Art. 6. Public sector bodies may refrain from complying with the accessibility requirements referred to in Article 5 insofar as the measures to be taken to meet them impose a disproportionate</a:t>
            </a:r>
            <a:r>
              <a:rPr lang="en" sz="1200" b="1" i="0" u="none" strike="noStrike" dirty="0">
                <a:solidFill>
                  <a:srgbClr val="000000"/>
                </a:solidFill>
                <a:latin typeface="Bahnschrift SemiLight" panose="020B0502040204020203" pitchFamily="34" charset="0"/>
              </a:rPr>
              <a:t> </a:t>
            </a:r>
            <a:r>
              <a:rPr lang="en" sz="1200" b="0" i="0" u="none" strike="noStrike" dirty="0">
                <a:solidFill>
                  <a:srgbClr val="000000"/>
                </a:solidFill>
                <a:latin typeface="Bahnschrift SemiLight" panose="020B0502040204020203" pitchFamily="34" charset="0"/>
              </a:rPr>
              <a:t>burden on the public sector body, taking into account:</a:t>
            </a:r>
            <a:br>
              <a:rPr lang="en" sz="1200" b="0" i="0" u="none" strike="noStrike" dirty="0">
                <a:latin typeface="Bahnschrift SemiLight" panose="020B0502040204020203" pitchFamily="34" charset="0"/>
              </a:rPr>
            </a:br>
            <a:r>
              <a:rPr lang="en" sz="1200" b="0" i="0" u="none" strike="noStrike" dirty="0">
                <a:solidFill>
                  <a:srgbClr val="000000"/>
                </a:solidFill>
                <a:latin typeface="Bahnschrift SemiLight" panose="020B0502040204020203" pitchFamily="34" charset="0"/>
              </a:rPr>
              <a:t>a) the size, resources and nature of the public sector body concerned, andb</a:t>
            </a:r>
            <a:br>
              <a:rPr lang="en" sz="1200" b="0" i="0" u="none" strike="noStrike" dirty="0">
                <a:latin typeface="Bahnschrift SemiLight" panose="020B0502040204020203" pitchFamily="34" charset="0"/>
              </a:rPr>
            </a:br>
            <a:r>
              <a:rPr lang="en" sz="1200" b="0" i="0" u="none" strike="noStrike" dirty="0">
                <a:solidFill>
                  <a:srgbClr val="000000"/>
                </a:solidFill>
                <a:latin typeface="Bahnschrift SemiLight" panose="020B0502040204020203" pitchFamily="34" charset="0"/>
              </a:rPr>
              <a:t>) the estimated costs and benefits to the public sector body concerned in relation to the estimated benefit to disabled people, taking into account the frequency and duration of use of the specific website or mobile application.</a:t>
            </a:r>
            <a:br>
              <a:rPr lang="en" sz="1200" b="0" i="0" u="none" strike="noStrike" dirty="0">
                <a:latin typeface="Bahnschrift SemiLight" panose="020B0502040204020203" pitchFamily="34" charset="0"/>
              </a:rPr>
            </a:br>
            <a:r>
              <a:rPr lang="en" sz="1200" b="0" i="0" u="none" strike="noStrike" dirty="0">
                <a:solidFill>
                  <a:srgbClr val="000000"/>
                </a:solidFill>
                <a:latin typeface="Bahnschrift SemiLight" panose="020B0502040204020203" pitchFamily="34" charset="0"/>
              </a:rPr>
              <a:t>The public sector body concerned </a:t>
            </a:r>
            <a:r>
              <a:rPr lang="en" sz="1200" b="1" i="0" u="none" strike="noStrike" dirty="0">
                <a:solidFill>
                  <a:srgbClr val="000000"/>
                </a:solidFill>
                <a:latin typeface="Bahnschrift SemiLight" panose="020B0502040204020203" pitchFamily="34" charset="0"/>
              </a:rPr>
              <a:t>shall make an initial</a:t>
            </a:r>
            <a:r>
              <a:rPr lang="en" sz="1200" b="0" i="0" u="none" strike="noStrike" dirty="0">
                <a:solidFill>
                  <a:srgbClr val="000000"/>
                </a:solidFill>
                <a:latin typeface="Bahnschrift SemiLight" panose="020B0502040204020203" pitchFamily="34" charset="0"/>
              </a:rPr>
              <a:t> assessment of the extent to which compliance with the accessibility requirements set out in Article 5 entails a disproportionate burden.</a:t>
            </a:r>
            <a:br>
              <a:rPr lang="en" sz="1200" b="0" i="0" u="none" strike="noStrike" dirty="0">
                <a:latin typeface="Bahnschrift SemiLight" panose="020B0502040204020203" pitchFamily="34" charset="0"/>
              </a:rPr>
            </a:br>
            <a:r>
              <a:rPr lang="en" sz="1200" b="0" i="0" u="none" strike="noStrike" dirty="0">
                <a:solidFill>
                  <a:srgbClr val="000000"/>
                </a:solidFill>
                <a:latin typeface="Bahnschrift SemiLight" panose="020B0502040204020203" pitchFamily="34" charset="0"/>
              </a:rPr>
              <a:t>Where a public-sector body makes use of this derogation, it shall </a:t>
            </a:r>
            <a:r>
              <a:rPr lang="en" sz="1200" b="1" i="0" u="none" strike="noStrike" dirty="0">
                <a:solidFill>
                  <a:srgbClr val="000000"/>
                </a:solidFill>
                <a:latin typeface="Bahnschrift SemiLight" panose="020B0502040204020203" pitchFamily="34" charset="0"/>
              </a:rPr>
              <a:t>specify, in the declaration </a:t>
            </a:r>
            <a:r>
              <a:rPr lang="en" sz="1200" b="0" i="0" u="none" strike="noStrike" dirty="0">
                <a:solidFill>
                  <a:srgbClr val="000000"/>
                </a:solidFill>
                <a:latin typeface="Bahnschrift SemiLight" panose="020B0502040204020203" pitchFamily="34" charset="0"/>
              </a:rPr>
              <a:t>referred to in Article 7, which parts of the accessibility requirements could not be met and the reasons for this, and, where appropriate, it shall present accessible alternatives.accessibility requirements have not been met and the reasons for this non-compliance, and, where appropriate, presents accessible alternatives.</a:t>
            </a:r>
            <a:endParaRPr lang="fr-BE" sz="1200" spc="50" dirty="0">
              <a:solidFill>
                <a:srgbClr val="000000"/>
              </a:solidFill>
              <a:latin typeface="Bahnschrift SemiLight" panose="020B0502040204020203" pitchFamily="34" charset="0"/>
              <a:cs typeface="Futura Medium" panose="020B0602020204020303" pitchFamily="34" charset="-79"/>
            </a:endParaRPr>
          </a:p>
          <a:p>
            <a:pPr rtl="0">
              <a:lnSpc>
                <a:spcPct val="100000"/>
              </a:lnSpc>
              <a:spcBef>
                <a:spcPts val="500"/>
              </a:spcBef>
            </a:pPr>
            <a:r>
              <a:rPr lang="en" sz="1000" b="0" i="0" u="none" strike="noStrike" spc="50" dirty="0">
                <a:solidFill>
                  <a:srgbClr val="696B81"/>
                </a:solidFill>
                <a:latin typeface="Montserrat"/>
                <a:cs typeface="Futura Medium"/>
                <a:hlinkClick r:id="rId3">
                  <a:extLst>
                    <a:ext uri="{A12FA001-AC4F-418D-AE19-62706E023703}">
                      <ahyp:hlinkClr xmlns:ahyp="http://schemas.microsoft.com/office/drawing/2018/hyperlinkcolor" val="tx"/>
                    </a:ext>
                  </a:extLst>
                </a:hlinkClick>
              </a:rPr>
              <a:t>http://www.ejustice.just.fgov.be/cgi/article_body.pl?language=fr&amp;caller=summary&amp;pub_date=18-09-03&amp;numac=2018040577</a:t>
            </a:r>
            <a:r>
              <a:rPr lang="en" sz="1000" b="0" i="0" u="none" strike="noStrike" spc="50" dirty="0">
                <a:solidFill>
                  <a:srgbClr val="696B81"/>
                </a:solidFill>
                <a:latin typeface="Montserrat"/>
                <a:cs typeface="Futura Medium"/>
              </a:rPr>
              <a:t> </a:t>
            </a:r>
          </a:p>
        </p:txBody>
      </p:sp>
    </p:spTree>
    <p:extLst>
      <p:ext uri="{BB962C8B-B14F-4D97-AF65-F5344CB8AC3E}">
        <p14:creationId xmlns:p14="http://schemas.microsoft.com/office/powerpoint/2010/main" val="456066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A82D9FE6-E911-0C38-D404-209358229277}"/>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927F0E8-CF5A-58F7-F33F-E76DECD83E81}"/>
              </a:ext>
            </a:extLst>
          </p:cNvPr>
          <p:cNvSpPr txBox="1">
            <a:spLocks noGrp="1"/>
          </p:cNvSpPr>
          <p:nvPr>
            <p:ph type="title"/>
          </p:nvPr>
        </p:nvSpPr>
        <p:spPr/>
        <p:txBody>
          <a:bodyPr>
            <a:noAutofit/>
          </a:bodyPr>
          <a:lstStyle/>
          <a:p>
            <a:r>
              <a:rPr lang="en" dirty="0">
                <a:latin typeface="Bahnschrift SemiBold"/>
                <a:cs typeface="Arial"/>
              </a:rPr>
              <a:t>Legislation for the Non-Public Sector</a:t>
            </a:r>
          </a:p>
        </p:txBody>
      </p:sp>
      <p:sp>
        <p:nvSpPr>
          <p:cNvPr id="3" name="Espace réservé du contenu 2">
            <a:extLst>
              <a:ext uri="{FF2B5EF4-FFF2-40B4-BE49-F238E27FC236}">
                <a16:creationId xmlns:a16="http://schemas.microsoft.com/office/drawing/2014/main" id="{FED2DC0F-9A63-6195-D432-FAF4918BB723}"/>
              </a:ext>
            </a:extLst>
          </p:cNvPr>
          <p:cNvSpPr>
            <a:spLocks noGrp="1"/>
          </p:cNvSpPr>
          <p:nvPr/>
        </p:nvSpPr>
        <p:spPr>
          <a:xfrm>
            <a:off x="957747" y="1894194"/>
            <a:ext cx="10276047" cy="3556886"/>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fr-FR" sz="2000" b="1" dirty="0" err="1">
                <a:latin typeface="Bahnschrift SemiLight" panose="020B0502040204020203" pitchFamily="34" charset="0"/>
                <a:cs typeface="Futura Medium"/>
              </a:rPr>
              <a:t>What</a:t>
            </a:r>
            <a:r>
              <a:rPr lang="fr-FR" sz="2000" b="1" dirty="0">
                <a:latin typeface="Bahnschrift SemiLight" panose="020B0502040204020203" pitchFamily="34" charset="0"/>
                <a:cs typeface="Futura Medium"/>
              </a:rPr>
              <a:t> digital content </a:t>
            </a:r>
            <a:r>
              <a:rPr lang="fr-FR" sz="2000" b="1" dirty="0" err="1">
                <a:latin typeface="Bahnschrift SemiLight" panose="020B0502040204020203" pitchFamily="34" charset="0"/>
                <a:cs typeface="Futura Medium"/>
              </a:rPr>
              <a:t>will</a:t>
            </a:r>
            <a:r>
              <a:rPr lang="fr-FR" sz="2000" b="1" dirty="0">
                <a:latin typeface="Bahnschrift SemiLight" panose="020B0502040204020203" pitchFamily="34" charset="0"/>
                <a:cs typeface="Futura Medium"/>
              </a:rPr>
              <a:t> </a:t>
            </a:r>
            <a:r>
              <a:rPr lang="fr-FR" sz="2000" b="1" dirty="0" err="1">
                <a:latin typeface="Bahnschrift SemiLight" panose="020B0502040204020203" pitchFamily="34" charset="0"/>
                <a:cs typeface="Futura Medium"/>
              </a:rPr>
              <a:t>be</a:t>
            </a:r>
            <a:r>
              <a:rPr lang="fr-FR" sz="2000" b="1" dirty="0">
                <a:latin typeface="Bahnschrift SemiLight" panose="020B0502040204020203" pitchFamily="34" charset="0"/>
                <a:cs typeface="Futura Medium"/>
              </a:rPr>
              <a:t> accessible in JUNE 2025?</a:t>
            </a:r>
          </a:p>
          <a:p>
            <a:pPr>
              <a:lnSpc>
                <a:spcPct val="100000"/>
              </a:lnSpc>
              <a:spcBef>
                <a:spcPts val="500"/>
              </a:spcBef>
            </a:pPr>
            <a:endParaRPr lang="fr-FR" sz="2000" b="1" dirty="0">
              <a:latin typeface="Bahnschrift SemiLight" panose="020B0502040204020203" pitchFamily="34" charset="0"/>
            </a:endParaRPr>
          </a:p>
          <a:p>
            <a:pPr marL="292100" indent="-285750">
              <a:lnSpc>
                <a:spcPct val="100000"/>
              </a:lnSpc>
              <a:spcBef>
                <a:spcPts val="500"/>
              </a:spcBef>
              <a:buChar char="•"/>
            </a:pPr>
            <a:r>
              <a:rPr lang="fr-FR" sz="2000" dirty="0">
                <a:latin typeface="Bahnschrift SemiLight" panose="020B0502040204020203" pitchFamily="34" charset="0"/>
                <a:cs typeface="Futura Medium"/>
              </a:rPr>
              <a:t>Transportation services</a:t>
            </a:r>
          </a:p>
          <a:p>
            <a:pPr marL="292100" indent="-285750">
              <a:lnSpc>
                <a:spcPct val="100000"/>
              </a:lnSpc>
              <a:spcBef>
                <a:spcPts val="500"/>
              </a:spcBef>
              <a:buChar char="•"/>
            </a:pPr>
            <a:r>
              <a:rPr lang="fr-FR" sz="2000" dirty="0" err="1">
                <a:latin typeface="Bahnschrift SemiLight" panose="020B0502040204020203" pitchFamily="34" charset="0"/>
                <a:cs typeface="Futura Medium"/>
              </a:rPr>
              <a:t>Telephone</a:t>
            </a:r>
            <a:r>
              <a:rPr lang="fr-FR" sz="2000" dirty="0">
                <a:latin typeface="Bahnschrift SemiLight" panose="020B0502040204020203" pitchFamily="34" charset="0"/>
                <a:cs typeface="Futura Medium"/>
              </a:rPr>
              <a:t> service</a:t>
            </a:r>
          </a:p>
          <a:p>
            <a:pPr marL="292100" indent="-285750">
              <a:lnSpc>
                <a:spcPct val="100000"/>
              </a:lnSpc>
              <a:spcBef>
                <a:spcPts val="500"/>
              </a:spcBef>
              <a:buChar char="•"/>
            </a:pPr>
            <a:r>
              <a:rPr lang="fr-FR" sz="2000" dirty="0">
                <a:latin typeface="Bahnschrift SemiLight" panose="020B0502040204020203" pitchFamily="34" charset="0"/>
                <a:cs typeface="Futura Medium"/>
              </a:rPr>
              <a:t>E-commerce</a:t>
            </a:r>
          </a:p>
          <a:p>
            <a:pPr marL="292100" indent="-285750">
              <a:lnSpc>
                <a:spcPct val="100000"/>
              </a:lnSpc>
              <a:spcBef>
                <a:spcPts val="500"/>
              </a:spcBef>
              <a:buChar char="•"/>
            </a:pPr>
            <a:r>
              <a:rPr lang="fr-FR" sz="2000" dirty="0">
                <a:latin typeface="Bahnschrift SemiLight" panose="020B0502040204020203" pitchFamily="34" charset="0"/>
                <a:cs typeface="Futura Medium"/>
              </a:rPr>
              <a:t>Banking services</a:t>
            </a:r>
          </a:p>
          <a:p>
            <a:pPr marL="292100" indent="-285750">
              <a:lnSpc>
                <a:spcPct val="100000"/>
              </a:lnSpc>
              <a:spcBef>
                <a:spcPts val="500"/>
              </a:spcBef>
              <a:buChar char="•"/>
            </a:pPr>
            <a:r>
              <a:rPr lang="fr-FR" sz="2000" dirty="0">
                <a:latin typeface="Bahnschrift SemiLight" panose="020B0502040204020203" pitchFamily="34" charset="0"/>
                <a:cs typeface="Futura Medium"/>
              </a:rPr>
              <a:t>Digital books (e-books) and </a:t>
            </a:r>
            <a:r>
              <a:rPr lang="fr-FR" sz="2000" dirty="0" err="1">
                <a:latin typeface="Bahnschrift SemiLight" panose="020B0502040204020203" pitchFamily="34" charset="0"/>
                <a:cs typeface="Futura Medium"/>
              </a:rPr>
              <a:t>specialized</a:t>
            </a:r>
            <a:r>
              <a:rPr lang="fr-FR" sz="2000" dirty="0">
                <a:latin typeface="Bahnschrift SemiLight" panose="020B0502040204020203" pitchFamily="34" charset="0"/>
                <a:cs typeface="Futura Medium"/>
              </a:rPr>
              <a:t> software</a:t>
            </a:r>
          </a:p>
          <a:p>
            <a:pPr marL="292100" indent="-285750">
              <a:lnSpc>
                <a:spcPct val="100000"/>
              </a:lnSpc>
              <a:spcBef>
                <a:spcPts val="500"/>
              </a:spcBef>
              <a:buChar char="•"/>
            </a:pPr>
            <a:r>
              <a:rPr lang="fr-FR" sz="2000" dirty="0">
                <a:latin typeface="Bahnschrift SemiLight" panose="020B0502040204020203" pitchFamily="34" charset="0"/>
                <a:cs typeface="Futura Medium"/>
              </a:rPr>
              <a:t>Street </a:t>
            </a:r>
            <a:r>
              <a:rPr lang="fr-FR" sz="2000" dirty="0" err="1">
                <a:latin typeface="Bahnschrift SemiLight" panose="020B0502040204020203" pitchFamily="34" charset="0"/>
                <a:cs typeface="Futura Medium"/>
              </a:rPr>
              <a:t>furniture</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transmitting</a:t>
            </a:r>
            <a:r>
              <a:rPr lang="fr-FR" sz="2000" dirty="0">
                <a:latin typeface="Bahnschrift SemiLight" panose="020B0502040204020203" pitchFamily="34" charset="0"/>
                <a:cs typeface="Futura Medium"/>
              </a:rPr>
              <a:t> digital information</a:t>
            </a:r>
          </a:p>
          <a:p>
            <a:pPr marL="292100" indent="-285750">
              <a:lnSpc>
                <a:spcPct val="100000"/>
              </a:lnSpc>
              <a:spcBef>
                <a:spcPts val="500"/>
              </a:spcBef>
              <a:buChar char="•"/>
            </a:pPr>
            <a:r>
              <a:rPr lang="fr-FR" sz="2000" dirty="0">
                <a:latin typeface="Bahnschrift SemiLight" panose="020B0502040204020203" pitchFamily="34" charset="0"/>
                <a:cs typeface="Futura Medium"/>
              </a:rPr>
              <a:t>Services </a:t>
            </a:r>
            <a:r>
              <a:rPr lang="fr-FR" sz="2000" dirty="0" err="1">
                <a:latin typeface="Bahnschrift SemiLight" panose="020B0502040204020203" pitchFamily="34" charset="0"/>
                <a:cs typeface="Futura Medium"/>
              </a:rPr>
              <a:t>providing</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access</a:t>
            </a:r>
            <a:r>
              <a:rPr lang="fr-FR" sz="2000" dirty="0">
                <a:latin typeface="Bahnschrift SemiLight" panose="020B0502040204020203" pitchFamily="34" charset="0"/>
                <a:cs typeface="Futura Medium"/>
              </a:rPr>
              <a:t> to </a:t>
            </a:r>
            <a:r>
              <a:rPr lang="fr-FR" sz="2000" dirty="0" err="1">
                <a:latin typeface="Bahnschrift SemiLight" panose="020B0502040204020203" pitchFamily="34" charset="0"/>
                <a:cs typeface="Futura Medium"/>
              </a:rPr>
              <a:t>audiovisual</a:t>
            </a:r>
            <a:r>
              <a:rPr lang="fr-FR" sz="2000" dirty="0">
                <a:latin typeface="Bahnschrift SemiLight" panose="020B0502040204020203" pitchFamily="34" charset="0"/>
                <a:cs typeface="Futura Medium"/>
              </a:rPr>
              <a:t> media</a:t>
            </a:r>
          </a:p>
          <a:p>
            <a:pPr marL="292100" indent="-285750">
              <a:lnSpc>
                <a:spcPct val="100000"/>
              </a:lnSpc>
              <a:spcBef>
                <a:spcPts val="500"/>
              </a:spcBef>
              <a:buChar char="•"/>
            </a:pPr>
            <a:endParaRPr lang="fr-FR" sz="2000" dirty="0">
              <a:latin typeface="Bahnschrift SemiLight" panose="020B0502040204020203" pitchFamily="34" charset="0"/>
            </a:endParaRPr>
          </a:p>
          <a:p>
            <a:pPr>
              <a:lnSpc>
                <a:spcPct val="100000"/>
              </a:lnSpc>
              <a:spcBef>
                <a:spcPts val="500"/>
              </a:spcBef>
            </a:pPr>
            <a:r>
              <a:rPr lang="fr-FR" sz="2000" dirty="0">
                <a:latin typeface="Bahnschrift SemiLight" panose="020B0502040204020203" pitchFamily="34" charset="0"/>
                <a:cs typeface="Futura Medium"/>
              </a:rPr>
              <a:t>NB: the </a:t>
            </a:r>
            <a:r>
              <a:rPr lang="fr-FR" sz="2000" dirty="0" err="1">
                <a:latin typeface="Bahnschrift SemiLight" panose="020B0502040204020203" pitchFamily="34" charset="0"/>
                <a:cs typeface="Futura Medium"/>
              </a:rPr>
              <a:t>health</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hotel</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education</a:t>
            </a:r>
            <a:r>
              <a:rPr lang="fr-FR" sz="2000" dirty="0">
                <a:latin typeface="Bahnschrift SemiLight" panose="020B0502040204020203" pitchFamily="34" charset="0"/>
                <a:cs typeface="Futura Medium"/>
              </a:rPr>
              <a:t> and </a:t>
            </a:r>
            <a:r>
              <a:rPr lang="fr-FR" sz="2000" dirty="0" err="1">
                <a:latin typeface="Bahnschrift SemiLight" panose="020B0502040204020203" pitchFamily="34" charset="0"/>
                <a:cs typeface="Futura Medium"/>
              </a:rPr>
              <a:t>insurance</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sectors</a:t>
            </a:r>
            <a:r>
              <a:rPr lang="fr-FR" sz="2000" dirty="0">
                <a:latin typeface="Bahnschrift SemiLight" panose="020B0502040204020203" pitchFamily="34" charset="0"/>
                <a:cs typeface="Futura Medium"/>
              </a:rPr>
              <a:t> are not </a:t>
            </a:r>
            <a:r>
              <a:rPr lang="fr-FR" sz="2000" dirty="0" err="1">
                <a:latin typeface="Bahnschrift SemiLight" panose="020B0502040204020203" pitchFamily="34" charset="0"/>
                <a:cs typeface="Futura Medium"/>
              </a:rPr>
              <a:t>included</a:t>
            </a:r>
            <a:r>
              <a:rPr lang="fr-FR" sz="2000" dirty="0">
                <a:latin typeface="Bahnschrift SemiLight" panose="020B0502040204020203" pitchFamily="34" charset="0"/>
                <a:cs typeface="Futura Medium"/>
              </a:rPr>
              <a:t>. </a:t>
            </a:r>
          </a:p>
          <a:p>
            <a:pPr>
              <a:lnSpc>
                <a:spcPct val="100000"/>
              </a:lnSpc>
              <a:spcBef>
                <a:spcPts val="500"/>
              </a:spcBef>
            </a:pPr>
            <a:r>
              <a:rPr lang="fr-FR" sz="2000" dirty="0">
                <a:latin typeface="Bahnschrift SemiLight" panose="020B0502040204020203" pitchFamily="34" charset="0"/>
                <a:cs typeface="Futura Medium"/>
              </a:rPr>
              <a:t>But </a:t>
            </a:r>
            <a:r>
              <a:rPr lang="fr-FR" sz="2000" dirty="0" err="1">
                <a:latin typeface="Bahnschrift SemiLight" panose="020B0502040204020203" pitchFamily="34" charset="0"/>
                <a:cs typeface="Futura Medium"/>
              </a:rPr>
              <a:t>they</a:t>
            </a:r>
            <a:r>
              <a:rPr lang="fr-FR" sz="2000" dirty="0">
                <a:latin typeface="Bahnschrift SemiLight" panose="020B0502040204020203" pitchFamily="34" charset="0"/>
                <a:cs typeface="Futura Medium"/>
              </a:rPr>
              <a:t> are </a:t>
            </a:r>
            <a:r>
              <a:rPr lang="fr-FR" sz="2000" dirty="0" err="1">
                <a:latin typeface="Bahnschrift SemiLight" panose="020B0502040204020203" pitchFamily="34" charset="0"/>
                <a:cs typeface="Futura Medium"/>
              </a:rPr>
              <a:t>well</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within</a:t>
            </a:r>
            <a:r>
              <a:rPr lang="fr-FR" sz="2000" dirty="0">
                <a:latin typeface="Bahnschrift SemiLight" panose="020B0502040204020203" pitchFamily="34" charset="0"/>
                <a:cs typeface="Futura Medium"/>
              </a:rPr>
              <a:t> the American ADA, </a:t>
            </a:r>
            <a:r>
              <a:rPr lang="fr-FR" sz="2000" dirty="0" err="1">
                <a:latin typeface="Bahnschrift SemiLight" panose="020B0502040204020203" pitchFamily="34" charset="0"/>
                <a:cs typeface="Futura Medium"/>
              </a:rPr>
              <a:t>which</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largely</a:t>
            </a:r>
            <a:r>
              <a:rPr lang="fr-FR" sz="2000" dirty="0">
                <a:latin typeface="Bahnschrift SemiLight" panose="020B0502040204020203" pitchFamily="34" charset="0"/>
                <a:cs typeface="Futura Medium"/>
              </a:rPr>
              <a:t> inspires </a:t>
            </a:r>
            <a:r>
              <a:rPr lang="fr-FR" sz="2000" dirty="0" err="1">
                <a:latin typeface="Bahnschrift SemiLight" panose="020B0502040204020203" pitchFamily="34" charset="0"/>
                <a:cs typeface="Futura Medium"/>
              </a:rPr>
              <a:t>European</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legislative</a:t>
            </a:r>
            <a:r>
              <a:rPr lang="fr-FR" sz="2000" dirty="0">
                <a:latin typeface="Bahnschrift SemiLight" panose="020B0502040204020203" pitchFamily="34" charset="0"/>
                <a:cs typeface="Futura Medium"/>
              </a:rPr>
              <a:t> </a:t>
            </a:r>
            <a:r>
              <a:rPr lang="fr-FR" sz="2000" dirty="0" err="1">
                <a:latin typeface="Bahnschrift SemiLight" panose="020B0502040204020203" pitchFamily="34" charset="0"/>
                <a:cs typeface="Futura Medium"/>
              </a:rPr>
              <a:t>progress</a:t>
            </a:r>
            <a:r>
              <a:rPr lang="fr-FR" sz="2000" dirty="0">
                <a:latin typeface="Bahnschrift SemiLight" panose="020B0502040204020203" pitchFamily="34" charset="0"/>
                <a:cs typeface="Futura Medium"/>
              </a:rPr>
              <a:t>...</a:t>
            </a:r>
          </a:p>
          <a:p>
            <a:pPr>
              <a:lnSpc>
                <a:spcPct val="100000"/>
              </a:lnSpc>
              <a:spcBef>
                <a:spcPts val="500"/>
              </a:spcBef>
            </a:pPr>
            <a:endParaRPr lang="fr-FR" sz="1400" b="1" dirty="0">
              <a:latin typeface="Bahnschrift"/>
            </a:endParaRPr>
          </a:p>
          <a:p>
            <a:pPr marL="480695" indent="-285750" rtl="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a:p>
            <a:pPr marL="480695" indent="-28575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p:txBody>
      </p:sp>
    </p:spTree>
    <p:extLst>
      <p:ext uri="{BB962C8B-B14F-4D97-AF65-F5344CB8AC3E}">
        <p14:creationId xmlns:p14="http://schemas.microsoft.com/office/powerpoint/2010/main" val="12609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6537BC1-3506-DEE9-3EC3-E152F15C42A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3451DBD-26AE-366D-4EE0-A0B830241884}"/>
              </a:ext>
            </a:extLst>
          </p:cNvPr>
          <p:cNvSpPr txBox="1">
            <a:spLocks noGrp="1"/>
          </p:cNvSpPr>
          <p:nvPr>
            <p:ph type="title"/>
          </p:nvPr>
        </p:nvSpPr>
        <p:spPr/>
        <p:txBody>
          <a:bodyPr>
            <a:noAutofit/>
          </a:bodyPr>
          <a:lstStyle/>
          <a:p>
            <a:r>
              <a:rPr lang="en">
                <a:latin typeface="Bahnschrift SemiBold"/>
                <a:cs typeface="Arial"/>
              </a:rPr>
              <a:t>Legislation for the Non-Public Sector</a:t>
            </a:r>
          </a:p>
        </p:txBody>
      </p:sp>
      <p:sp>
        <p:nvSpPr>
          <p:cNvPr id="4" name="Espace réservé du contenu 2">
            <a:extLst>
              <a:ext uri="{FF2B5EF4-FFF2-40B4-BE49-F238E27FC236}">
                <a16:creationId xmlns:a16="http://schemas.microsoft.com/office/drawing/2014/main" id="{EAE0CAC7-B633-349C-0239-7C8876F8AA31}"/>
              </a:ext>
            </a:extLst>
          </p:cNvPr>
          <p:cNvSpPr>
            <a:spLocks noGrp="1"/>
          </p:cNvSpPr>
          <p:nvPr/>
        </p:nvSpPr>
        <p:spPr>
          <a:xfrm>
            <a:off x="980838" y="1827169"/>
            <a:ext cx="10647945" cy="4481249"/>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endParaRPr lang="fr-FR" sz="1400" b="1" dirty="0">
              <a:latin typeface="Bahnschrift"/>
            </a:endParaRPr>
          </a:p>
          <a:p>
            <a:pPr marL="194945">
              <a:lnSpc>
                <a:spcPct val="100000"/>
              </a:lnSpc>
              <a:spcBef>
                <a:spcPts val="500"/>
              </a:spcBef>
            </a:pPr>
            <a:endParaRPr lang="fr-BE" sz="1800" dirty="0">
              <a:solidFill>
                <a:srgbClr val="262626"/>
              </a:solidFill>
              <a:latin typeface="Bahnschrift SemiLight" panose="020B0502040204020203" pitchFamily="34" charset="0"/>
              <a:ea typeface="Lato Regular"/>
              <a:cs typeface="Lato Regular"/>
            </a:endParaRPr>
          </a:p>
          <a:p>
            <a:pPr rtl="0">
              <a:lnSpc>
                <a:spcPct val="100000"/>
              </a:lnSpc>
              <a:spcBef>
                <a:spcPts val="500"/>
              </a:spcBef>
            </a:pPr>
            <a:r>
              <a:rPr lang="en" sz="1800" b="1" i="0" u="none" strike="noStrike" dirty="0">
                <a:solidFill>
                  <a:srgbClr val="262626"/>
                </a:solidFill>
                <a:latin typeface="Bahnschrift SemiLight" panose="020B0502040204020203" pitchFamily="34" charset="0"/>
                <a:cs typeface="Futura Medium"/>
              </a:rPr>
              <a:t>How long will it take to comply?</a:t>
            </a:r>
          </a:p>
          <a:p>
            <a:pPr>
              <a:lnSpc>
                <a:spcPct val="100000"/>
              </a:lnSpc>
              <a:spcBef>
                <a:spcPts val="500"/>
              </a:spcBef>
            </a:pPr>
            <a:endParaRPr lang="fr-FR" sz="1800" b="1" dirty="0">
              <a:solidFill>
                <a:srgbClr val="262626"/>
              </a:solidFill>
              <a:latin typeface="Bahnschrift SemiLight" panose="020B0502040204020203" pitchFamily="34" charset="0"/>
            </a:endParaRPr>
          </a:p>
          <a:p>
            <a:pPr>
              <a:lnSpc>
                <a:spcPct val="100000"/>
              </a:lnSpc>
            </a:pPr>
            <a:r>
              <a:rPr lang="en" sz="1800" dirty="0">
                <a:latin typeface="Bahnschrift SemiLight" panose="020B0502040204020203" pitchFamily="34" charset="0"/>
                <a:ea typeface="Lato Regular"/>
                <a:cs typeface="Lato Regular"/>
              </a:rPr>
              <a:t>As of </a:t>
            </a:r>
            <a:r>
              <a:rPr lang="en" sz="1800" b="1" dirty="0">
                <a:latin typeface="Bahnschrift SemiLight" panose="020B0502040204020203" pitchFamily="34" charset="0"/>
                <a:ea typeface="Lato Regular"/>
                <a:cs typeface="Lato Regular"/>
              </a:rPr>
              <a:t>June 28, 2025</a:t>
            </a:r>
            <a:r>
              <a:rPr lang="en" sz="1800" dirty="0">
                <a:latin typeface="Bahnschrift SemiLight" panose="020B0502040204020203" pitchFamily="34" charset="0"/>
                <a:ea typeface="Lato Regular"/>
                <a:cs typeface="Lato Regular"/>
              </a:rPr>
              <a:t>, all new digital products and services (websites, mobile apps, etc.) must comply with the accessibility requirements set by the European regulation, specifically WCAG 2.2 levels A and AA. </a:t>
            </a:r>
            <a:endParaRPr lang="en" sz="1800" dirty="0">
              <a:latin typeface="Bahnschrift SemiLight" panose="020B0502040204020203" pitchFamily="34" charset="0"/>
            </a:endParaRPr>
          </a:p>
          <a:p>
            <a:pPr>
              <a:lnSpc>
                <a:spcPct val="100000"/>
              </a:lnSpc>
            </a:pPr>
            <a:r>
              <a:rPr lang="en" sz="1800" dirty="0">
                <a:latin typeface="Bahnschrift SemiLight" panose="020B0502040204020203" pitchFamily="34" charset="0"/>
                <a:ea typeface="Lato Regular"/>
                <a:cs typeface="Lato Regular"/>
              </a:rPr>
              <a:t>For existing platforms, there is typically a gradual compliance period, often until 2028 or 2030, depending on national regulations (For instance: 2028 for France).</a:t>
            </a:r>
            <a:endParaRPr lang="en" sz="1800" dirty="0">
              <a:latin typeface="Bahnschrift SemiLight" panose="020B0502040204020203" pitchFamily="34" charset="0"/>
              <a:ea typeface="Lato Regular"/>
            </a:endParaRPr>
          </a:p>
          <a:p>
            <a:pPr>
              <a:lnSpc>
                <a:spcPct val="100000"/>
              </a:lnSpc>
            </a:pPr>
            <a:r>
              <a:rPr lang="en" sz="1800" dirty="0">
                <a:latin typeface="Bahnschrift SemiLight" panose="020B0502040204020203" pitchFamily="34" charset="0"/>
                <a:ea typeface="Lato Regular"/>
                <a:cs typeface="Lato Regular"/>
              </a:rPr>
              <a:t> </a:t>
            </a:r>
            <a:r>
              <a:rPr lang="en" sz="1800" b="1" dirty="0">
                <a:latin typeface="Bahnschrift SemiLight" panose="020B0502040204020203" pitchFamily="34" charset="0"/>
                <a:ea typeface="Lato Regular"/>
                <a:cs typeface="Lato Regular"/>
              </a:rPr>
              <a:t>This provides companies with several years to audit, correct, and document their site or application</a:t>
            </a:r>
            <a:r>
              <a:rPr lang="en" sz="1800" dirty="0">
                <a:latin typeface="Bahnschrift SemiLight" panose="020B0502040204020203" pitchFamily="34" charset="0"/>
                <a:ea typeface="Lato Regular"/>
                <a:cs typeface="Lato Regular"/>
              </a:rPr>
              <a:t>, while avoiding penalties. Therefore, it is crucial to start these efforts now to meet the deadline and mitigate risks.</a:t>
            </a:r>
            <a:endParaRPr lang="en" sz="1800" dirty="0">
              <a:latin typeface="Bahnschrift SemiLight" panose="020B0502040204020203" pitchFamily="34" charset="0"/>
            </a:endParaRPr>
          </a:p>
          <a:p>
            <a:endParaRPr lang="en" sz="1400" b="0" i="0" u="none" strike="noStrike" dirty="0">
              <a:solidFill>
                <a:srgbClr val="262626"/>
              </a:solidFill>
              <a:latin typeface="Bahnschrift"/>
              <a:ea typeface="Lato Regular"/>
              <a:cs typeface="Lato Regular"/>
            </a:endParaRPr>
          </a:p>
          <a:p>
            <a:endParaRPr lang="en" sz="1400" dirty="0">
              <a:solidFill>
                <a:srgbClr val="262626"/>
              </a:solidFill>
              <a:latin typeface="Bahnschrift"/>
              <a:ea typeface="Lato Regular"/>
              <a:cs typeface="Lato Regular"/>
            </a:endParaRPr>
          </a:p>
          <a:p>
            <a:pPr marL="194945">
              <a:lnSpc>
                <a:spcPct val="100000"/>
              </a:lnSpc>
              <a:spcBef>
                <a:spcPts val="500"/>
              </a:spcBef>
            </a:pPr>
            <a:endParaRPr lang="en" sz="1400" dirty="0">
              <a:solidFill>
                <a:srgbClr val="262626"/>
              </a:solidFill>
              <a:latin typeface="Bahnschrift"/>
              <a:ea typeface="Lato Regular"/>
              <a:cs typeface="Lato Regular"/>
            </a:endParaRPr>
          </a:p>
          <a:p>
            <a:pPr marL="194945">
              <a:lnSpc>
                <a:spcPct val="100000"/>
              </a:lnSpc>
              <a:spcBef>
                <a:spcPts val="500"/>
              </a:spcBef>
            </a:pPr>
            <a:endParaRPr lang="en" sz="1400" dirty="0">
              <a:solidFill>
                <a:srgbClr val="262626"/>
              </a:solidFill>
              <a:latin typeface="Bahnschrift"/>
              <a:ea typeface="Lato Regular"/>
              <a:cs typeface="Lato Regular"/>
            </a:endParaRPr>
          </a:p>
          <a:p>
            <a:pPr marL="480695" indent="-285750">
              <a:lnSpc>
                <a:spcPct val="100000"/>
              </a:lnSpc>
              <a:spcBef>
                <a:spcPts val="500"/>
              </a:spcBef>
              <a:buFont typeface="Arial" panose="020B0604020202020204" pitchFamily="34" charset="0"/>
              <a:buChar char="•"/>
            </a:pPr>
            <a:endParaRPr lang="fr-BE" sz="1400" dirty="0">
              <a:solidFill>
                <a:srgbClr val="262626"/>
              </a:solidFill>
              <a:latin typeface="Bahnschrift"/>
              <a:ea typeface="Lato Regular"/>
              <a:cs typeface="Lato Regular"/>
            </a:endParaRPr>
          </a:p>
          <a:p>
            <a:pPr marL="480695" indent="-285750">
              <a:lnSpc>
                <a:spcPct val="100000"/>
              </a:lnSpc>
              <a:spcBef>
                <a:spcPts val="500"/>
              </a:spcBef>
              <a:buFont typeface="Arial" panose="020B0604020202020204" pitchFamily="34" charset="0"/>
              <a:buChar char="•"/>
            </a:pPr>
            <a:endParaRPr lang="fr-BE" sz="1400" dirty="0">
              <a:solidFill>
                <a:srgbClr val="8B8C8C"/>
              </a:solidFill>
              <a:latin typeface="Bahnschrift"/>
              <a:ea typeface="Lato Regular"/>
              <a:cs typeface="Lato Regular"/>
            </a:endParaRPr>
          </a:p>
        </p:txBody>
      </p:sp>
      <p:sp>
        <p:nvSpPr>
          <p:cNvPr id="6" name="Rectangle 5">
            <a:extLst>
              <a:ext uri="{FF2B5EF4-FFF2-40B4-BE49-F238E27FC236}">
                <a16:creationId xmlns:a16="http://schemas.microsoft.com/office/drawing/2014/main" id="{464E1998-0C3B-AF57-3B45-45C5C4E670D3}"/>
              </a:ext>
            </a:extLst>
          </p:cNvPr>
          <p:cNvSpPr/>
          <p:nvPr/>
        </p:nvSpPr>
        <p:spPr>
          <a:xfrm>
            <a:off x="980838" y="5773207"/>
            <a:ext cx="10401319" cy="866904"/>
          </a:xfrm>
          <a:prstGeom prst="rect">
            <a:avLst/>
          </a:prstGeom>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1400" b="0" i="0" u="none" strike="noStrike" spc="50" dirty="0">
                <a:solidFill>
                  <a:srgbClr val="262626"/>
                </a:solidFill>
                <a:latin typeface="Bahnschrift"/>
                <a:cs typeface="Futura Medium"/>
              </a:rPr>
              <a:t>Legal text:</a:t>
            </a:r>
          </a:p>
          <a:p>
            <a:pPr marL="356870" rtl="0">
              <a:lnSpc>
                <a:spcPct val="100000"/>
              </a:lnSpc>
              <a:spcBef>
                <a:spcPts val="500"/>
              </a:spcBef>
            </a:pPr>
            <a:r>
              <a:rPr lang="en" sz="1400" b="0" i="0" u="none" strike="noStrike" spc="50" dirty="0">
                <a:solidFill>
                  <a:srgbClr val="262626"/>
                </a:solidFill>
                <a:latin typeface="Bahnschrift"/>
                <a:cs typeface="Futura Medium"/>
              </a:rPr>
              <a:t>EU:</a:t>
            </a:r>
            <a:r>
              <a:rPr lang="en" sz="1400" b="1" i="0" u="none" strike="noStrike" spc="50" dirty="0">
                <a:solidFill>
                  <a:srgbClr val="696B81"/>
                </a:solidFill>
                <a:latin typeface="Bahnschrift"/>
                <a:cs typeface="Futura Medium"/>
              </a:rPr>
              <a:t> </a:t>
            </a:r>
            <a:r>
              <a:rPr lang="en" sz="1400" b="0" i="0" u="none" strike="noStrike" dirty="0">
                <a:latin typeface="Bahnschrift"/>
                <a:hlinkClick r:id="rId3"/>
              </a:rPr>
              <a:t>https://eur-lex.europa.eu/legal-content/FR/TXT/HTML/?uri=CELEX:32019L0882&amp;from=EN#d1e2776-70-1</a:t>
            </a:r>
            <a:endParaRPr lang="fr-FR" sz="1400" dirty="0">
              <a:latin typeface="Bahnschrift"/>
            </a:endParaRPr>
          </a:p>
          <a:p>
            <a:pPr marL="356870">
              <a:lnSpc>
                <a:spcPct val="100000"/>
              </a:lnSpc>
              <a:spcBef>
                <a:spcPts val="500"/>
              </a:spcBef>
            </a:pPr>
            <a:endParaRPr lang="en-US" sz="1400" spc="50" dirty="0">
              <a:solidFill>
                <a:srgbClr val="8B8C8C"/>
              </a:solidFill>
              <a:latin typeface="Bahnschrift"/>
            </a:endParaRPr>
          </a:p>
        </p:txBody>
      </p:sp>
    </p:spTree>
    <p:extLst>
      <p:ext uri="{BB962C8B-B14F-4D97-AF65-F5344CB8AC3E}">
        <p14:creationId xmlns:p14="http://schemas.microsoft.com/office/powerpoint/2010/main" val="4268805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790C49E-DCF6-FB83-138A-2C58DD8F1ED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39C5675-DDC9-F682-263A-03A61EB4E865}"/>
              </a:ext>
            </a:extLst>
          </p:cNvPr>
          <p:cNvSpPr txBox="1">
            <a:spLocks noGrp="1"/>
          </p:cNvSpPr>
          <p:nvPr>
            <p:ph type="title"/>
          </p:nvPr>
        </p:nvSpPr>
        <p:spPr/>
        <p:txBody>
          <a:bodyPr>
            <a:noAutofit/>
          </a:bodyPr>
          <a:lstStyle/>
          <a:p>
            <a:r>
              <a:rPr lang="en">
                <a:latin typeface="Bahnschrift SemiBold"/>
                <a:cs typeface="Arial"/>
              </a:rPr>
              <a:t>France goes further in Europe (fyi)</a:t>
            </a:r>
            <a:endParaRPr lang="fr-FR"/>
          </a:p>
        </p:txBody>
      </p:sp>
      <p:sp>
        <p:nvSpPr>
          <p:cNvPr id="3" name="Espace réservé du contenu 2">
            <a:extLst>
              <a:ext uri="{FF2B5EF4-FFF2-40B4-BE49-F238E27FC236}">
                <a16:creationId xmlns:a16="http://schemas.microsoft.com/office/drawing/2014/main" id="{9055CE58-8EF1-EE46-7730-19606BC8F878}"/>
              </a:ext>
            </a:extLst>
          </p:cNvPr>
          <p:cNvSpPr>
            <a:spLocks noGrp="1"/>
          </p:cNvSpPr>
          <p:nvPr/>
        </p:nvSpPr>
        <p:spPr>
          <a:xfrm>
            <a:off x="696614" y="2009089"/>
            <a:ext cx="5027761" cy="181219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 sz="2000" b="1" dirty="0">
                <a:solidFill>
                  <a:srgbClr val="262626"/>
                </a:solidFill>
                <a:latin typeface="Bahnschrift SemiLight" panose="020B0502040204020203" pitchFamily="34" charset="0"/>
                <a:cs typeface="Futura Medium"/>
              </a:rPr>
              <a:t>Main</a:t>
            </a:r>
            <a:r>
              <a:rPr lang="en" sz="2000" b="1" dirty="0">
                <a:latin typeface="Bahnschrift SemiLight" panose="020B0502040204020203" pitchFamily="34" charset="0"/>
                <a:cs typeface="Futura Medium"/>
              </a:rPr>
              <a:t> obligations</a:t>
            </a:r>
            <a:r>
              <a:rPr lang="en" sz="2000" b="1" dirty="0">
                <a:solidFill>
                  <a:srgbClr val="262626"/>
                </a:solidFill>
                <a:latin typeface="Bahnschrift SemiLight" panose="020B0502040204020203" pitchFamily="34" charset="0"/>
                <a:cs typeface="Futura Medium"/>
              </a:rPr>
              <a:t>:</a:t>
            </a:r>
            <a:endParaRPr lang="fr-FR" sz="2000" dirty="0">
              <a:latin typeface="Bahnschrift SemiLight" panose="020B0502040204020203" pitchFamily="34" charset="0"/>
            </a:endParaRPr>
          </a:p>
          <a:p>
            <a:pPr marL="292100" indent="-285750">
              <a:lnSpc>
                <a:spcPct val="100000"/>
              </a:lnSpc>
              <a:buChar char="•"/>
            </a:pPr>
            <a:r>
              <a:rPr lang="en" sz="2000" b="1" dirty="0">
                <a:latin typeface="Bahnschrift SemiLight" panose="020B0502040204020203" pitchFamily="34" charset="0"/>
                <a:cs typeface="Futura Medium"/>
              </a:rPr>
              <a:t>Compliance with RGAA, aligned with WCAG 2.1 AA</a:t>
            </a:r>
            <a:endParaRPr lang="en" sz="2000" dirty="0">
              <a:latin typeface="Bahnschrift SemiLight" panose="020B0502040204020203" pitchFamily="34" charset="0"/>
            </a:endParaRPr>
          </a:p>
          <a:p>
            <a:pPr marL="292100" indent="-285750">
              <a:lnSpc>
                <a:spcPct val="100000"/>
              </a:lnSpc>
              <a:buChar char="•"/>
            </a:pPr>
            <a:r>
              <a:rPr lang="en" sz="2000" b="1" dirty="0">
                <a:latin typeface="Bahnschrift SemiLight" panose="020B0502040204020203" pitchFamily="34" charset="0"/>
                <a:cs typeface="Futura Medium"/>
              </a:rPr>
              <a:t> Accessibility statements </a:t>
            </a:r>
            <a:r>
              <a:rPr lang="en" sz="2000" dirty="0">
                <a:latin typeface="Bahnschrift SemiLight" panose="020B0502040204020203" pitchFamily="34" charset="0"/>
                <a:cs typeface="Futura Medium"/>
              </a:rPr>
              <a:t>must be published online.</a:t>
            </a:r>
            <a:endParaRPr lang="en" sz="2000" dirty="0">
              <a:latin typeface="Bahnschrift SemiLight" panose="020B0502040204020203" pitchFamily="34" charset="0"/>
            </a:endParaRPr>
          </a:p>
          <a:p>
            <a:pPr marL="292100" indent="-285750">
              <a:lnSpc>
                <a:spcPct val="100000"/>
              </a:lnSpc>
              <a:buChar char="•"/>
            </a:pPr>
            <a:r>
              <a:rPr lang="en" sz="2000" b="1" dirty="0">
                <a:latin typeface="Bahnschrift SemiLight" panose="020B0502040204020203" pitchFamily="34" charset="0"/>
                <a:cs typeface="Futura Medium"/>
              </a:rPr>
              <a:t>A user feedback mechanism </a:t>
            </a:r>
            <a:r>
              <a:rPr lang="en" sz="2000" dirty="0">
                <a:latin typeface="Bahnschrift SemiLight" panose="020B0502040204020203" pitchFamily="34" charset="0"/>
                <a:cs typeface="Futura Medium"/>
              </a:rPr>
              <a:t>must be available for reporting issues.</a:t>
            </a:r>
            <a:endParaRPr lang="en" sz="2000" dirty="0">
              <a:latin typeface="Bahnschrift SemiLight" panose="020B0502040204020203" pitchFamily="34" charset="0"/>
            </a:endParaRPr>
          </a:p>
        </p:txBody>
      </p:sp>
      <p:sp>
        <p:nvSpPr>
          <p:cNvPr id="2" name="Espace réservé du contenu 2">
            <a:extLst>
              <a:ext uri="{FF2B5EF4-FFF2-40B4-BE49-F238E27FC236}">
                <a16:creationId xmlns:a16="http://schemas.microsoft.com/office/drawing/2014/main" id="{FFCCD621-C247-9339-B0D5-5626A3C00B5A}"/>
              </a:ext>
            </a:extLst>
          </p:cNvPr>
          <p:cNvSpPr>
            <a:spLocks noGrp="1"/>
          </p:cNvSpPr>
          <p:nvPr/>
        </p:nvSpPr>
        <p:spPr>
          <a:xfrm>
            <a:off x="838200" y="4792719"/>
            <a:ext cx="5027761" cy="181219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 sz="2000" b="1" dirty="0">
                <a:solidFill>
                  <a:srgbClr val="262626"/>
                </a:solidFill>
                <a:latin typeface="Bahnschrift SemiLight" panose="020B0502040204020203" pitchFamily="34" charset="0"/>
                <a:cs typeface="Futura Medium"/>
              </a:rPr>
              <a:t>Enforcement &amp; Penalties:</a:t>
            </a:r>
            <a:endParaRPr lang="fr-FR" sz="2000" dirty="0">
              <a:latin typeface="Bahnschrift SemiLight" panose="020B0502040204020203" pitchFamily="34" charset="0"/>
            </a:endParaRPr>
          </a:p>
          <a:p>
            <a:pPr marL="292100" indent="-285750">
              <a:lnSpc>
                <a:spcPct val="100000"/>
              </a:lnSpc>
              <a:buChar char="•"/>
            </a:pPr>
            <a:r>
              <a:rPr lang="en" sz="2000" b="1" dirty="0">
                <a:latin typeface="Bahnschrift SemiLight" panose="020B0502040204020203" pitchFamily="34" charset="0"/>
                <a:cs typeface="Futura Medium"/>
              </a:rPr>
              <a:t>Non-compliance can lead to fines up to </a:t>
            </a:r>
            <a:r>
              <a:rPr lang="en" sz="2000" dirty="0">
                <a:latin typeface="Bahnschrift SemiLight" panose="020B0502040204020203" pitchFamily="34" charset="0"/>
                <a:cs typeface="Futura Medium"/>
              </a:rPr>
              <a:t>€</a:t>
            </a:r>
            <a:r>
              <a:rPr lang="en" sz="2000" b="1" dirty="0">
                <a:latin typeface="Bahnschrift SemiLight" panose="020B0502040204020203" pitchFamily="34" charset="0"/>
                <a:cs typeface="Futura Medium"/>
              </a:rPr>
              <a:t>50,000.</a:t>
            </a:r>
          </a:p>
          <a:p>
            <a:pPr marL="292100" indent="-285750">
              <a:lnSpc>
                <a:spcPct val="100000"/>
              </a:lnSpc>
              <a:buChar char="•"/>
            </a:pPr>
            <a:r>
              <a:rPr lang="en" sz="2000" dirty="0">
                <a:latin typeface="Bahnschrift SemiLight" panose="020B0502040204020203" pitchFamily="34" charset="0"/>
                <a:cs typeface="Futura Medium"/>
              </a:rPr>
              <a:t>Organizations must conduct </a:t>
            </a:r>
            <a:r>
              <a:rPr lang="en" sz="2000" b="1" dirty="0">
                <a:latin typeface="Bahnschrift SemiLight" panose="020B0502040204020203" pitchFamily="34" charset="0"/>
                <a:cs typeface="Futura Medium"/>
              </a:rPr>
              <a:t>regular audits</a:t>
            </a:r>
            <a:r>
              <a:rPr lang="en" sz="2000" dirty="0">
                <a:latin typeface="Bahnschrift SemiLight" panose="020B0502040204020203" pitchFamily="34" charset="0"/>
                <a:cs typeface="Futura Medium"/>
              </a:rPr>
              <a:t> to ensure accessibility.</a:t>
            </a:r>
          </a:p>
        </p:txBody>
      </p:sp>
    </p:spTree>
    <p:extLst>
      <p:ext uri="{BB962C8B-B14F-4D97-AF65-F5344CB8AC3E}">
        <p14:creationId xmlns:p14="http://schemas.microsoft.com/office/powerpoint/2010/main" val="291726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7DEE00F-55C0-AC18-9ECA-CB4F424D7EDB}"/>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AB9A35F-EA1D-EF0B-799A-16E5F47BB4D9}"/>
              </a:ext>
            </a:extLst>
          </p:cNvPr>
          <p:cNvSpPr txBox="1">
            <a:spLocks noGrp="1"/>
          </p:cNvSpPr>
          <p:nvPr>
            <p:ph type="title"/>
          </p:nvPr>
        </p:nvSpPr>
        <p:spPr/>
        <p:txBody>
          <a:bodyPr>
            <a:noAutofit/>
          </a:bodyPr>
          <a:lstStyle/>
          <a:p>
            <a:r>
              <a:rPr lang="en">
                <a:latin typeface="Bahnschrift SemiBold"/>
                <a:cs typeface="Arial"/>
              </a:rPr>
              <a:t>The Most Effective Reason for Accessibility</a:t>
            </a:r>
          </a:p>
        </p:txBody>
      </p:sp>
      <p:sp>
        <p:nvSpPr>
          <p:cNvPr id="3" name="Text Placeholder 2">
            <a:extLst>
              <a:ext uri="{FF2B5EF4-FFF2-40B4-BE49-F238E27FC236}">
                <a16:creationId xmlns:a16="http://schemas.microsoft.com/office/drawing/2014/main" id="{B0AFD813-C0AC-1DFD-6725-6AB655843797}"/>
              </a:ext>
            </a:extLst>
          </p:cNvPr>
          <p:cNvSpPr>
            <a:spLocks noGrp="1"/>
          </p:cNvSpPr>
          <p:nvPr/>
        </p:nvSpPr>
        <p:spPr>
          <a:xfrm>
            <a:off x="6096000" y="1845374"/>
            <a:ext cx="5737172" cy="4663593"/>
          </a:xfrm>
          <a:prstGeom prst="rect">
            <a:avLst/>
          </a:prstGeom>
          <a:noFill/>
          <a:ln>
            <a:noFill/>
          </a:ln>
        </p:spPr>
        <p:txBody>
          <a:bodyPr spcFirstLastPara="1" vert="horz" wrap="square" lIns="91425" tIns="45700" rIns="91425" bIns="45700" rtlCol="0" anchor="t" anchorCtr="0">
            <a:noAutofit/>
          </a:bodyPr>
          <a:lstStyle>
            <a:lvl1pPr marL="457200" lvl="0" indent="-228600" algn="l" defTabSz="914400" rtl="0" eaLnBrk="1" latinLnBrk="0" hangingPunct="1">
              <a:lnSpc>
                <a:spcPct val="130000"/>
              </a:lnSpc>
              <a:spcBef>
                <a:spcPts val="1000"/>
              </a:spcBef>
              <a:spcAft>
                <a:spcPct val="0"/>
              </a:spcAft>
              <a:buClr>
                <a:srgbClr val="262626"/>
              </a:buClr>
              <a:buSzPts val="1000"/>
              <a:buFont typeface="Arial" panose="020B0604020202020204" pitchFamily="34" charset="0"/>
              <a:buNone/>
              <a:defRPr sz="1000" b="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914400" lvl="1"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1371600" lvl="2"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1828800" lvl="3" indent="-228600" algn="l" defTabSz="914400" rtl="0" eaLnBrk="1" latinLnBrk="0" hangingPunct="1">
              <a:lnSpc>
                <a:spcPct val="90000"/>
              </a:lnSpc>
              <a:spcBef>
                <a:spcPts val="500"/>
              </a:spcBef>
              <a:spcAft>
                <a:spcPct val="0"/>
              </a:spcAft>
              <a:buClr>
                <a:srgbClr val="262626"/>
              </a:buClr>
              <a:buSzPts val="1000"/>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2286000" lvl="4" indent="-228600" algn="l" defTabSz="914400" rtl="0" eaLnBrk="1" latinLnBrk="0" hangingPunct="1">
              <a:lnSpc>
                <a:spcPct val="90000"/>
              </a:lnSpc>
              <a:spcBef>
                <a:spcPts val="500"/>
              </a:spcBef>
              <a:spcAft>
                <a:spcPct val="0"/>
              </a:spcAft>
              <a:buClr>
                <a:schemeClr val="dk1"/>
              </a:buClr>
              <a:buSzPts val="1000"/>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743200" lvl="5"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ct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514350" indent="-285750" rtl="0">
              <a:buFont typeface="Arial" panose="020B0604020202020204" pitchFamily="34" charset="0"/>
              <a:buChar char="•"/>
            </a:pPr>
            <a:r>
              <a:rPr lang="en" sz="1800" b="1" i="0" u="none" strike="noStrike" dirty="0">
                <a:solidFill>
                  <a:srgbClr val="FF0000"/>
                </a:solidFill>
                <a:latin typeface="Bahnschrift SemiLight" panose="020B0502040204020203" pitchFamily="34" charset="0"/>
                <a:cs typeface="Futura Medium"/>
              </a:rPr>
              <a:t>Guilt</a:t>
            </a:r>
            <a:r>
              <a:rPr lang="en" sz="1800" b="0" i="0" u="none" strike="noStrike" dirty="0">
                <a:solidFill>
                  <a:srgbClr val="8B8C8C"/>
                </a:solidFill>
                <a:latin typeface="Bahnschrift SemiLight" panose="020B0502040204020203" pitchFamily="34" charset="0"/>
                <a:cs typeface="Futura Medium"/>
              </a:rPr>
              <a:t>: If you cared about people with disabilities, you'd...</a:t>
            </a:r>
          </a:p>
          <a:p>
            <a:pPr marL="514350" indent="-285750" rtl="0">
              <a:buFont typeface="Arial" panose="020B0604020202020204" pitchFamily="34" charset="0"/>
              <a:buChar char="•"/>
            </a:pPr>
            <a:r>
              <a:rPr lang="en" sz="1800" b="1" i="0" u="none" strike="noStrike" dirty="0">
                <a:solidFill>
                  <a:srgbClr val="536FFF"/>
                </a:solidFill>
                <a:latin typeface="Bahnschrift SemiLight" panose="020B0502040204020203" pitchFamily="34" charset="0"/>
                <a:cs typeface="Futura Medium"/>
              </a:rPr>
              <a:t>Punishment</a:t>
            </a:r>
            <a:r>
              <a:rPr lang="en" sz="1800" b="0" i="0" u="none" strike="noStrike" dirty="0">
                <a:solidFill>
                  <a:srgbClr val="8B8C8C"/>
                </a:solidFill>
                <a:latin typeface="Bahnschrift SemiLight" panose="020B0502040204020203" pitchFamily="34" charset="0"/>
                <a:cs typeface="Futura Medium"/>
              </a:rPr>
              <a:t>: You risk a fine if you don't.</a:t>
            </a:r>
          </a:p>
          <a:p>
            <a:pPr marL="514350" indent="-285750" rtl="0">
              <a:buFont typeface="Arial" panose="020B0604020202020204" pitchFamily="34" charset="0"/>
              <a:buChar char="•"/>
            </a:pPr>
            <a:r>
              <a:rPr lang="en" sz="1800" b="1" i="0" u="none" strike="noStrike" dirty="0">
                <a:solidFill>
                  <a:srgbClr val="FF7361"/>
                </a:solidFill>
                <a:latin typeface="Bahnschrift SemiLight" panose="020B0502040204020203" pitchFamily="34" charset="0"/>
                <a:cs typeface="Futura Medium"/>
              </a:rPr>
              <a:t>Requirement</a:t>
            </a:r>
            <a:r>
              <a:rPr lang="en" sz="1800" b="0" i="0" u="none" strike="noStrike" dirty="0">
                <a:solidFill>
                  <a:srgbClr val="8B8C8C"/>
                </a:solidFill>
                <a:latin typeface="Bahnschrift SemiLight" panose="020B0502040204020203" pitchFamily="34" charset="0"/>
                <a:cs typeface="Futura Medium"/>
              </a:rPr>
              <a:t>: Accessibility is part of UX, period.</a:t>
            </a:r>
          </a:p>
          <a:p>
            <a:pPr marL="514350" indent="-285750" rtl="0">
              <a:buFont typeface="Arial" panose="020B0604020202020204" pitchFamily="34" charset="0"/>
              <a:buChar char="•"/>
            </a:pPr>
            <a:r>
              <a:rPr lang="en" sz="1800" b="1" i="0" u="none" strike="noStrike" dirty="0">
                <a:solidFill>
                  <a:srgbClr val="00B050"/>
                </a:solidFill>
                <a:latin typeface="Bahnschrift SemiLight" panose="020B0502040204020203" pitchFamily="34" charset="0"/>
                <a:cs typeface="Futura Medium"/>
              </a:rPr>
              <a:t>Reward</a:t>
            </a:r>
            <a:r>
              <a:rPr lang="en" sz="1800" b="0" i="0" u="none" strike="noStrike" dirty="0">
                <a:solidFill>
                  <a:srgbClr val="8B8C8C"/>
                </a:solidFill>
                <a:latin typeface="Bahnschrift SemiLight" panose="020B0502040204020203" pitchFamily="34" charset="0"/>
                <a:cs typeface="Futura Medium"/>
              </a:rPr>
              <a:t>: You'll get a badge to display </a:t>
            </a:r>
            <a:endParaRPr lang="en-US" sz="1800" dirty="0">
              <a:solidFill>
                <a:srgbClr val="8B8C8C"/>
              </a:solidFill>
              <a:latin typeface="Bahnschrift SemiLight" panose="020B0502040204020203" pitchFamily="34" charset="0"/>
            </a:endParaRPr>
          </a:p>
          <a:p>
            <a:pPr marL="514350" indent="-285750" rtl="0">
              <a:buFont typeface="Arial" panose="020B0604020202020204" pitchFamily="34" charset="0"/>
              <a:buChar char="•"/>
            </a:pPr>
            <a:r>
              <a:rPr lang="en" sz="1800" b="1" i="0" u="none" strike="noStrike" dirty="0">
                <a:solidFill>
                  <a:srgbClr val="00B0F0"/>
                </a:solidFill>
                <a:latin typeface="Bahnschrift SemiLight" panose="020B0502040204020203" pitchFamily="34" charset="0"/>
                <a:cs typeface="Futura Medium"/>
              </a:rPr>
              <a:t>Illumination</a:t>
            </a:r>
            <a:r>
              <a:rPr lang="en" sz="1800" b="0" i="0" u="none" strike="noStrike" dirty="0">
                <a:solidFill>
                  <a:srgbClr val="8B8C8C"/>
                </a:solidFill>
                <a:latin typeface="Bahnschrift SemiLight" panose="020B0502040204020203" pitchFamily="34" charset="0"/>
                <a:cs typeface="Futura Medium"/>
              </a:rPr>
              <a:t>: There are plenty of ancillary benefits: for everyone, for Google, for code maintenance...</a:t>
            </a:r>
          </a:p>
          <a:p>
            <a:pPr marL="514350" indent="-285750" rtl="0">
              <a:buFont typeface="Arial" panose="020B0604020202020204" pitchFamily="34" charset="0"/>
              <a:buChar char="•"/>
            </a:pPr>
            <a:r>
              <a:rPr lang="en" sz="1800" b="1" i="0" u="none" strike="noStrike" dirty="0">
                <a:solidFill>
                  <a:srgbClr val="7030A0"/>
                </a:solidFill>
                <a:latin typeface="Bahnschrift SemiLight" panose="020B0502040204020203" pitchFamily="34" charset="0"/>
                <a:cs typeface="Futura Medium"/>
              </a:rPr>
              <a:t>Inspiration</a:t>
            </a:r>
            <a:r>
              <a:rPr lang="en" sz="1800" b="0" i="0" u="none" strike="noStrike" dirty="0">
                <a:solidFill>
                  <a:srgbClr val="8B8C8C"/>
                </a:solidFill>
                <a:latin typeface="Bahnschrift SemiLight" panose="020B0502040204020203" pitchFamily="34" charset="0"/>
                <a:cs typeface="Futura Medium"/>
              </a:rPr>
              <a:t>: Accessibility is essential for some, with a real impact on life</a:t>
            </a:r>
            <a:endParaRPr lang="fr-BE" sz="1800" dirty="0">
              <a:solidFill>
                <a:srgbClr val="8B8C8C"/>
              </a:solidFill>
              <a:latin typeface="Bahnschrift SemiLight" panose="020B0502040204020203" pitchFamily="34" charset="0"/>
              <a:cs typeface="Futura Medium"/>
            </a:endParaRPr>
          </a:p>
        </p:txBody>
      </p:sp>
      <p:pic>
        <p:nvPicPr>
          <p:cNvPr id="7" name="Picture 2" descr="Hierarchy image: Guilt - Punish - Require - Reward - Enlighten - Inspire">
            <a:extLst>
              <a:ext uri="{FF2B5EF4-FFF2-40B4-BE49-F238E27FC236}">
                <a16:creationId xmlns:a16="http://schemas.microsoft.com/office/drawing/2014/main" id="{047C3BE1-622D-794C-4605-3F3AA4DB96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0978" y="2262009"/>
            <a:ext cx="5143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9">
            <a:extLst>
              <a:ext uri="{FF2B5EF4-FFF2-40B4-BE49-F238E27FC236}">
                <a16:creationId xmlns:a16="http://schemas.microsoft.com/office/drawing/2014/main" id="{CF22344F-A293-302E-ACF8-39CCA8D6C1A8}"/>
              </a:ext>
            </a:extLst>
          </p:cNvPr>
          <p:cNvSpPr txBox="1"/>
          <p:nvPr/>
        </p:nvSpPr>
        <p:spPr>
          <a:xfrm>
            <a:off x="1268176" y="6313241"/>
            <a:ext cx="4572000" cy="246221"/>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000" b="0" i="0" u="none" strike="noStrike">
                <a:latin typeface="Bahnschrift"/>
                <a:hlinkClick r:id="rId4"/>
              </a:rPr>
              <a:t>https://webaim.org/blog/motivating-accessibility-change/</a:t>
            </a:r>
            <a:r>
              <a:rPr lang="en" sz="1000" b="0" i="0" u="none" strike="noStrike">
                <a:latin typeface="Bahnschrift"/>
              </a:rPr>
              <a:t> </a:t>
            </a:r>
          </a:p>
        </p:txBody>
      </p:sp>
    </p:spTree>
    <p:extLst>
      <p:ext uri="{BB962C8B-B14F-4D97-AF65-F5344CB8AC3E}">
        <p14:creationId xmlns:p14="http://schemas.microsoft.com/office/powerpoint/2010/main" val="1839694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BC2A941-6A78-3989-1513-6CEA5795334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090170C-1207-28AB-AB77-490A61BB4010}"/>
              </a:ext>
            </a:extLst>
          </p:cNvPr>
          <p:cNvSpPr txBox="1">
            <a:spLocks noGrp="1"/>
          </p:cNvSpPr>
          <p:nvPr>
            <p:ph type="title"/>
          </p:nvPr>
        </p:nvSpPr>
        <p:spPr>
          <a:xfrm>
            <a:off x="838200" y="365125"/>
            <a:ext cx="10515600" cy="1325563"/>
          </a:xfrm>
        </p:spPr>
        <p:txBody>
          <a:bodyPr anchor="ctr">
            <a:normAutofit/>
          </a:bodyPr>
          <a:lstStyle/>
          <a:p>
            <a:r>
              <a:rPr lang="fr-FR" dirty="0" err="1"/>
              <a:t>Accessibility</a:t>
            </a:r>
            <a:r>
              <a:rPr lang="fr-FR" dirty="0"/>
              <a:t> </a:t>
            </a:r>
            <a:r>
              <a:rPr lang="fr-FR" dirty="0" err="1"/>
              <a:t>is</a:t>
            </a:r>
            <a:r>
              <a:rPr lang="fr-FR" dirty="0"/>
              <a:t> a state of </a:t>
            </a:r>
            <a:r>
              <a:rPr lang="fr-FR" dirty="0" err="1"/>
              <a:t>mind</a:t>
            </a:r>
            <a:endParaRPr lang="fr-FR" dirty="0"/>
          </a:p>
        </p:txBody>
      </p:sp>
      <p:sp>
        <p:nvSpPr>
          <p:cNvPr id="381" name="Content Placeholder 2">
            <a:extLst>
              <a:ext uri="{FF2B5EF4-FFF2-40B4-BE49-F238E27FC236}">
                <a16:creationId xmlns:a16="http://schemas.microsoft.com/office/drawing/2014/main" id="{874EE31E-4C31-8C53-F411-D05DED8A6852}"/>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lgn="ctr">
              <a:buNone/>
            </a:pPr>
            <a:r>
              <a:rPr lang="fr" sz="4800" dirty="0">
                <a:latin typeface="Bahnschrift SemiBold" panose="020B0502040204020203" pitchFamily="34" charset="0"/>
              </a:rPr>
              <a:t>Accessibility is a state of mind, </a:t>
            </a:r>
          </a:p>
          <a:p>
            <a:pPr marL="0" indent="0" algn="ctr">
              <a:buNone/>
            </a:pPr>
            <a:r>
              <a:rPr lang="fr" sz="4800" dirty="0">
                <a:latin typeface="Bahnschrift SemiBold" panose="020B0502040204020203" pitchFamily="34" charset="0"/>
              </a:rPr>
              <a:t>not a checklist</a:t>
            </a:r>
          </a:p>
          <a:p>
            <a:endParaRPr lang="en-US" dirty="0"/>
          </a:p>
        </p:txBody>
      </p:sp>
      <p:pic>
        <p:nvPicPr>
          <p:cNvPr id="5" name="Picture 4">
            <a:extLst>
              <a:ext uri="{FF2B5EF4-FFF2-40B4-BE49-F238E27FC236}">
                <a16:creationId xmlns:a16="http://schemas.microsoft.com/office/drawing/2014/main" id="{48E49F99-57B9-6BC5-4283-CE5CD7A42E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7" name="TextBox 6">
            <a:extLst>
              <a:ext uri="{FF2B5EF4-FFF2-40B4-BE49-F238E27FC236}">
                <a16:creationId xmlns:a16="http://schemas.microsoft.com/office/drawing/2014/main" id="{B28D5BB0-98F1-CC8B-61BA-FA9F1F1661F4}"/>
              </a:ext>
            </a:extLst>
          </p:cNvPr>
          <p:cNvSpPr txBox="1"/>
          <p:nvPr/>
        </p:nvSpPr>
        <p:spPr>
          <a:xfrm>
            <a:off x="181207" y="6323598"/>
            <a:ext cx="6094140" cy="338554"/>
          </a:xfrm>
          <a:prstGeom prst="rect">
            <a:avLst/>
          </a:prstGeom>
          <a:noFill/>
        </p:spPr>
        <p:txBody>
          <a:bodyPr wrap="square">
            <a:spAutoFit/>
          </a:bodyPr>
          <a:lstStyle/>
          <a:p>
            <a:r>
              <a:rPr lang="en-US" sz="800" dirty="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800" dirty="0">
              <a:latin typeface="Bahnschrift SemiBold"/>
            </a:endParaRPr>
          </a:p>
        </p:txBody>
      </p:sp>
    </p:spTree>
    <p:extLst>
      <p:ext uri="{BB962C8B-B14F-4D97-AF65-F5344CB8AC3E}">
        <p14:creationId xmlns:p14="http://schemas.microsoft.com/office/powerpoint/2010/main" val="63546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C72E-24DE-AE71-3916-8F2443CF52A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49F49F1B-F1ED-8947-9038-F4BB8ED45D64}"/>
              </a:ext>
            </a:extLst>
          </p:cNvPr>
          <p:cNvSpPr>
            <a:spLocks noGrp="1"/>
          </p:cNvSpPr>
          <p:nvPr>
            <p:ph type="ctrTitle"/>
          </p:nvPr>
        </p:nvSpPr>
        <p:spPr/>
        <p:txBody>
          <a:bodyPr/>
          <a:lstStyle/>
          <a:p>
            <a:r>
              <a:rPr lang="fr-FR" dirty="0">
                <a:latin typeface="Bahnschrift"/>
              </a:rPr>
              <a:t>3. </a:t>
            </a:r>
            <a:r>
              <a:rPr lang="fr-FR" dirty="0" err="1">
                <a:latin typeface="Bahnschrift"/>
              </a:rPr>
              <a:t>Auditing</a:t>
            </a:r>
            <a:r>
              <a:rPr lang="fr-FR" dirty="0">
                <a:latin typeface="Bahnschrift"/>
              </a:rPr>
              <a:t> / </a:t>
            </a:r>
            <a:r>
              <a:rPr lang="fr-FR" dirty="0" err="1">
                <a:latin typeface="Bahnschrift"/>
              </a:rPr>
              <a:t>Testing</a:t>
            </a:r>
            <a:endParaRPr lang="fr-FR" dirty="0"/>
          </a:p>
        </p:txBody>
      </p:sp>
      <p:sp>
        <p:nvSpPr>
          <p:cNvPr id="11" name="Slide Number Placeholder 3">
            <a:extLst>
              <a:ext uri="{FF2B5EF4-FFF2-40B4-BE49-F238E27FC236}">
                <a16:creationId xmlns:a16="http://schemas.microsoft.com/office/drawing/2014/main" id="{76209617-AD18-ABB9-7A3A-B236A7ABBAF5}"/>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F0CEE51A-1A57-4D7F-AEE7-2F91328B5DA5}"/>
              </a:ext>
            </a:extLst>
          </p:cNvPr>
          <p:cNvPicPr>
            <a:picLocks noChangeAspect="1"/>
          </p:cNvPicPr>
          <p:nvPr/>
        </p:nvPicPr>
        <p:blipFill>
          <a:blip r:embed="rId3"/>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28268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004AF33-4745-22DB-FFBD-B3F1C9ED7389}"/>
              </a:ext>
            </a:extLst>
          </p:cNvPr>
          <p:cNvSpPr>
            <a:spLocks noGrp="1"/>
          </p:cNvSpPr>
          <p:nvPr>
            <p:ph type="ctrTitle"/>
          </p:nvPr>
        </p:nvSpPr>
        <p:spPr/>
        <p:txBody>
          <a:bodyPr/>
          <a:lstStyle/>
          <a:p>
            <a:r>
              <a:rPr lang="fr-FR" dirty="0">
                <a:latin typeface="Bahnschrift"/>
              </a:rPr>
              <a:t>1. ROI of </a:t>
            </a:r>
            <a:r>
              <a:rPr lang="fr-FR" dirty="0" err="1">
                <a:latin typeface="Bahnschrift"/>
              </a:rPr>
              <a:t>Accessibility</a:t>
            </a:r>
            <a:endParaRPr lang="fr-FR" dirty="0"/>
          </a:p>
        </p:txBody>
      </p:sp>
      <p:sp>
        <p:nvSpPr>
          <p:cNvPr id="11" name="Slide Number Placeholder 3">
            <a:extLst>
              <a:ext uri="{FF2B5EF4-FFF2-40B4-BE49-F238E27FC236}">
                <a16:creationId xmlns:a16="http://schemas.microsoft.com/office/drawing/2014/main" id="{AC18235B-43C7-B194-0650-BA272E4DC507}"/>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7DF1A7DD-25BF-BBC4-EE9B-75B12A36BED1}"/>
              </a:ext>
            </a:extLst>
          </p:cNvPr>
          <p:cNvPicPr>
            <a:picLocks noChangeAspect="1"/>
          </p:cNvPicPr>
          <p:nvPr/>
        </p:nvPicPr>
        <p:blipFill>
          <a:blip r:embed="rId3"/>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3624292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76E52C7-B26F-071B-F83B-89EBFFB2488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28A4E8C-33AA-D304-164B-563A08B4D1A1}"/>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2A9D0FDA-DDC6-6437-BD6A-4647FF979291}"/>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endParaRPr lang="en-US" dirty="0"/>
          </a:p>
        </p:txBody>
      </p:sp>
      <p:pic>
        <p:nvPicPr>
          <p:cNvPr id="5" name="Picture 4">
            <a:extLst>
              <a:ext uri="{FF2B5EF4-FFF2-40B4-BE49-F238E27FC236}">
                <a16:creationId xmlns:a16="http://schemas.microsoft.com/office/drawing/2014/main" id="{7E7D731E-8C1C-9D94-590D-0B212EBFBD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76763113-F82E-BE8A-8A3F-E760E6A94F9D}"/>
              </a:ext>
            </a:extLst>
          </p:cNvPr>
          <p:cNvSpPr txBox="1"/>
          <p:nvPr/>
        </p:nvSpPr>
        <p:spPr>
          <a:xfrm>
            <a:off x="838200" y="3299257"/>
            <a:ext cx="6094140" cy="707886"/>
          </a:xfrm>
          <a:prstGeom prst="rect">
            <a:avLst/>
          </a:prstGeom>
          <a:noFill/>
        </p:spPr>
        <p:txBody>
          <a:bodyPr wrap="square">
            <a:spAutoFit/>
          </a:bodyPr>
          <a:lstStyle/>
          <a:p>
            <a:pPr marL="0" indent="0">
              <a:buNone/>
            </a:pPr>
            <a:r>
              <a:rPr lang="fr" sz="4000" dirty="0">
                <a:latin typeface="Bahnschrift SemiBold" panose="020B0502040204020203" pitchFamily="34" charset="0"/>
              </a:rPr>
              <a:t>01. Supports and levels</a:t>
            </a:r>
          </a:p>
        </p:txBody>
      </p:sp>
      <p:sp>
        <p:nvSpPr>
          <p:cNvPr id="4" name="TextBox 3">
            <a:extLst>
              <a:ext uri="{FF2B5EF4-FFF2-40B4-BE49-F238E27FC236}">
                <a16:creationId xmlns:a16="http://schemas.microsoft.com/office/drawing/2014/main" id="{3D791C0A-E307-F680-F33C-4843C04CD1E1}"/>
              </a:ext>
            </a:extLst>
          </p:cNvPr>
          <p:cNvSpPr txBox="1"/>
          <p:nvPr/>
        </p:nvSpPr>
        <p:spPr>
          <a:xfrm>
            <a:off x="249677" y="5940357"/>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14968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A9627DBE-866C-56AF-EC74-D2054DF3006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59314E53-EECB-3699-B9C1-68C08906E3DA}"/>
              </a:ext>
            </a:extLst>
          </p:cNvPr>
          <p:cNvSpPr txBox="1">
            <a:spLocks noGrp="1"/>
          </p:cNvSpPr>
          <p:nvPr>
            <p:ph type="title"/>
          </p:nvPr>
        </p:nvSpPr>
        <p:spPr>
          <a:xfrm>
            <a:off x="480292" y="365125"/>
            <a:ext cx="11058235" cy="1360199"/>
          </a:xfrm>
        </p:spPr>
        <p:txBody>
          <a:bodyPr>
            <a:noAutofit/>
          </a:bodyPr>
          <a:lstStyle/>
          <a:p>
            <a:r>
              <a:rPr lang="en" dirty="0">
                <a:latin typeface="Bahnschrift SemiBold"/>
                <a:cs typeface="Arial"/>
              </a:rPr>
              <a:t>01. Supports and Levels | The origin of the guidelines</a:t>
            </a:r>
          </a:p>
        </p:txBody>
      </p:sp>
      <p:sp>
        <p:nvSpPr>
          <p:cNvPr id="6" name="TextBox 13">
            <a:extLst>
              <a:ext uri="{FF2B5EF4-FFF2-40B4-BE49-F238E27FC236}">
                <a16:creationId xmlns:a16="http://schemas.microsoft.com/office/drawing/2014/main" id="{65912307-3480-D1BD-4952-69FB10630FE5}"/>
              </a:ext>
            </a:extLst>
          </p:cNvPr>
          <p:cNvSpPr txBox="1"/>
          <p:nvPr/>
        </p:nvSpPr>
        <p:spPr>
          <a:xfrm>
            <a:off x="751150" y="1801321"/>
            <a:ext cx="1868224" cy="474238"/>
          </a:xfrm>
          <a:prstGeom prst="rect">
            <a:avLst/>
          </a:prstGeom>
          <a:noFill/>
        </p:spPr>
        <p:txBody>
          <a:bodyPr wrap="squar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2400" b="1" i="0" u="none" strike="noStrike" dirty="0">
                <a:solidFill>
                  <a:srgbClr val="44474F"/>
                </a:solidFill>
                <a:latin typeface="Bahnschrift SemiLight" panose="020B0502040204020203" pitchFamily="34" charset="0"/>
                <a:ea typeface="+mj-ea"/>
                <a:cs typeface="+mj-cs"/>
                <a:sym typeface="Roboto Bold"/>
              </a:rPr>
              <a:t>Disability</a:t>
            </a:r>
            <a:endParaRPr lang="en-GB" sz="2400" b="1" dirty="0">
              <a:solidFill>
                <a:srgbClr val="44474F"/>
              </a:solidFill>
              <a:latin typeface="Bahnschrift SemiLight" panose="020B0502040204020203" pitchFamily="34" charset="0"/>
              <a:ea typeface="+mj-ea"/>
              <a:cs typeface="+mj-cs"/>
            </a:endParaRPr>
          </a:p>
        </p:txBody>
      </p:sp>
      <p:pic>
        <p:nvPicPr>
          <p:cNvPr id="10" name="Picture 10" descr="Image result for web accessibility">
            <a:extLst>
              <a:ext uri="{FF2B5EF4-FFF2-40B4-BE49-F238E27FC236}">
                <a16:creationId xmlns:a16="http://schemas.microsoft.com/office/drawing/2014/main" id="{37555267-42E5-D6E2-7319-CDA270E324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051" y="2524034"/>
            <a:ext cx="1732045" cy="17506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wcag">
            <a:extLst>
              <a:ext uri="{FF2B5EF4-FFF2-40B4-BE49-F238E27FC236}">
                <a16:creationId xmlns:a16="http://schemas.microsoft.com/office/drawing/2014/main" id="{02B091E9-EFDC-FC57-792D-AC20437B5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2530"/>
          <a:stretch>
            <a:fillRect/>
          </a:stretch>
        </p:blipFill>
        <p:spPr bwMode="auto">
          <a:xfrm>
            <a:off x="6138902" y="3047755"/>
            <a:ext cx="1335212" cy="7538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ne image contenant lune, objet astronomique, Événement céleste, clair de lune&#10;&#10;Le contenu généré par l’IA peut être incorrect.">
            <a:extLst>
              <a:ext uri="{FF2B5EF4-FFF2-40B4-BE49-F238E27FC236}">
                <a16:creationId xmlns:a16="http://schemas.microsoft.com/office/drawing/2014/main" id="{DFD3DF98-1CEA-537B-E81C-117B5E9C91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872" r="21065"/>
          <a:stretch>
            <a:fillRect/>
          </a:stretch>
        </p:blipFill>
        <p:spPr bwMode="auto">
          <a:xfrm>
            <a:off x="3868995" y="2507706"/>
            <a:ext cx="1135455" cy="190479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e 18">
            <a:extLst>
              <a:ext uri="{FF2B5EF4-FFF2-40B4-BE49-F238E27FC236}">
                <a16:creationId xmlns:a16="http://schemas.microsoft.com/office/drawing/2014/main" id="{104A62AB-FD00-B84E-A1E2-CE2F2BCE08E4}"/>
              </a:ext>
            </a:extLst>
          </p:cNvPr>
          <p:cNvGrpSpPr/>
          <p:nvPr/>
        </p:nvGrpSpPr>
        <p:grpSpPr>
          <a:xfrm>
            <a:off x="6121233" y="4522178"/>
            <a:ext cx="1538870" cy="1064485"/>
            <a:chOff x="6499222" y="4651512"/>
            <a:chExt cx="1864429" cy="1323724"/>
          </a:xfrm>
        </p:grpSpPr>
        <p:pic>
          <p:nvPicPr>
            <p:cNvPr id="16" name="Picture 2" descr="Image result for pdf logo">
              <a:extLst>
                <a:ext uri="{FF2B5EF4-FFF2-40B4-BE49-F238E27FC236}">
                  <a16:creationId xmlns:a16="http://schemas.microsoft.com/office/drawing/2014/main" id="{5C7AC2C6-69E9-6B33-40B7-3A015159AA2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1331" y="5383012"/>
              <a:ext cx="432320" cy="4312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powerpoint pdf word excel">
              <a:extLst>
                <a:ext uri="{FF2B5EF4-FFF2-40B4-BE49-F238E27FC236}">
                  <a16:creationId xmlns:a16="http://schemas.microsoft.com/office/drawing/2014/main" id="{B1160714-8C9B-16F5-98F8-B9E05FD770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258"/>
            <a:stretch>
              <a:fillRect/>
            </a:stretch>
          </p:blipFill>
          <p:spPr bwMode="auto">
            <a:xfrm>
              <a:off x="6499222" y="5222037"/>
              <a:ext cx="1362088" cy="7531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Image result for html">
              <a:extLst>
                <a:ext uri="{FF2B5EF4-FFF2-40B4-BE49-F238E27FC236}">
                  <a16:creationId xmlns:a16="http://schemas.microsoft.com/office/drawing/2014/main" id="{306524F9-A042-BCCC-921D-1948C7607AD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898156" y="4651512"/>
              <a:ext cx="966354" cy="5705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Chevron 19">
            <a:extLst>
              <a:ext uri="{FF2B5EF4-FFF2-40B4-BE49-F238E27FC236}">
                <a16:creationId xmlns:a16="http://schemas.microsoft.com/office/drawing/2014/main" id="{FE059F06-5D1C-646E-5DB3-709B781DFBB2}"/>
              </a:ext>
            </a:extLst>
          </p:cNvPr>
          <p:cNvSpPr/>
          <p:nvPr/>
        </p:nvSpPr>
        <p:spPr>
          <a:xfrm>
            <a:off x="3067063" y="3047753"/>
            <a:ext cx="391637" cy="778811"/>
          </a:xfrm>
          <a:prstGeom prst="chevron">
            <a:avLst>
              <a:gd name="adj" fmla="val 57666"/>
            </a:avLst>
          </a:prstGeom>
          <a:solidFill>
            <a:srgbClr val="FF4C89"/>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kumimoji="0" lang="fr-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3" name="Chevron 19">
            <a:extLst>
              <a:ext uri="{FF2B5EF4-FFF2-40B4-BE49-F238E27FC236}">
                <a16:creationId xmlns:a16="http://schemas.microsoft.com/office/drawing/2014/main" id="{DA49CDB1-B5CD-D224-FB1A-D787D2ABE9D1}"/>
              </a:ext>
            </a:extLst>
          </p:cNvPr>
          <p:cNvSpPr/>
          <p:nvPr/>
        </p:nvSpPr>
        <p:spPr>
          <a:xfrm>
            <a:off x="5336969" y="3047753"/>
            <a:ext cx="391637" cy="778811"/>
          </a:xfrm>
          <a:prstGeom prst="chevron">
            <a:avLst>
              <a:gd name="adj" fmla="val 57666"/>
            </a:avLst>
          </a:prstGeom>
          <a:solidFill>
            <a:srgbClr val="FF4C89"/>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kumimoji="0" lang="fr-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25" name="TextBox 13">
            <a:extLst>
              <a:ext uri="{FF2B5EF4-FFF2-40B4-BE49-F238E27FC236}">
                <a16:creationId xmlns:a16="http://schemas.microsoft.com/office/drawing/2014/main" id="{63CFFA8D-228E-6189-5539-7F88A9C34F5E}"/>
              </a:ext>
            </a:extLst>
          </p:cNvPr>
          <p:cNvSpPr txBox="1"/>
          <p:nvPr/>
        </p:nvSpPr>
        <p:spPr>
          <a:xfrm>
            <a:off x="3336200" y="1835568"/>
            <a:ext cx="1868224" cy="474238"/>
          </a:xfrm>
          <a:prstGeom prst="rect">
            <a:avLst/>
          </a:prstGeom>
          <a:noFill/>
        </p:spPr>
        <p:txBody>
          <a:bodyPr wrap="squar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2400" b="1" dirty="0">
                <a:solidFill>
                  <a:srgbClr val="44474F"/>
                </a:solidFill>
                <a:latin typeface="Bahnschrift SemiLight" panose="020B0502040204020203" pitchFamily="34" charset="0"/>
                <a:ea typeface="+mj-ea"/>
                <a:cs typeface="+mj-cs"/>
                <a:sym typeface="Roboto Bold"/>
              </a:rPr>
              <a:t>Tools</a:t>
            </a:r>
            <a:endParaRPr lang="en-GB" sz="2400" b="1" dirty="0">
              <a:solidFill>
                <a:srgbClr val="44474F"/>
              </a:solidFill>
              <a:latin typeface="Bahnschrift SemiLight" panose="020B0502040204020203" pitchFamily="34" charset="0"/>
              <a:ea typeface="+mj-ea"/>
              <a:cs typeface="+mj-cs"/>
            </a:endParaRPr>
          </a:p>
        </p:txBody>
      </p:sp>
      <p:sp>
        <p:nvSpPr>
          <p:cNvPr id="27" name="TextBox 13">
            <a:extLst>
              <a:ext uri="{FF2B5EF4-FFF2-40B4-BE49-F238E27FC236}">
                <a16:creationId xmlns:a16="http://schemas.microsoft.com/office/drawing/2014/main" id="{A6DA2370-886F-4E80-8463-CCAB78015B8F}"/>
              </a:ext>
            </a:extLst>
          </p:cNvPr>
          <p:cNvSpPr txBox="1"/>
          <p:nvPr/>
        </p:nvSpPr>
        <p:spPr>
          <a:xfrm>
            <a:off x="5688767" y="1801321"/>
            <a:ext cx="2066047" cy="474238"/>
          </a:xfrm>
          <a:prstGeom prst="rect">
            <a:avLst/>
          </a:prstGeom>
          <a:noFill/>
        </p:spPr>
        <p:txBody>
          <a:bodyPr wrap="squar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2400" b="1" dirty="0">
                <a:solidFill>
                  <a:srgbClr val="44474F"/>
                </a:solidFill>
                <a:latin typeface="Bahnschrift SemiLight" panose="020B0502040204020203" pitchFamily="34" charset="0"/>
                <a:ea typeface="+mj-ea"/>
                <a:cs typeface="+mj-cs"/>
                <a:sym typeface="Roboto Bold"/>
              </a:rPr>
              <a:t>International rules</a:t>
            </a:r>
            <a:endParaRPr lang="en-GB" sz="2400" b="1" dirty="0">
              <a:solidFill>
                <a:srgbClr val="44474F"/>
              </a:solidFill>
              <a:latin typeface="Bahnschrift SemiLight" panose="020B0502040204020203" pitchFamily="34" charset="0"/>
              <a:ea typeface="+mj-ea"/>
              <a:cs typeface="+mj-cs"/>
            </a:endParaRPr>
          </a:p>
        </p:txBody>
      </p:sp>
      <p:sp>
        <p:nvSpPr>
          <p:cNvPr id="29" name="TextBox 2">
            <a:extLst>
              <a:ext uri="{FF2B5EF4-FFF2-40B4-BE49-F238E27FC236}">
                <a16:creationId xmlns:a16="http://schemas.microsoft.com/office/drawing/2014/main" id="{61A57B87-4A6F-07BE-BC80-E70CDD09F4E0}"/>
              </a:ext>
            </a:extLst>
          </p:cNvPr>
          <p:cNvSpPr txBox="1"/>
          <p:nvPr/>
        </p:nvSpPr>
        <p:spPr>
          <a:xfrm>
            <a:off x="6121229" y="3768279"/>
            <a:ext cx="1130220" cy="369673"/>
          </a:xfrm>
          <a:prstGeom prst="rect">
            <a:avLst/>
          </a:prstGeom>
          <a:noFill/>
        </p:spPr>
        <p:txBody>
          <a:bodyPr wrap="square"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800" b="0" i="0" u="none" strike="noStrike">
                <a:latin typeface="Calibri"/>
              </a:rPr>
              <a:t>WCAG 2.2</a:t>
            </a:r>
            <a:endParaRPr lang="en-BE"/>
          </a:p>
        </p:txBody>
      </p:sp>
      <p:sp>
        <p:nvSpPr>
          <p:cNvPr id="31" name="Chevron 19">
            <a:extLst>
              <a:ext uri="{FF2B5EF4-FFF2-40B4-BE49-F238E27FC236}">
                <a16:creationId xmlns:a16="http://schemas.microsoft.com/office/drawing/2014/main" id="{A3EAC9CC-13E9-F4B3-C40B-689E88122861}"/>
              </a:ext>
            </a:extLst>
          </p:cNvPr>
          <p:cNvSpPr/>
          <p:nvPr/>
        </p:nvSpPr>
        <p:spPr>
          <a:xfrm>
            <a:off x="7999687" y="3064876"/>
            <a:ext cx="391637" cy="778811"/>
          </a:xfrm>
          <a:prstGeom prst="chevron">
            <a:avLst>
              <a:gd name="adj" fmla="val 57666"/>
            </a:avLst>
          </a:prstGeom>
          <a:solidFill>
            <a:srgbClr val="FF4C89"/>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kumimoji="0" lang="fr-BE"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3" name="TextBox 13">
            <a:extLst>
              <a:ext uri="{FF2B5EF4-FFF2-40B4-BE49-F238E27FC236}">
                <a16:creationId xmlns:a16="http://schemas.microsoft.com/office/drawing/2014/main" id="{D74DD298-0E62-9E9D-CD84-977D9897CBC7}"/>
              </a:ext>
            </a:extLst>
          </p:cNvPr>
          <p:cNvSpPr txBox="1"/>
          <p:nvPr/>
        </p:nvSpPr>
        <p:spPr>
          <a:xfrm>
            <a:off x="8570675" y="1821390"/>
            <a:ext cx="2518854" cy="474238"/>
          </a:xfrm>
          <a:prstGeom prst="rect">
            <a:avLst/>
          </a:prstGeom>
          <a:noFill/>
        </p:spPr>
        <p:txBody>
          <a:bodyPr wrap="square"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 sz="2400" b="1" dirty="0">
                <a:solidFill>
                  <a:srgbClr val="44474F"/>
                </a:solidFill>
                <a:latin typeface="Bahnschrift SemiLight" panose="020B0502040204020203" pitchFamily="34" charset="0"/>
                <a:ea typeface="+mj-ea"/>
                <a:cs typeface="+mj-cs"/>
              </a:rPr>
              <a:t>European rules</a:t>
            </a:r>
            <a:endParaRPr lang="en-US" sz="2400" b="1" dirty="0">
              <a:solidFill>
                <a:srgbClr val="44474F"/>
              </a:solidFill>
              <a:latin typeface="Bahnschrift SemiLight" panose="020B0502040204020203" pitchFamily="34" charset="0"/>
              <a:ea typeface="+mj-ea"/>
              <a:cs typeface="+mj-cs"/>
            </a:endParaRPr>
          </a:p>
        </p:txBody>
      </p:sp>
      <p:pic>
        <p:nvPicPr>
          <p:cNvPr id="35" name="Picture 2" descr="Résultat d’images pour WCAG 2.2 logo">
            <a:extLst>
              <a:ext uri="{FF2B5EF4-FFF2-40B4-BE49-F238E27FC236}">
                <a16:creationId xmlns:a16="http://schemas.microsoft.com/office/drawing/2014/main" id="{DADCBAE2-EE56-7CE5-ED78-F74095D41AEC}"/>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774723" y="2636451"/>
            <a:ext cx="2590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9058A4-9E80-C852-E095-45A8F1D02500}"/>
              </a:ext>
            </a:extLst>
          </p:cNvPr>
          <p:cNvSpPr txBox="1"/>
          <p:nvPr/>
        </p:nvSpPr>
        <p:spPr>
          <a:xfrm>
            <a:off x="304799" y="6529136"/>
            <a:ext cx="107847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a:t>
            </a:r>
            <a:r>
              <a:rPr lang="en-US" sz="1000">
                <a:solidFill>
                  <a:srgbClr val="0000EE"/>
                </a:solidFill>
                <a:latin typeface="Bahnschrift SemiBold"/>
                <a:ea typeface="Calibri"/>
                <a:cs typeface="Segoe UI"/>
                <a:hlinkClick r:id="rId10"/>
              </a:rPr>
              <a:t>https://simple.wikipedia.org/wiki/Disability</a:t>
            </a:r>
            <a:r>
              <a:rPr lang="en-US" sz="1000">
                <a:solidFill>
                  <a:srgbClr val="000000"/>
                </a:solidFill>
                <a:latin typeface="Bahnschrift SemiBold"/>
                <a:ea typeface="Calibri"/>
                <a:cs typeface="Calibri"/>
              </a:rPr>
              <a:t> </a:t>
            </a:r>
            <a:r>
              <a:rPr lang="en-US" sz="1000">
                <a:solidFill>
                  <a:srgbClr val="0000EE"/>
                </a:solidFill>
                <a:latin typeface="Bahnschrift SemiBold"/>
                <a:ea typeface="Calibri"/>
                <a:cs typeface="Segoe UI"/>
                <a:hlinkClick r:id="rId11"/>
              </a:rPr>
              <a:t>https://itaccessibility.uiowa.edu/articles/2023/10/w3c-officially-recommends-wcag-22</a:t>
            </a:r>
            <a:endParaRPr lang="en-US" sz="1000">
              <a:latin typeface="Bahnschrift SemiBold"/>
              <a:ea typeface="Calibri"/>
              <a:cs typeface="Calibri"/>
            </a:endParaRPr>
          </a:p>
        </p:txBody>
      </p:sp>
    </p:spTree>
    <p:extLst>
      <p:ext uri="{BB962C8B-B14F-4D97-AF65-F5344CB8AC3E}">
        <p14:creationId xmlns:p14="http://schemas.microsoft.com/office/powerpoint/2010/main" val="1796664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EEBF5BE-E2DF-B580-8A3E-45623B2E6847}"/>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600472C-5B22-3E51-3B53-97D79AD9BB24}"/>
              </a:ext>
            </a:extLst>
          </p:cNvPr>
          <p:cNvSpPr txBox="1">
            <a:spLocks noGrp="1"/>
          </p:cNvSpPr>
          <p:nvPr>
            <p:ph type="title"/>
          </p:nvPr>
        </p:nvSpPr>
        <p:spPr>
          <a:xfrm>
            <a:off x="376383" y="365125"/>
            <a:ext cx="11162144" cy="1360199"/>
          </a:xfrm>
        </p:spPr>
        <p:txBody>
          <a:bodyPr>
            <a:noAutofit/>
          </a:bodyPr>
          <a:lstStyle/>
          <a:p>
            <a:r>
              <a:rPr lang="en" sz="3000" dirty="0">
                <a:latin typeface="Bahnschrift SemiBold"/>
                <a:cs typeface="Arial"/>
              </a:rPr>
              <a:t>01. Supports and Levels | Choose the level you want to reach</a:t>
            </a:r>
          </a:p>
        </p:txBody>
      </p:sp>
      <p:pic>
        <p:nvPicPr>
          <p:cNvPr id="8" name="Google Shape;171;p15" descr="Image result for wcag">
            <a:extLst>
              <a:ext uri="{FF2B5EF4-FFF2-40B4-BE49-F238E27FC236}">
                <a16:creationId xmlns:a16="http://schemas.microsoft.com/office/drawing/2014/main" id="{C9A44DFD-6215-E415-99D9-3F503C6674E6}"/>
              </a:ext>
            </a:extLst>
          </p:cNvPr>
          <p:cNvPicPr preferRelativeResize="0"/>
          <p:nvPr/>
        </p:nvPicPr>
        <p:blipFill>
          <a:blip r:embed="rId3">
            <a:alphaModFix/>
          </a:blip>
          <a:srcRect b="22528"/>
          <a:stretch>
            <a:fillRect/>
          </a:stretch>
        </p:blipFill>
        <p:spPr>
          <a:xfrm>
            <a:off x="5547620" y="1698828"/>
            <a:ext cx="1333979" cy="753200"/>
          </a:xfrm>
          <a:prstGeom prst="rect">
            <a:avLst/>
          </a:prstGeom>
          <a:noFill/>
          <a:ln>
            <a:noFill/>
          </a:ln>
        </p:spPr>
      </p:pic>
      <p:sp>
        <p:nvSpPr>
          <p:cNvPr id="11" name="Google Shape;172;p15">
            <a:extLst>
              <a:ext uri="{FF2B5EF4-FFF2-40B4-BE49-F238E27FC236}">
                <a16:creationId xmlns:a16="http://schemas.microsoft.com/office/drawing/2014/main" id="{E88C6F72-4BF1-1A16-8F6C-4D49AD0D5B32}"/>
              </a:ext>
            </a:extLst>
          </p:cNvPr>
          <p:cNvSpPr txBox="1"/>
          <p:nvPr/>
        </p:nvSpPr>
        <p:spPr>
          <a:xfrm>
            <a:off x="5497800" y="2428528"/>
            <a:ext cx="1681600" cy="369200"/>
          </a:xfrm>
          <a:prstGeom prst="rect">
            <a:avLst/>
          </a:prstGeom>
          <a:noFill/>
          <a:ln>
            <a:noFill/>
          </a:ln>
        </p:spPr>
        <p:txBody>
          <a:bodyPr spcFirstLastPara="1" wrap="square" lIns="91433" tIns="45700" rIns="91433" bIns="457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800" b="0" i="0" u="none" strike="noStrike">
                <a:solidFill>
                  <a:srgbClr val="FF4C89"/>
                </a:solidFill>
                <a:latin typeface="Century Gothic"/>
                <a:ea typeface="Century Gothic"/>
                <a:cs typeface="Century Gothic"/>
                <a:sym typeface="Century Gothic"/>
              </a:rPr>
              <a:t>WCAG 2.2</a:t>
            </a:r>
            <a:endParaRPr sz="1867">
              <a:solidFill>
                <a:srgbClr val="FF4C89"/>
              </a:solidFill>
              <a:latin typeface="Century Gothic"/>
              <a:ea typeface="Century Gothic"/>
              <a:cs typeface="Century Gothic"/>
              <a:sym typeface="Century Gothic"/>
            </a:endParaRPr>
          </a:p>
        </p:txBody>
      </p:sp>
      <p:sp>
        <p:nvSpPr>
          <p:cNvPr id="15" name="Google Shape;173;p15">
            <a:extLst>
              <a:ext uri="{FF2B5EF4-FFF2-40B4-BE49-F238E27FC236}">
                <a16:creationId xmlns:a16="http://schemas.microsoft.com/office/drawing/2014/main" id="{60FB9919-D307-75B8-CE88-BA2AEE4F4F04}"/>
              </a:ext>
            </a:extLst>
          </p:cNvPr>
          <p:cNvSpPr/>
          <p:nvPr/>
        </p:nvSpPr>
        <p:spPr>
          <a:xfrm>
            <a:off x="5529125" y="2881312"/>
            <a:ext cx="593200" cy="565600"/>
          </a:xfrm>
          <a:prstGeom prst="roundRect">
            <a:avLst>
              <a:gd name="adj" fmla="val 16667"/>
            </a:avLst>
          </a:prstGeom>
          <a:solidFill>
            <a:srgbClr val="FF4C89"/>
          </a:solidFill>
          <a:ln>
            <a:noFill/>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solidFill>
                  <a:srgbClr val="FFFFFF"/>
                </a:solidFill>
                <a:latin typeface="Calibri"/>
              </a:rPr>
              <a:t>AA</a:t>
            </a:r>
            <a:endParaRPr sz="1467" b="1">
              <a:solidFill>
                <a:schemeClr val="lt1"/>
              </a:solidFill>
            </a:endParaRPr>
          </a:p>
        </p:txBody>
      </p:sp>
      <p:sp>
        <p:nvSpPr>
          <p:cNvPr id="22" name="Google Shape;174;p15">
            <a:extLst>
              <a:ext uri="{FF2B5EF4-FFF2-40B4-BE49-F238E27FC236}">
                <a16:creationId xmlns:a16="http://schemas.microsoft.com/office/drawing/2014/main" id="{F96381E6-D13C-344F-E6F0-F5E8A4AD3800}"/>
              </a:ext>
            </a:extLst>
          </p:cNvPr>
          <p:cNvSpPr/>
          <p:nvPr/>
        </p:nvSpPr>
        <p:spPr>
          <a:xfrm>
            <a:off x="1858925" y="3403312"/>
            <a:ext cx="593200" cy="565600"/>
          </a:xfrm>
          <a:prstGeom prst="roundRect">
            <a:avLst>
              <a:gd name="adj" fmla="val 16667"/>
            </a:avLst>
          </a:prstGeom>
          <a:solidFill>
            <a:srgbClr val="FF4C89"/>
          </a:solidFill>
          <a:ln>
            <a:noFill/>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solidFill>
                  <a:srgbClr val="FFFFFF"/>
                </a:solidFill>
                <a:latin typeface="Calibri"/>
              </a:rPr>
              <a:t>A</a:t>
            </a:r>
            <a:endParaRPr sz="1467" b="1">
              <a:solidFill>
                <a:schemeClr val="lt1"/>
              </a:solidFill>
            </a:endParaRPr>
          </a:p>
        </p:txBody>
      </p:sp>
      <p:sp>
        <p:nvSpPr>
          <p:cNvPr id="26" name="Google Shape;175;p15">
            <a:extLst>
              <a:ext uri="{FF2B5EF4-FFF2-40B4-BE49-F238E27FC236}">
                <a16:creationId xmlns:a16="http://schemas.microsoft.com/office/drawing/2014/main" id="{72EC1AA7-DCFF-1EB2-4B9D-6E1F0A7C05DD}"/>
              </a:ext>
            </a:extLst>
          </p:cNvPr>
          <p:cNvSpPr/>
          <p:nvPr/>
        </p:nvSpPr>
        <p:spPr>
          <a:xfrm>
            <a:off x="9245600" y="1759100"/>
            <a:ext cx="791600" cy="565600"/>
          </a:xfrm>
          <a:prstGeom prst="roundRect">
            <a:avLst>
              <a:gd name="adj" fmla="val 16667"/>
            </a:avLst>
          </a:prstGeom>
          <a:solidFill>
            <a:srgbClr val="FF4C89"/>
          </a:solidFill>
          <a:ln>
            <a:noFill/>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solidFill>
                  <a:srgbClr val="FFFFFF"/>
                </a:solidFill>
                <a:latin typeface="Calibri"/>
              </a:rPr>
              <a:t>AAA</a:t>
            </a:r>
            <a:endParaRPr sz="1467" b="1">
              <a:solidFill>
                <a:schemeClr val="lt1"/>
              </a:solidFill>
            </a:endParaRPr>
          </a:p>
        </p:txBody>
      </p:sp>
      <p:sp>
        <p:nvSpPr>
          <p:cNvPr id="30" name="Google Shape;176;p15">
            <a:extLst>
              <a:ext uri="{FF2B5EF4-FFF2-40B4-BE49-F238E27FC236}">
                <a16:creationId xmlns:a16="http://schemas.microsoft.com/office/drawing/2014/main" id="{207396AC-70EA-2C26-85E8-D487C27E53F5}"/>
              </a:ext>
            </a:extLst>
          </p:cNvPr>
          <p:cNvSpPr txBox="1"/>
          <p:nvPr/>
        </p:nvSpPr>
        <p:spPr>
          <a:xfrm>
            <a:off x="722167" y="4349339"/>
            <a:ext cx="3411200" cy="1499200"/>
          </a:xfrm>
          <a:prstGeom prst="rect">
            <a:avLst/>
          </a:prstGeom>
          <a:noFill/>
          <a:ln>
            <a:noFill/>
          </a:ln>
        </p:spPr>
        <p:txBody>
          <a:bodyPr spcFirstLastPara="1" wrap="square" lIns="91433" tIns="91433" rIns="91433" bIns="91433"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buSzPts val="1100"/>
              <a:buFont typeface="Century Gothic"/>
              <a:buChar char="●"/>
            </a:pPr>
            <a:r>
              <a:rPr lang="en" b="0" i="0" u="none" strike="noStrike" dirty="0">
                <a:latin typeface="Bahnschrift SemiLight" panose="020B0502040204020203" pitchFamily="34" charset="0"/>
                <a:ea typeface="Century Gothic"/>
                <a:cs typeface="Century Gothic"/>
                <a:sym typeface="Century Gothic"/>
              </a:rPr>
              <a:t>Mininum specifications</a:t>
            </a:r>
            <a:endParaRPr dirty="0">
              <a:latin typeface="Bahnschrift SemiLight" panose="020B0502040204020203" pitchFamily="34" charset="0"/>
              <a:ea typeface="Century Gothic"/>
              <a:cs typeface="Century Gothic"/>
              <a:sym typeface="Century Gothic"/>
            </a:endParaRPr>
          </a:p>
          <a:p>
            <a:pPr marL="457189" indent="-313259" rtl="0">
              <a:buSzPts val="1100"/>
              <a:buFont typeface="Century Gothic"/>
              <a:buChar char="●"/>
            </a:pPr>
            <a:r>
              <a:rPr lang="en" b="0" i="0" u="none" strike="noStrike" dirty="0">
                <a:latin typeface="Bahnschrift SemiLight" panose="020B0502040204020203" pitchFamily="34" charset="0"/>
                <a:ea typeface="Century Gothic"/>
                <a:cs typeface="Century Gothic"/>
                <a:sym typeface="Century Gothic"/>
              </a:rPr>
              <a:t>Most content is accessible, but not easily </a:t>
            </a:r>
            <a:r>
              <a:rPr lang="en" b="0" i="0" u="none" strike="noStrike" dirty="0">
                <a:latin typeface="Bahnschrift SemiLight" panose="020B0502040204020203" pitchFamily="34" charset="0"/>
                <a:sym typeface="Century Gothic"/>
              </a:rPr>
              <a:t>(e.g. no contrast</a:t>
            </a:r>
            <a:r>
              <a:rPr lang="en" b="0" i="0" u="none" strike="noStrike" dirty="0">
                <a:latin typeface="Bahnschrift SemiLight" panose="020B0502040204020203" pitchFamily="34" charset="0"/>
                <a:ea typeface="Century Gothic"/>
                <a:cs typeface="Century Gothic"/>
                <a:sym typeface="Century Gothic"/>
              </a:rPr>
              <a:t> constraints)</a:t>
            </a:r>
            <a:endParaRPr dirty="0">
              <a:latin typeface="Bahnschrift SemiLight" panose="020B0502040204020203" pitchFamily="34" charset="0"/>
              <a:sym typeface="Century Gothic"/>
            </a:endParaRPr>
          </a:p>
          <a:p>
            <a:endParaRPr sz="1467" dirty="0">
              <a:latin typeface="Century Gothic"/>
              <a:ea typeface="Century Gothic"/>
              <a:cs typeface="Century Gothic"/>
              <a:sym typeface="Century Gothic"/>
            </a:endParaRPr>
          </a:p>
        </p:txBody>
      </p:sp>
      <p:sp>
        <p:nvSpPr>
          <p:cNvPr id="34" name="Google Shape;177;p15">
            <a:extLst>
              <a:ext uri="{FF2B5EF4-FFF2-40B4-BE49-F238E27FC236}">
                <a16:creationId xmlns:a16="http://schemas.microsoft.com/office/drawing/2014/main" id="{1EB71F0E-CCBA-0323-7787-AA3462F87C63}"/>
              </a:ext>
            </a:extLst>
          </p:cNvPr>
          <p:cNvSpPr txBox="1"/>
          <p:nvPr/>
        </p:nvSpPr>
        <p:spPr>
          <a:xfrm>
            <a:off x="4233696" y="3624674"/>
            <a:ext cx="3411200" cy="1534497"/>
          </a:xfrm>
          <a:prstGeom prst="rect">
            <a:avLst/>
          </a:prstGeom>
          <a:noFill/>
          <a:ln>
            <a:noFill/>
          </a:ln>
        </p:spPr>
        <p:txBody>
          <a:bodyPr spcFirstLastPara="1" wrap="square" lIns="91433" tIns="91433" rIns="91433" bIns="91433" anchor="t" anchorCtr="0">
            <a:noAutofit/>
          </a:bodyPr>
          <a:lstStyle>
            <a:defPPr>
              <a:defRPr lang="sr-Latn-RS"/>
            </a:defPPr>
            <a:lvl1pPr marL="457189" indent="-313259">
              <a:buSzPts val="1100"/>
              <a:buFont typeface="Century Gothic"/>
              <a:buChar char="●"/>
              <a:defRPr sz="1400" b="0" i="0" u="none" strike="noStrike">
                <a:latin typeface="Century Gothic"/>
                <a:ea typeface="Century Gothic"/>
                <a:cs typeface="Century Gothic"/>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800" dirty="0">
                <a:latin typeface="Bahnschrift SemiLight" panose="020B0502040204020203" pitchFamily="34" charset="0"/>
                <a:ea typeface="+mn-ea"/>
                <a:cs typeface="+mn-cs"/>
                <a:sym typeface="Century Gothic"/>
              </a:rPr>
              <a:t>Medium specifications</a:t>
            </a:r>
            <a:endParaRPr sz="1800" dirty="0">
              <a:latin typeface="Bahnschrift SemiLight" panose="020B0502040204020203" pitchFamily="34" charset="0"/>
              <a:ea typeface="+mn-ea"/>
              <a:cs typeface="+mn-cs"/>
              <a:sym typeface="Century Gothic"/>
            </a:endParaRPr>
          </a:p>
          <a:p>
            <a:r>
              <a:rPr lang="en" sz="1800" dirty="0">
                <a:latin typeface="Bahnschrift SemiLight" panose="020B0502040204020203" pitchFamily="34" charset="0"/>
                <a:ea typeface="+mn-ea"/>
                <a:cs typeface="+mn-cs"/>
                <a:sym typeface="Century Gothic"/>
              </a:rPr>
              <a:t>Accessible and easy to navigate </a:t>
            </a:r>
          </a:p>
          <a:p>
            <a:r>
              <a:rPr lang="en" sz="1800" dirty="0">
                <a:latin typeface="Bahnschrift SemiLight" panose="020B0502040204020203" pitchFamily="34" charset="0"/>
                <a:ea typeface="+mn-ea"/>
                <a:cs typeface="+mn-cs"/>
                <a:sym typeface="Century Gothic"/>
              </a:rPr>
              <a:t>Ex: minimum contrast rules</a:t>
            </a:r>
          </a:p>
        </p:txBody>
      </p:sp>
      <p:sp>
        <p:nvSpPr>
          <p:cNvPr id="37" name="Google Shape;178;p15">
            <a:extLst>
              <a:ext uri="{FF2B5EF4-FFF2-40B4-BE49-F238E27FC236}">
                <a16:creationId xmlns:a16="http://schemas.microsoft.com/office/drawing/2014/main" id="{3C758F17-618B-7EC4-3508-EC6A20B79CD8}"/>
              </a:ext>
            </a:extLst>
          </p:cNvPr>
          <p:cNvSpPr/>
          <p:nvPr/>
        </p:nvSpPr>
        <p:spPr>
          <a:xfrm>
            <a:off x="746423" y="4243351"/>
            <a:ext cx="3411200" cy="2106400"/>
          </a:xfrm>
          <a:prstGeom prst="rect">
            <a:avLst/>
          </a:prstGeom>
          <a:noFill/>
          <a:ln w="9525" cap="flat" cmpd="sng">
            <a:solidFill>
              <a:srgbClr val="536FFF">
                <a:alpha val="60000"/>
              </a:srgbClr>
            </a:solidFill>
            <a:prstDash val="solid"/>
            <a:round/>
            <a:headEnd type="none" w="sm" len="sm"/>
            <a:tailEnd type="none" w="sm" len="sm"/>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67">
              <a:solidFill>
                <a:srgbClr val="434343"/>
              </a:solidFill>
            </a:endParaRPr>
          </a:p>
        </p:txBody>
      </p:sp>
      <p:sp>
        <p:nvSpPr>
          <p:cNvPr id="39" name="Google Shape;179;p15">
            <a:extLst>
              <a:ext uri="{FF2B5EF4-FFF2-40B4-BE49-F238E27FC236}">
                <a16:creationId xmlns:a16="http://schemas.microsoft.com/office/drawing/2014/main" id="{98AAB5F3-FDF9-1F5D-F1F7-516814ADEA2C}"/>
              </a:ext>
            </a:extLst>
          </p:cNvPr>
          <p:cNvSpPr txBox="1"/>
          <p:nvPr/>
        </p:nvSpPr>
        <p:spPr>
          <a:xfrm>
            <a:off x="7935951" y="2640775"/>
            <a:ext cx="3411200" cy="1138800"/>
          </a:xfrm>
          <a:prstGeom prst="rect">
            <a:avLst/>
          </a:prstGeom>
          <a:noFill/>
          <a:ln>
            <a:noFill/>
          </a:ln>
        </p:spPr>
        <p:txBody>
          <a:bodyPr spcFirstLastPara="1" wrap="square" lIns="91433" tIns="91433" rIns="91433" bIns="91433"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189" indent="-313259" rtl="0">
              <a:buSzPts val="1100"/>
              <a:buFont typeface="Century Gothic"/>
              <a:buChar char="●"/>
            </a:pPr>
            <a:r>
              <a:rPr lang="en" dirty="0">
                <a:latin typeface="Bahnschrift SemiLight" panose="020B0502040204020203" pitchFamily="34" charset="0"/>
                <a:sym typeface="Century Gothic"/>
              </a:rPr>
              <a:t>Advanced specifications</a:t>
            </a:r>
            <a:endParaRPr dirty="0">
              <a:latin typeface="Bahnschrift SemiLight" panose="020B0502040204020203" pitchFamily="34" charset="0"/>
              <a:sym typeface="Century Gothic"/>
            </a:endParaRPr>
          </a:p>
          <a:p>
            <a:pPr marL="457189" indent="-313259" rtl="0">
              <a:buSzPts val="1100"/>
              <a:buFont typeface="Century Gothic"/>
              <a:buChar char="●"/>
            </a:pPr>
            <a:r>
              <a:rPr lang="en" dirty="0">
                <a:latin typeface="Bahnschrift SemiLight" panose="020B0502040204020203" pitchFamily="34" charset="0"/>
                <a:sym typeface="Century Gothic"/>
              </a:rPr>
              <a:t>Accessible and easy to use, even for people with more severe disabilities</a:t>
            </a:r>
            <a:endParaRPr dirty="0">
              <a:latin typeface="Bahnschrift SemiLight" panose="020B0502040204020203" pitchFamily="34" charset="0"/>
              <a:sym typeface="Century Gothic"/>
            </a:endParaRPr>
          </a:p>
          <a:p>
            <a:pPr marL="457189" indent="-313259" rtl="0">
              <a:buSzPts val="1100"/>
              <a:buFont typeface="Century Gothic"/>
              <a:buChar char="●"/>
            </a:pPr>
            <a:r>
              <a:rPr lang="en" dirty="0">
                <a:latin typeface="Bahnschrift SemiLight" panose="020B0502040204020203" pitchFamily="34" charset="0"/>
                <a:sym typeface="Century Gothic"/>
              </a:rPr>
              <a:t>E.g.: reinforced contrast rules, sign language, etc.</a:t>
            </a:r>
            <a:endParaRPr dirty="0">
              <a:latin typeface="Bahnschrift SemiLight" panose="020B0502040204020203" pitchFamily="34" charset="0"/>
              <a:sym typeface="Century Gothic"/>
            </a:endParaRPr>
          </a:p>
        </p:txBody>
      </p:sp>
      <p:sp>
        <p:nvSpPr>
          <p:cNvPr id="41" name="Google Shape;180;p15">
            <a:extLst>
              <a:ext uri="{FF2B5EF4-FFF2-40B4-BE49-F238E27FC236}">
                <a16:creationId xmlns:a16="http://schemas.microsoft.com/office/drawing/2014/main" id="{06A5F7AE-01FC-6C48-53F7-79FA68F8D017}"/>
              </a:ext>
            </a:extLst>
          </p:cNvPr>
          <p:cNvSpPr/>
          <p:nvPr/>
        </p:nvSpPr>
        <p:spPr>
          <a:xfrm>
            <a:off x="4347500" y="3624675"/>
            <a:ext cx="3411200" cy="2725200"/>
          </a:xfrm>
          <a:prstGeom prst="rect">
            <a:avLst/>
          </a:prstGeom>
          <a:noFill/>
          <a:ln w="28575" cap="flat" cmpd="sng">
            <a:solidFill>
              <a:schemeClr val="accent1">
                <a:lumMod val="75000"/>
                <a:alpha val="60000"/>
              </a:schemeClr>
            </a:solidFill>
            <a:prstDash val="solid"/>
            <a:round/>
            <a:headEnd type="none" w="sm" len="sm"/>
            <a:tailEnd type="none" w="sm" len="sm"/>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67">
              <a:solidFill>
                <a:srgbClr val="434343"/>
              </a:solidFill>
            </a:endParaRPr>
          </a:p>
        </p:txBody>
      </p:sp>
      <p:sp>
        <p:nvSpPr>
          <p:cNvPr id="43" name="Google Shape;181;p15">
            <a:extLst>
              <a:ext uri="{FF2B5EF4-FFF2-40B4-BE49-F238E27FC236}">
                <a16:creationId xmlns:a16="http://schemas.microsoft.com/office/drawing/2014/main" id="{C94D82E0-DAB3-BAEA-27C6-25B52B26B9F3}"/>
              </a:ext>
            </a:extLst>
          </p:cNvPr>
          <p:cNvSpPr/>
          <p:nvPr/>
        </p:nvSpPr>
        <p:spPr>
          <a:xfrm>
            <a:off x="7935975" y="2518551"/>
            <a:ext cx="3411200" cy="3831200"/>
          </a:xfrm>
          <a:prstGeom prst="rect">
            <a:avLst/>
          </a:prstGeom>
          <a:noFill/>
          <a:ln w="9525" cap="flat" cmpd="sng">
            <a:solidFill>
              <a:srgbClr val="536FFF">
                <a:alpha val="60000"/>
              </a:srgbClr>
            </a:solidFill>
            <a:prstDash val="solid"/>
            <a:round/>
            <a:headEnd type="none" w="sm" len="sm"/>
            <a:tailEnd type="none" w="sm" len="sm"/>
          </a:ln>
        </p:spPr>
        <p:txBody>
          <a:bodyPr spcFirstLastPara="1" wrap="square" lIns="91433" tIns="91433" rIns="91433" bIns="91433"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67">
              <a:solidFill>
                <a:srgbClr val="434343"/>
              </a:solidFill>
            </a:endParaRPr>
          </a:p>
        </p:txBody>
      </p:sp>
      <p:pic>
        <p:nvPicPr>
          <p:cNvPr id="45" name="Google Shape;183;p15">
            <a:extLst>
              <a:ext uri="{FF2B5EF4-FFF2-40B4-BE49-F238E27FC236}">
                <a16:creationId xmlns:a16="http://schemas.microsoft.com/office/drawing/2014/main" id="{6153B187-C6FA-2CC6-7457-48C7DBFE0C0D}"/>
              </a:ext>
            </a:extLst>
          </p:cNvPr>
          <p:cNvPicPr preferRelativeResize="0"/>
          <p:nvPr/>
        </p:nvPicPr>
        <p:blipFill>
          <a:blip r:embed="rId4">
            <a:alphaModFix/>
          </a:blip>
          <a:stretch>
            <a:fillRect/>
          </a:stretch>
        </p:blipFill>
        <p:spPr>
          <a:xfrm>
            <a:off x="6197603" y="2915741"/>
            <a:ext cx="593100" cy="519811"/>
          </a:xfrm>
          <a:prstGeom prst="rect">
            <a:avLst/>
          </a:prstGeom>
          <a:noFill/>
          <a:ln>
            <a:noFill/>
          </a:ln>
        </p:spPr>
      </p:pic>
      <p:sp>
        <p:nvSpPr>
          <p:cNvPr id="4" name="TextBox 3">
            <a:extLst>
              <a:ext uri="{FF2B5EF4-FFF2-40B4-BE49-F238E27FC236}">
                <a16:creationId xmlns:a16="http://schemas.microsoft.com/office/drawing/2014/main" id="{B909F8C2-3E15-1B9C-A07D-7F9B218BFC93}"/>
              </a:ext>
            </a:extLst>
          </p:cNvPr>
          <p:cNvSpPr txBox="1"/>
          <p:nvPr/>
        </p:nvSpPr>
        <p:spPr>
          <a:xfrm>
            <a:off x="304799" y="6529136"/>
            <a:ext cx="58452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a:t>
            </a:r>
            <a:r>
              <a:rPr lang="en-US" sz="1000">
                <a:ea typeface="+mn-lt"/>
                <a:cs typeface="+mn-lt"/>
                <a:hlinkClick r:id="rId5"/>
              </a:rPr>
              <a:t>https://en.wikipedia.org/wiki/Web_Content_Accessibility_Guidelines</a:t>
            </a:r>
            <a:r>
              <a:rPr lang="en-US" sz="1000">
                <a:ea typeface="+mn-lt"/>
                <a:cs typeface="+mn-lt"/>
              </a:rPr>
              <a:t> </a:t>
            </a:r>
          </a:p>
        </p:txBody>
      </p:sp>
    </p:spTree>
    <p:extLst>
      <p:ext uri="{BB962C8B-B14F-4D97-AF65-F5344CB8AC3E}">
        <p14:creationId xmlns:p14="http://schemas.microsoft.com/office/powerpoint/2010/main" val="2215567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327BEBD-0F01-49A6-B7B2-667355A08670}"/>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4E596DD4-A288-AAC6-541B-107384CA74D5}"/>
              </a:ext>
            </a:extLst>
          </p:cNvPr>
          <p:cNvSpPr txBox="1">
            <a:spLocks noGrp="1"/>
          </p:cNvSpPr>
          <p:nvPr>
            <p:ph type="title"/>
          </p:nvPr>
        </p:nvSpPr>
        <p:spPr/>
        <p:txBody>
          <a:bodyPr>
            <a:noAutofit/>
          </a:bodyPr>
          <a:lstStyle/>
          <a:p>
            <a:r>
              <a:rPr lang="en" dirty="0">
                <a:latin typeface="Bahnschrift SemiBold"/>
                <a:cs typeface="Arial"/>
              </a:rPr>
              <a:t>Check WCAG Compliance</a:t>
            </a:r>
            <a:endParaRPr lang="fr-FR" dirty="0"/>
          </a:p>
        </p:txBody>
      </p:sp>
      <p:pic>
        <p:nvPicPr>
          <p:cNvPr id="6" name="Picture 2" descr="Une image contenant texte, capture d’écran, Police, nombre&#10;&#10;Le contenu généré par l’IA peut être incorrect.">
            <a:extLst>
              <a:ext uri="{FF2B5EF4-FFF2-40B4-BE49-F238E27FC236}">
                <a16:creationId xmlns:a16="http://schemas.microsoft.com/office/drawing/2014/main" id="{C80FBF5D-22B7-E001-FA39-5DF224E71D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58869" y="2898529"/>
            <a:ext cx="5995916" cy="239680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3588E36A-4CDF-0B6B-6DB8-D3B870E1C554}"/>
              </a:ext>
            </a:extLst>
          </p:cNvPr>
          <p:cNvGrpSpPr/>
          <p:nvPr/>
        </p:nvGrpSpPr>
        <p:grpSpPr>
          <a:xfrm>
            <a:off x="6398850" y="1711484"/>
            <a:ext cx="5141501" cy="4653810"/>
            <a:chOff x="9677848" y="959876"/>
            <a:chExt cx="5141501" cy="9241244"/>
          </a:xfrm>
        </p:grpSpPr>
        <p:cxnSp>
          <p:nvCxnSpPr>
            <p:cNvPr id="10" name="Connecteur droit 9">
              <a:extLst>
                <a:ext uri="{FF2B5EF4-FFF2-40B4-BE49-F238E27FC236}">
                  <a16:creationId xmlns:a16="http://schemas.microsoft.com/office/drawing/2014/main" id="{14CDAF4F-BC75-35CF-E5F2-A183D84E5ACA}"/>
                </a:ext>
              </a:extLst>
            </p:cNvPr>
            <p:cNvCxnSpPr/>
            <p:nvPr/>
          </p:nvCxnSpPr>
          <p:spPr>
            <a:xfrm flipH="1" flipV="1">
              <a:off x="10054836" y="8294524"/>
              <a:ext cx="0" cy="902081"/>
            </a:xfrm>
            <a:prstGeom prst="line">
              <a:avLst/>
            </a:prstGeom>
            <a:ln>
              <a:solidFill>
                <a:srgbClr val="000000"/>
              </a:solidFill>
            </a:ln>
          </p:spPr>
          <p:style>
            <a:lnRef idx="1">
              <a:schemeClr val="accent4"/>
            </a:lnRef>
            <a:fillRef idx="0">
              <a:schemeClr val="accent4"/>
            </a:fillRef>
            <a:effectRef idx="0">
              <a:schemeClr val="accent4"/>
            </a:effectRef>
            <a:fontRef idx="minor">
              <a:schemeClr val="tx1"/>
            </a:fontRef>
          </p:style>
        </p:cxnSp>
        <p:sp>
          <p:nvSpPr>
            <p:cNvPr id="11" name="ZoneTexte 30">
              <a:extLst>
                <a:ext uri="{FF2B5EF4-FFF2-40B4-BE49-F238E27FC236}">
                  <a16:creationId xmlns:a16="http://schemas.microsoft.com/office/drawing/2014/main" id="{C2F2EC8E-BA7C-9AA7-5ED8-123D213BBFBD}"/>
                </a:ext>
              </a:extLst>
            </p:cNvPr>
            <p:cNvSpPr txBox="1"/>
            <p:nvPr/>
          </p:nvSpPr>
          <p:spPr>
            <a:xfrm>
              <a:off x="9677848" y="9141771"/>
              <a:ext cx="3199594" cy="1059349"/>
            </a:xfrm>
            <a:prstGeom prst="rect">
              <a:avLst/>
            </a:prstGeom>
            <a:no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defTabSz="825500" rtl="0" fontAlgn="auto" latinLnBrk="0" hangingPunct="0">
                <a:lnSpc>
                  <a:spcPct val="100000"/>
                </a:lnSpc>
                <a:spcBef>
                  <a:spcPct val="0"/>
                </a:spcBef>
                <a:spcAft>
                  <a:spcPct val="0"/>
                </a:spcAft>
                <a:buClrTx/>
                <a:buSzTx/>
                <a:buFontTx/>
                <a:buNone/>
              </a:pPr>
              <a:r>
                <a:rPr lang="en" sz="1400" b="0" i="0" u="none" strike="noStrike" dirty="0">
                  <a:solidFill>
                    <a:srgbClr val="000000"/>
                  </a:solidFill>
                  <a:latin typeface="Bahnschrift SemiLight" panose="020B0502040204020203" pitchFamily="34" charset="0"/>
                </a:rPr>
                <a:t>How to correct (must and could)</a:t>
              </a:r>
            </a:p>
            <a:p>
              <a:pPr marL="0" marR="0" indent="0" defTabSz="825500" rtl="0" fontAlgn="auto" latinLnBrk="0" hangingPunct="0">
                <a:lnSpc>
                  <a:spcPct val="100000"/>
                </a:lnSpc>
                <a:spcBef>
                  <a:spcPct val="0"/>
                </a:spcBef>
                <a:spcAft>
                  <a:spcPct val="0"/>
                </a:spcAft>
                <a:buClrTx/>
                <a:buSzTx/>
                <a:buFontTx/>
                <a:buNone/>
              </a:pPr>
              <a:r>
                <a:rPr kumimoji="0" lang="en" sz="1400" b="0" i="0" u="none" strike="noStrike" cap="none" spc="0" normalizeH="0" baseline="0" dirty="0">
                  <a:solidFill>
                    <a:srgbClr val="000000"/>
                  </a:solidFill>
                  <a:uFillTx/>
                  <a:latin typeface="Bahnschrift SemiLight" panose="020B0502040204020203" pitchFamily="34" charset="0"/>
                  <a:sym typeface="Helvetica Neue"/>
                </a:rPr>
                <a:t>Avoid</a:t>
              </a:r>
              <a:endParaRPr lang="en" sz="1400" b="0" i="0" u="none" strike="noStrike" cap="none" spc="0" normalizeH="0" baseline="0" dirty="0">
                <a:solidFill>
                  <a:srgbClr val="000000"/>
                </a:solidFill>
                <a:uFillTx/>
                <a:latin typeface="Bahnschrift SemiLight" panose="020B0502040204020203" pitchFamily="34" charset="0"/>
              </a:endParaRPr>
            </a:p>
          </p:txBody>
        </p:sp>
        <p:cxnSp>
          <p:nvCxnSpPr>
            <p:cNvPr id="12" name="Connecteur droit 11">
              <a:extLst>
                <a:ext uri="{FF2B5EF4-FFF2-40B4-BE49-F238E27FC236}">
                  <a16:creationId xmlns:a16="http://schemas.microsoft.com/office/drawing/2014/main" id="{6E62C3D2-69E2-73CD-94DD-DFD6E86BAD07}"/>
                </a:ext>
              </a:extLst>
            </p:cNvPr>
            <p:cNvCxnSpPr/>
            <p:nvPr/>
          </p:nvCxnSpPr>
          <p:spPr>
            <a:xfrm flipV="1">
              <a:off x="14525700" y="7450955"/>
              <a:ext cx="2" cy="1982641"/>
            </a:xfrm>
            <a:prstGeom prst="line">
              <a:avLst/>
            </a:prstGeom>
            <a:ln>
              <a:solidFill>
                <a:srgbClr val="000000"/>
              </a:solidFill>
            </a:ln>
          </p:spPr>
          <p:style>
            <a:lnRef idx="1">
              <a:schemeClr val="accent4"/>
            </a:lnRef>
            <a:fillRef idx="0">
              <a:schemeClr val="accent4"/>
            </a:fillRef>
            <a:effectRef idx="0">
              <a:schemeClr val="accent4"/>
            </a:effectRef>
            <a:fontRef idx="minor">
              <a:schemeClr val="tx1"/>
            </a:fontRef>
          </p:style>
        </p:cxnSp>
        <p:sp>
          <p:nvSpPr>
            <p:cNvPr id="13" name="ZoneTexte 30">
              <a:extLst>
                <a:ext uri="{FF2B5EF4-FFF2-40B4-BE49-F238E27FC236}">
                  <a16:creationId xmlns:a16="http://schemas.microsoft.com/office/drawing/2014/main" id="{EA6E53F2-F543-0683-6978-1CE900ADC83D}"/>
                </a:ext>
              </a:extLst>
            </p:cNvPr>
            <p:cNvSpPr txBox="1"/>
            <p:nvPr/>
          </p:nvSpPr>
          <p:spPr>
            <a:xfrm>
              <a:off x="13560991" y="9526170"/>
              <a:ext cx="1258358" cy="631536"/>
            </a:xfrm>
            <a:prstGeom prst="rect">
              <a:avLst/>
            </a:prstGeom>
            <a:no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r>
                <a:rPr lang="en" sz="1400" b="0" i="0" u="none" strike="noStrike" dirty="0">
                  <a:solidFill>
                    <a:srgbClr val="000000"/>
                  </a:solidFill>
                  <a:latin typeface="Bahnschrift SemiLight" panose="020B0502040204020203" pitchFamily="34" charset="0"/>
                </a:rPr>
                <a:t>Beneficiaries</a:t>
              </a:r>
            </a:p>
          </p:txBody>
        </p:sp>
        <p:sp>
          <p:nvSpPr>
            <p:cNvPr id="14" name="ZoneTexte 30">
              <a:extLst>
                <a:ext uri="{FF2B5EF4-FFF2-40B4-BE49-F238E27FC236}">
                  <a16:creationId xmlns:a16="http://schemas.microsoft.com/office/drawing/2014/main" id="{1C58471A-C31F-18BA-6308-CDFE5CA6AE05}"/>
                </a:ext>
              </a:extLst>
            </p:cNvPr>
            <p:cNvSpPr txBox="1"/>
            <p:nvPr/>
          </p:nvSpPr>
          <p:spPr>
            <a:xfrm>
              <a:off x="12633692" y="959876"/>
              <a:ext cx="1986121" cy="631536"/>
            </a:xfrm>
            <a:prstGeom prst="rect">
              <a:avLst/>
            </a:prstGeom>
            <a:no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r>
                <a:rPr lang="en" sz="1400" b="0" i="0" u="none" strike="noStrike" dirty="0">
                  <a:solidFill>
                    <a:srgbClr val="000000"/>
                  </a:solidFill>
                  <a:latin typeface="Bahnschrift SemiLight" panose="020B0502040204020203" pitchFamily="34" charset="0"/>
                </a:rPr>
                <a:t>Scope of application</a:t>
              </a:r>
              <a:endParaRPr lang="fr-BE" sz="1400" b="0" i="0" u="none" strike="noStrike" cap="none" spc="0" normalizeH="0" baseline="0" dirty="0">
                <a:ln>
                  <a:noFill/>
                </a:ln>
                <a:solidFill>
                  <a:srgbClr val="000000"/>
                </a:solidFill>
                <a:effectLst/>
                <a:uFillTx/>
                <a:latin typeface="Bahnschrift SemiLight" panose="020B0502040204020203" pitchFamily="34" charset="0"/>
              </a:endParaRPr>
            </a:p>
          </p:txBody>
        </p:sp>
        <p:cxnSp>
          <p:nvCxnSpPr>
            <p:cNvPr id="15" name="Connecteur droit 14">
              <a:extLst>
                <a:ext uri="{FF2B5EF4-FFF2-40B4-BE49-F238E27FC236}">
                  <a16:creationId xmlns:a16="http://schemas.microsoft.com/office/drawing/2014/main" id="{F234CD04-852D-E610-0CFD-57A16579BDE0}"/>
                </a:ext>
              </a:extLst>
            </p:cNvPr>
            <p:cNvCxnSpPr/>
            <p:nvPr/>
          </p:nvCxnSpPr>
          <p:spPr>
            <a:xfrm flipV="1">
              <a:off x="12821246" y="1524366"/>
              <a:ext cx="525404" cy="5573996"/>
            </a:xfrm>
            <a:prstGeom prst="line">
              <a:avLst/>
            </a:prstGeom>
            <a:ln>
              <a:solidFill>
                <a:srgbClr val="000000"/>
              </a:solidFill>
            </a:ln>
          </p:spPr>
          <p:style>
            <a:lnRef idx="1">
              <a:schemeClr val="accent4"/>
            </a:lnRef>
            <a:fillRef idx="0">
              <a:schemeClr val="accent4"/>
            </a:fillRef>
            <a:effectRef idx="0">
              <a:schemeClr val="accent4"/>
            </a:effectRef>
            <a:fontRef idx="minor">
              <a:schemeClr val="tx1"/>
            </a:fontRef>
          </p:style>
        </p:cxnSp>
        <p:cxnSp>
          <p:nvCxnSpPr>
            <p:cNvPr id="16" name="Connecteur droit 15">
              <a:extLst>
                <a:ext uri="{FF2B5EF4-FFF2-40B4-BE49-F238E27FC236}">
                  <a16:creationId xmlns:a16="http://schemas.microsoft.com/office/drawing/2014/main" id="{2411169C-BB3E-18E2-DCE0-C946D7A08069}"/>
                </a:ext>
              </a:extLst>
            </p:cNvPr>
            <p:cNvCxnSpPr/>
            <p:nvPr/>
          </p:nvCxnSpPr>
          <p:spPr>
            <a:xfrm flipH="1" flipV="1">
              <a:off x="10194961" y="1898715"/>
              <a:ext cx="0" cy="4341167"/>
            </a:xfrm>
            <a:prstGeom prst="line">
              <a:avLst/>
            </a:prstGeom>
            <a:ln>
              <a:solidFill>
                <a:srgbClr val="000000"/>
              </a:solidFill>
            </a:ln>
          </p:spPr>
          <p:style>
            <a:lnRef idx="1">
              <a:schemeClr val="accent4"/>
            </a:lnRef>
            <a:fillRef idx="0">
              <a:schemeClr val="accent4"/>
            </a:fillRef>
            <a:effectRef idx="0">
              <a:schemeClr val="accent4"/>
            </a:effectRef>
            <a:fontRef idx="minor">
              <a:schemeClr val="tx1"/>
            </a:fontRef>
          </p:style>
        </p:cxnSp>
        <p:sp>
          <p:nvSpPr>
            <p:cNvPr id="17" name="ZoneTexte 30">
              <a:extLst>
                <a:ext uri="{FF2B5EF4-FFF2-40B4-BE49-F238E27FC236}">
                  <a16:creationId xmlns:a16="http://schemas.microsoft.com/office/drawing/2014/main" id="{4493E202-A5DD-447D-377C-566035165C38}"/>
                </a:ext>
              </a:extLst>
            </p:cNvPr>
            <p:cNvSpPr txBox="1"/>
            <p:nvPr/>
          </p:nvSpPr>
          <p:spPr>
            <a:xfrm>
              <a:off x="9830276" y="1125976"/>
              <a:ext cx="729367" cy="631536"/>
            </a:xfrm>
            <a:prstGeom prst="rect">
              <a:avLst/>
            </a:prstGeom>
            <a:no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r>
                <a:rPr lang="en" sz="1400" b="0" i="0" u="none" strike="noStrike" dirty="0">
                  <a:solidFill>
                    <a:srgbClr val="000000"/>
                  </a:solidFill>
                  <a:latin typeface="Bahnschrift SemiLight" panose="020B0502040204020203" pitchFamily="34" charset="0"/>
                </a:rPr>
                <a:t>Level</a:t>
              </a:r>
              <a:endParaRPr lang="fr-BE" sz="1400" b="0" i="0" u="none" strike="noStrike" cap="none" spc="0" normalizeH="0" baseline="0" dirty="0">
                <a:ln>
                  <a:noFill/>
                </a:ln>
                <a:solidFill>
                  <a:srgbClr val="000000"/>
                </a:solidFill>
                <a:effectLst/>
                <a:uFillTx/>
                <a:latin typeface="Bahnschrift SemiLight" panose="020B0502040204020203" pitchFamily="34" charset="0"/>
              </a:endParaRPr>
            </a:p>
          </p:txBody>
        </p:sp>
      </p:grpSp>
      <p:sp>
        <p:nvSpPr>
          <p:cNvPr id="20" name="Rectangle 19">
            <a:extLst>
              <a:ext uri="{FF2B5EF4-FFF2-40B4-BE49-F238E27FC236}">
                <a16:creationId xmlns:a16="http://schemas.microsoft.com/office/drawing/2014/main" id="{94B5334B-FB53-89F6-E2C4-5A811C3124F2}"/>
              </a:ext>
            </a:extLst>
          </p:cNvPr>
          <p:cNvSpPr/>
          <p:nvPr/>
        </p:nvSpPr>
        <p:spPr>
          <a:xfrm>
            <a:off x="1062459" y="2898529"/>
            <a:ext cx="3784409" cy="3277820"/>
          </a:xfrm>
          <a:prstGeom prst="rect">
            <a:avLst/>
          </a:prstGeom>
          <a:ln>
            <a:solidFill>
              <a:srgbClr val="000000"/>
            </a:solidFill>
          </a:ln>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2194560" rtl="0"/>
            <a:r>
              <a:rPr lang="en" sz="1400" b="0" i="0" u="none" strike="noStrike" dirty="0">
                <a:solidFill>
                  <a:srgbClr val="000000"/>
                </a:solidFill>
                <a:latin typeface="Bahnschrift SemiLight" panose="020B0502040204020203" pitchFamily="34" charset="0"/>
              </a:rPr>
              <a:t>4 principles</a:t>
            </a:r>
          </a:p>
          <a:p>
            <a:pPr algn="ctr" defTabSz="2194560" rtl="0"/>
            <a:r>
              <a:rPr lang="en" sz="1400" b="0" i="0" u="none" strike="noStrike" dirty="0">
                <a:solidFill>
                  <a:srgbClr val="000000"/>
                </a:solidFill>
                <a:latin typeface="Bahnschrift SemiLight" panose="020B0502040204020203" pitchFamily="34" charset="0"/>
              </a:rPr>
              <a:t>Perceptible, usable, understandable, robust</a:t>
            </a:r>
          </a:p>
          <a:p>
            <a:pPr algn="ctr" defTabSz="2194560">
              <a:tabLst>
                <a:tab pos="361950" algn="l"/>
              </a:tabLst>
            </a:pPr>
            <a:r>
              <a:rPr lang="fr-BE" sz="1400" dirty="0">
                <a:solidFill>
                  <a:srgbClr val="000000"/>
                </a:solidFill>
                <a:latin typeface="Bahnschrift SemiLight" panose="020B0502040204020203" pitchFamily="34" charset="0"/>
              </a:rPr>
              <a:t>	</a:t>
            </a:r>
          </a:p>
          <a:p>
            <a:pPr algn="ctr" defTabSz="2194560">
              <a:tabLst>
                <a:tab pos="361950" algn="l"/>
              </a:tabLst>
            </a:pPr>
            <a:endParaRPr lang="fr-BE" sz="1400" dirty="0">
              <a:solidFill>
                <a:srgbClr val="000000"/>
              </a:solidFill>
              <a:latin typeface="Bahnschrift SemiLight" panose="020B0502040204020203" pitchFamily="34" charset="0"/>
            </a:endParaRPr>
          </a:p>
          <a:p>
            <a:pPr algn="ctr" defTabSz="2194560">
              <a:tabLst>
                <a:tab pos="361950" algn="l"/>
              </a:tabLst>
            </a:pPr>
            <a:endParaRPr lang="fr-BE" sz="1400" dirty="0">
              <a:solidFill>
                <a:srgbClr val="000000"/>
              </a:solidFill>
              <a:latin typeface="Bahnschrift SemiLight" panose="020B0502040204020203" pitchFamily="34" charset="0"/>
            </a:endParaRPr>
          </a:p>
          <a:p>
            <a:pPr algn="ctr" defTabSz="2194560" rtl="0">
              <a:tabLst>
                <a:tab pos="361950" algn="l"/>
              </a:tabLst>
            </a:pPr>
            <a:r>
              <a:rPr lang="en" sz="1400" b="0" i="0" u="none" strike="noStrike" dirty="0">
                <a:solidFill>
                  <a:srgbClr val="000000"/>
                </a:solidFill>
                <a:latin typeface="Bahnschrift SemiLight" panose="020B0502040204020203" pitchFamily="34" charset="0"/>
              </a:rPr>
              <a:t>13 guidelines</a:t>
            </a:r>
          </a:p>
          <a:p>
            <a:pPr algn="ctr" defTabSz="2194560">
              <a:tabLst>
                <a:tab pos="361950" algn="l"/>
                <a:tab pos="712788" algn="l"/>
              </a:tabLst>
            </a:pPr>
            <a:r>
              <a:rPr lang="fr-BE" sz="1400" dirty="0">
                <a:solidFill>
                  <a:srgbClr val="000000"/>
                </a:solidFill>
                <a:latin typeface="Bahnschrift SemiLight" panose="020B0502040204020203" pitchFamily="34" charset="0"/>
              </a:rPr>
              <a:t>		</a:t>
            </a:r>
          </a:p>
          <a:p>
            <a:pPr algn="ctr" defTabSz="2194560">
              <a:tabLst>
                <a:tab pos="361950" algn="l"/>
                <a:tab pos="712788" algn="l"/>
              </a:tabLst>
            </a:pPr>
            <a:endParaRPr lang="fr-BE" sz="1400" dirty="0">
              <a:solidFill>
                <a:srgbClr val="000000"/>
              </a:solidFill>
              <a:latin typeface="Bahnschrift SemiLight" panose="020B0502040204020203" pitchFamily="34" charset="0"/>
            </a:endParaRPr>
          </a:p>
          <a:p>
            <a:pPr algn="ctr" defTabSz="2194560">
              <a:tabLst>
                <a:tab pos="361950" algn="l"/>
                <a:tab pos="712788" algn="l"/>
              </a:tabLst>
            </a:pPr>
            <a:endParaRPr lang="fr-BE" sz="1400" dirty="0">
              <a:solidFill>
                <a:srgbClr val="000000"/>
              </a:solidFill>
              <a:latin typeface="Bahnschrift SemiLight" panose="020B0502040204020203" pitchFamily="34" charset="0"/>
            </a:endParaRPr>
          </a:p>
          <a:p>
            <a:pPr algn="ctr" defTabSz="2194560" rtl="0">
              <a:tabLst>
                <a:tab pos="361950" algn="l"/>
                <a:tab pos="712788" algn="l"/>
              </a:tabLst>
            </a:pPr>
            <a:r>
              <a:rPr lang="en" sz="1400" b="0" i="0" u="none" strike="noStrike" dirty="0">
                <a:solidFill>
                  <a:srgbClr val="000000"/>
                </a:solidFill>
                <a:latin typeface="Bahnschrift SemiLight" panose="020B0502040204020203" pitchFamily="34" charset="0"/>
              </a:rPr>
              <a:t>50 success criteria A+AA</a:t>
            </a:r>
          </a:p>
          <a:p>
            <a:pPr algn="ctr" defTabSz="2194560">
              <a:tabLst>
                <a:tab pos="361950" algn="l"/>
                <a:tab pos="712788" algn="l"/>
                <a:tab pos="1073150" algn="l"/>
              </a:tabLst>
            </a:pPr>
            <a:r>
              <a:rPr lang="fr-BE" sz="1400" dirty="0">
                <a:solidFill>
                  <a:srgbClr val="000000"/>
                </a:solidFill>
                <a:latin typeface="Bahnschrift SemiLight" panose="020B0502040204020203" pitchFamily="34" charset="0"/>
              </a:rPr>
              <a:t>			</a:t>
            </a:r>
          </a:p>
          <a:p>
            <a:pPr algn="ctr" defTabSz="2194560">
              <a:tabLst>
                <a:tab pos="361950" algn="l"/>
                <a:tab pos="712788" algn="l"/>
                <a:tab pos="1073150" algn="l"/>
              </a:tabLst>
            </a:pPr>
            <a:endParaRPr lang="fr-BE" sz="1400" dirty="0">
              <a:solidFill>
                <a:srgbClr val="000000"/>
              </a:solidFill>
              <a:latin typeface="Bahnschrift SemiLight" panose="020B0502040204020203" pitchFamily="34" charset="0"/>
            </a:endParaRPr>
          </a:p>
          <a:p>
            <a:pPr algn="ctr" defTabSz="2194560">
              <a:tabLst>
                <a:tab pos="361950" algn="l"/>
                <a:tab pos="712788" algn="l"/>
                <a:tab pos="1073150" algn="l"/>
              </a:tabLst>
            </a:pPr>
            <a:endParaRPr lang="fr-BE" sz="1400" dirty="0">
              <a:solidFill>
                <a:srgbClr val="000000"/>
              </a:solidFill>
              <a:latin typeface="Bahnschrift SemiLight" panose="020B0502040204020203" pitchFamily="34" charset="0"/>
            </a:endParaRPr>
          </a:p>
          <a:p>
            <a:pPr algn="ctr" defTabSz="2194560" rtl="0">
              <a:tabLst>
                <a:tab pos="361950" algn="l"/>
                <a:tab pos="712788" algn="l"/>
                <a:tab pos="1073150" algn="l"/>
              </a:tabLst>
            </a:pPr>
            <a:r>
              <a:rPr lang="en" sz="1400" b="0" i="0" u="none" strike="noStrike" dirty="0">
                <a:solidFill>
                  <a:srgbClr val="000000"/>
                </a:solidFill>
                <a:latin typeface="Bahnschrift SemiLight" panose="020B0502040204020203" pitchFamily="34" charset="0"/>
              </a:rPr>
              <a:t>Hundreds of techniques...</a:t>
            </a:r>
          </a:p>
          <a:p>
            <a:pPr algn="ctr" defTabSz="2194560"/>
            <a:endParaRPr lang="fr-BE" sz="1400" dirty="0">
              <a:solidFill>
                <a:srgbClr val="000000"/>
              </a:solidFill>
              <a:latin typeface="Bahnschrift"/>
            </a:endParaRPr>
          </a:p>
        </p:txBody>
      </p:sp>
      <p:cxnSp>
        <p:nvCxnSpPr>
          <p:cNvPr id="22" name="Straight Arrow Connector 6">
            <a:extLst>
              <a:ext uri="{FF2B5EF4-FFF2-40B4-BE49-F238E27FC236}">
                <a16:creationId xmlns:a16="http://schemas.microsoft.com/office/drawing/2014/main" id="{2577F8DF-2E38-F6A4-953C-DFBDBD72AD02}"/>
              </a:ext>
            </a:extLst>
          </p:cNvPr>
          <p:cNvCxnSpPr/>
          <p:nvPr/>
        </p:nvCxnSpPr>
        <p:spPr>
          <a:xfrm flipH="1">
            <a:off x="2954663" y="3476773"/>
            <a:ext cx="0" cy="4215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8">
            <a:extLst>
              <a:ext uri="{FF2B5EF4-FFF2-40B4-BE49-F238E27FC236}">
                <a16:creationId xmlns:a16="http://schemas.microsoft.com/office/drawing/2014/main" id="{DBD85202-605E-CC3E-E428-B12525169CBD}"/>
              </a:ext>
            </a:extLst>
          </p:cNvPr>
          <p:cNvCxnSpPr/>
          <p:nvPr/>
        </p:nvCxnSpPr>
        <p:spPr>
          <a:xfrm flipH="1">
            <a:off x="2959392" y="4296642"/>
            <a:ext cx="0" cy="4215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9">
            <a:extLst>
              <a:ext uri="{FF2B5EF4-FFF2-40B4-BE49-F238E27FC236}">
                <a16:creationId xmlns:a16="http://schemas.microsoft.com/office/drawing/2014/main" id="{1658816B-9797-8800-F4EB-B2065B3E3134}"/>
              </a:ext>
            </a:extLst>
          </p:cNvPr>
          <p:cNvCxnSpPr/>
          <p:nvPr/>
        </p:nvCxnSpPr>
        <p:spPr>
          <a:xfrm flipH="1">
            <a:off x="2954663" y="5194375"/>
            <a:ext cx="0" cy="4215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CEB9214A-094D-D13B-8A14-4F2C4E800926}"/>
              </a:ext>
            </a:extLst>
          </p:cNvPr>
          <p:cNvSpPr txBox="1"/>
          <p:nvPr/>
        </p:nvSpPr>
        <p:spPr>
          <a:xfrm>
            <a:off x="1062459" y="2114726"/>
            <a:ext cx="3852644" cy="461665"/>
          </a:xfrm>
          <a:prstGeom prst="rect">
            <a:avLst/>
          </a:prstGeom>
          <a:noFill/>
          <a:ln>
            <a:solidFill>
              <a:srgbClr val="000000"/>
            </a:solidFill>
          </a:ln>
        </p:spPr>
        <p:txBody>
          <a:bodyPr wrap="square" lIns="91440" tIns="45720" rIns="91440" bIns="45720" rtlCol="0" anchor="t">
            <a:noAutofit/>
          </a:bodyPr>
          <a:lstStyle/>
          <a:p>
            <a:pPr algn="ctr" rtl="0"/>
            <a:r>
              <a:rPr lang="en" sz="1400" b="1" i="0" u="none" strike="noStrike" dirty="0">
                <a:latin typeface="Bahnschrift SemiLight" panose="020B0502040204020203" pitchFamily="34" charset="0"/>
              </a:rPr>
              <a:t>The Web Content Accessibility Guidelines (WCAG)</a:t>
            </a:r>
          </a:p>
        </p:txBody>
      </p:sp>
      <p:sp>
        <p:nvSpPr>
          <p:cNvPr id="3" name="TextBox 2">
            <a:extLst>
              <a:ext uri="{FF2B5EF4-FFF2-40B4-BE49-F238E27FC236}">
                <a16:creationId xmlns:a16="http://schemas.microsoft.com/office/drawing/2014/main" id="{8B7DD535-4CFA-4F48-90F6-9F0A458BED8F}"/>
              </a:ext>
            </a:extLst>
          </p:cNvPr>
          <p:cNvSpPr txBox="1"/>
          <p:nvPr/>
        </p:nvSpPr>
        <p:spPr>
          <a:xfrm>
            <a:off x="304799" y="6529136"/>
            <a:ext cx="58452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a:t>
            </a:r>
            <a:r>
              <a:rPr lang="en-US" sz="1000">
                <a:latin typeface="Bahnschrift SemiBold"/>
                <a:ea typeface="+mn-lt"/>
                <a:cs typeface="+mn-lt"/>
              </a:rPr>
              <a:t>https://www.w3.org/WAI/WCAG22/quickref/</a:t>
            </a:r>
            <a:endParaRPr lang="en-US" sz="1000">
              <a:latin typeface="Bahnschrift SemiBold"/>
            </a:endParaRPr>
          </a:p>
        </p:txBody>
      </p:sp>
    </p:spTree>
    <p:extLst>
      <p:ext uri="{BB962C8B-B14F-4D97-AF65-F5344CB8AC3E}">
        <p14:creationId xmlns:p14="http://schemas.microsoft.com/office/powerpoint/2010/main" val="4269508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6E29DAD-06E6-B248-C6CD-48112D7C676F}"/>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289E8252-BD5F-848F-A709-22F999EA6847}"/>
              </a:ext>
            </a:extLst>
          </p:cNvPr>
          <p:cNvSpPr txBox="1">
            <a:spLocks noGrp="1"/>
          </p:cNvSpPr>
          <p:nvPr>
            <p:ph type="title"/>
          </p:nvPr>
        </p:nvSpPr>
        <p:spPr>
          <a:xfrm>
            <a:off x="838200" y="365125"/>
            <a:ext cx="10515600" cy="1325563"/>
          </a:xfrm>
        </p:spPr>
        <p:txBody>
          <a:bodyPr anchor="ctr">
            <a:normAutofit/>
          </a:bodyPr>
          <a:lstStyle/>
          <a:p>
            <a:r>
              <a:rPr lang="fr-FR" dirty="0"/>
              <a:t>The </a:t>
            </a:r>
            <a:r>
              <a:rPr lang="fr-FR" dirty="0" err="1"/>
              <a:t>European</a:t>
            </a:r>
            <a:r>
              <a:rPr lang="fr-FR" dirty="0"/>
              <a:t> </a:t>
            </a:r>
            <a:r>
              <a:rPr lang="fr-FR" dirty="0" err="1"/>
              <a:t>Accessibility</a:t>
            </a:r>
            <a:r>
              <a:rPr lang="fr-FR" dirty="0"/>
              <a:t> Directive</a:t>
            </a:r>
          </a:p>
        </p:txBody>
      </p:sp>
      <p:sp>
        <p:nvSpPr>
          <p:cNvPr id="381" name="Content Placeholder 2">
            <a:extLst>
              <a:ext uri="{FF2B5EF4-FFF2-40B4-BE49-F238E27FC236}">
                <a16:creationId xmlns:a16="http://schemas.microsoft.com/office/drawing/2014/main" id="{B3BC8113-24DB-8007-F324-80B1207413DF}"/>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endParaRPr lang="en-US" dirty="0"/>
          </a:p>
        </p:txBody>
      </p:sp>
      <p:sp>
        <p:nvSpPr>
          <p:cNvPr id="6" name="TextBox 5">
            <a:extLst>
              <a:ext uri="{FF2B5EF4-FFF2-40B4-BE49-F238E27FC236}">
                <a16:creationId xmlns:a16="http://schemas.microsoft.com/office/drawing/2014/main" id="{BDB31A01-0476-E372-F970-7B28B014A72B}"/>
              </a:ext>
            </a:extLst>
          </p:cNvPr>
          <p:cNvSpPr txBox="1"/>
          <p:nvPr/>
        </p:nvSpPr>
        <p:spPr>
          <a:xfrm>
            <a:off x="3047071" y="2690336"/>
            <a:ext cx="6094140" cy="3170099"/>
          </a:xfrm>
          <a:prstGeom prst="rect">
            <a:avLst/>
          </a:prstGeom>
          <a:noFill/>
        </p:spPr>
        <p:txBody>
          <a:bodyPr wrap="square">
            <a:spAutoFit/>
          </a:bodyPr>
          <a:lstStyle/>
          <a:p>
            <a:pPr algn="ctr" rtl="0"/>
            <a:r>
              <a:rPr lang="en" sz="4000" b="1" i="0" u="none" strike="noStrike" dirty="0">
                <a:solidFill>
                  <a:srgbClr val="2A2A33"/>
                </a:solidFill>
                <a:latin typeface="Bahnschrift SemiBold" panose="020B0502040204020203" pitchFamily="34" charset="0"/>
              </a:rPr>
              <a:t>The European directive </a:t>
            </a:r>
            <a:endParaRPr lang="fr-FR" sz="4000" b="1" dirty="0">
              <a:solidFill>
                <a:schemeClr val="tx2">
                  <a:lumMod val="50000"/>
                </a:schemeClr>
              </a:solidFill>
              <a:latin typeface="Bahnschrift SemiBold" panose="020B0502040204020203" pitchFamily="34" charset="0"/>
            </a:endParaRPr>
          </a:p>
          <a:p>
            <a:pPr algn="ctr"/>
            <a:endParaRPr lang="fr-FR" sz="4000" b="1" dirty="0">
              <a:solidFill>
                <a:schemeClr val="tx2">
                  <a:lumMod val="50000"/>
                </a:schemeClr>
              </a:solidFill>
              <a:latin typeface="Bahnschrift SemiBold" panose="020B0502040204020203" pitchFamily="34" charset="0"/>
            </a:endParaRPr>
          </a:p>
          <a:p>
            <a:pPr algn="ctr" rtl="0"/>
            <a:r>
              <a:rPr lang="en" sz="4000" b="1" i="0" u="none" strike="noStrike" dirty="0">
                <a:solidFill>
                  <a:srgbClr val="2A2A33"/>
                </a:solidFill>
                <a:latin typeface="Bahnschrift SemiBold" panose="020B0502040204020203" pitchFamily="34" charset="0"/>
              </a:rPr>
              <a:t>don't ask </a:t>
            </a:r>
            <a:endParaRPr lang="fr-FR" sz="4000" b="1" dirty="0">
              <a:solidFill>
                <a:schemeClr val="tx2">
                  <a:lumMod val="50000"/>
                </a:schemeClr>
              </a:solidFill>
              <a:latin typeface="Bahnschrift SemiBold" panose="020B0502040204020203" pitchFamily="34" charset="0"/>
            </a:endParaRPr>
          </a:p>
          <a:p>
            <a:pPr algn="ctr"/>
            <a:endParaRPr lang="fr-FR" sz="4000" b="1" dirty="0">
              <a:solidFill>
                <a:schemeClr val="tx2">
                  <a:lumMod val="50000"/>
                </a:schemeClr>
              </a:solidFill>
              <a:latin typeface="Bahnschrift SemiBold" panose="020B0502040204020203" pitchFamily="34" charset="0"/>
            </a:endParaRPr>
          </a:p>
          <a:p>
            <a:pPr algn="ctr" rtl="0"/>
            <a:r>
              <a:rPr lang="en" sz="4000" b="1" i="0" u="none" strike="noStrike" dirty="0">
                <a:solidFill>
                  <a:srgbClr val="2A2A33"/>
                </a:solidFill>
                <a:latin typeface="Bahnschrift SemiBold" panose="020B0502040204020203" pitchFamily="34" charset="0"/>
              </a:rPr>
              <a:t>to label a site</a:t>
            </a:r>
          </a:p>
        </p:txBody>
      </p:sp>
    </p:spTree>
    <p:extLst>
      <p:ext uri="{BB962C8B-B14F-4D97-AF65-F5344CB8AC3E}">
        <p14:creationId xmlns:p14="http://schemas.microsoft.com/office/powerpoint/2010/main" val="3411941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3BB86CE-9A16-28E6-63FA-205F32FC98E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CA38DF7-7F26-A69B-5AC6-5CF4B7BF4393}"/>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E14AF144-AF3A-C875-F454-E8A754CBC4E8}"/>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96C5966C-EEE8-B2B2-CC9A-59C1AE3338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C04356C3-5BB9-E4DA-39AA-06060B79BD71}"/>
              </a:ext>
            </a:extLst>
          </p:cNvPr>
          <p:cNvSpPr txBox="1"/>
          <p:nvPr/>
        </p:nvSpPr>
        <p:spPr>
          <a:xfrm>
            <a:off x="838200" y="3299257"/>
            <a:ext cx="6094140" cy="707886"/>
          </a:xfrm>
          <a:prstGeom prst="rect">
            <a:avLst/>
          </a:prstGeom>
          <a:noFill/>
        </p:spPr>
        <p:txBody>
          <a:bodyPr wrap="square">
            <a:spAutoFit/>
          </a:bodyPr>
          <a:lstStyle/>
          <a:p>
            <a:pPr marL="0" indent="0">
              <a:buNone/>
            </a:pPr>
            <a:r>
              <a:rPr lang="fr" sz="4000" dirty="0">
                <a:latin typeface="Bahnschrift SemiBold" panose="020B0502040204020203" pitchFamily="34" charset="0"/>
              </a:rPr>
              <a:t>02. Select</a:t>
            </a:r>
          </a:p>
        </p:txBody>
      </p:sp>
      <p:sp>
        <p:nvSpPr>
          <p:cNvPr id="2" name="TextBox 1">
            <a:extLst>
              <a:ext uri="{FF2B5EF4-FFF2-40B4-BE49-F238E27FC236}">
                <a16:creationId xmlns:a16="http://schemas.microsoft.com/office/drawing/2014/main" id="{A73BD33B-27D8-8081-1EF4-7A298A102F7F}"/>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210696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B55829E-EF25-4CE5-5DAF-B1CC5E5FDAB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32D262F8-0E23-E3BE-CA5A-0DE7C3473CCF}"/>
              </a:ext>
            </a:extLst>
          </p:cNvPr>
          <p:cNvSpPr txBox="1">
            <a:spLocks noGrp="1"/>
          </p:cNvSpPr>
          <p:nvPr>
            <p:ph type="title"/>
          </p:nvPr>
        </p:nvSpPr>
        <p:spPr/>
        <p:txBody>
          <a:bodyPr>
            <a:noAutofit/>
          </a:bodyPr>
          <a:lstStyle/>
          <a:p>
            <a:r>
              <a:rPr lang="en">
                <a:latin typeface="Bahnschrift SemiBold"/>
                <a:cs typeface="Arial"/>
              </a:rPr>
              <a:t>02. Select pages</a:t>
            </a:r>
            <a:endParaRPr lang="fr-FR"/>
          </a:p>
        </p:txBody>
      </p:sp>
      <p:sp>
        <p:nvSpPr>
          <p:cNvPr id="5" name="Espace réservé du contenu 2">
            <a:extLst>
              <a:ext uri="{FF2B5EF4-FFF2-40B4-BE49-F238E27FC236}">
                <a16:creationId xmlns:a16="http://schemas.microsoft.com/office/drawing/2014/main" id="{8AA1BE2D-F1EF-0F10-9529-2A7ADF1741C6}"/>
              </a:ext>
            </a:extLst>
          </p:cNvPr>
          <p:cNvSpPr>
            <a:spLocks noGrp="1"/>
          </p:cNvSpPr>
          <p:nvPr/>
        </p:nvSpPr>
        <p:spPr>
          <a:xfrm>
            <a:off x="980837" y="2409211"/>
            <a:ext cx="5438751" cy="2649178"/>
          </a:xfrm>
          <a:prstGeom prst="rect">
            <a:avLst/>
          </a:prstGeom>
        </p:spPr>
        <p:txBody>
          <a:bodyPr vert="horz" lIns="91440" tIns="45720" rIns="91440" bIns="45720" rtlCol="0">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2000" b="1" i="0" u="none" strike="noStrike" dirty="0">
                <a:solidFill>
                  <a:srgbClr val="262626"/>
                </a:solidFill>
                <a:latin typeface="Bahnschrift SemiLight" panose="020B0502040204020203" pitchFamily="34" charset="0"/>
              </a:rPr>
              <a:t>Page templates</a:t>
            </a:r>
          </a:p>
          <a:p>
            <a:pPr>
              <a:lnSpc>
                <a:spcPct val="100000"/>
              </a:lnSpc>
              <a:spcBef>
                <a:spcPts val="500"/>
              </a:spcBef>
            </a:pPr>
            <a:endParaRPr lang="fr-FR" sz="2000" b="1" dirty="0">
              <a:solidFill>
                <a:srgbClr val="262626"/>
              </a:solidFill>
              <a:latin typeface="Bahnschrift SemiLight" panose="020B0502040204020203" pitchFamily="34" charset="0"/>
            </a:endParaRPr>
          </a:p>
          <a:p>
            <a:pPr rtl="0">
              <a:lnSpc>
                <a:spcPct val="100000"/>
              </a:lnSpc>
              <a:spcBef>
                <a:spcPts val="500"/>
              </a:spcBef>
            </a:pPr>
            <a:r>
              <a:rPr lang="en" sz="2000" b="1" i="0" u="none" strike="noStrike" dirty="0">
                <a:solidFill>
                  <a:srgbClr val="262626"/>
                </a:solidFill>
                <a:latin typeface="Bahnschrift SemiLight" panose="020B0502040204020203" pitchFamily="34" charset="0"/>
              </a:rPr>
              <a:t>Different information formats </a:t>
            </a:r>
          </a:p>
          <a:p>
            <a:pPr marL="195263" rtl="0">
              <a:lnSpc>
                <a:spcPct val="100000"/>
              </a:lnSpc>
              <a:spcBef>
                <a:spcPts val="500"/>
              </a:spcBef>
            </a:pPr>
            <a:r>
              <a:rPr lang="en" sz="2000" b="0" i="0" u="none" strike="noStrike" dirty="0">
                <a:solidFill>
                  <a:srgbClr val="262626"/>
                </a:solidFill>
                <a:latin typeface="Bahnschrift SemiLight" panose="020B0502040204020203" pitchFamily="34" charset="0"/>
                <a:ea typeface="Lato Regular"/>
                <a:cs typeface="Lato Regular"/>
              </a:rPr>
              <a:t>Video</a:t>
            </a:r>
          </a:p>
          <a:p>
            <a:pPr marL="195263" rtl="0">
              <a:lnSpc>
                <a:spcPct val="100000"/>
              </a:lnSpc>
              <a:spcBef>
                <a:spcPts val="500"/>
              </a:spcBef>
            </a:pPr>
            <a:r>
              <a:rPr lang="en" sz="2000" b="0" i="0" u="none" strike="noStrike" dirty="0">
                <a:solidFill>
                  <a:srgbClr val="262626"/>
                </a:solidFill>
                <a:latin typeface="Bahnschrift SemiLight" panose="020B0502040204020203" pitchFamily="34" charset="0"/>
                <a:ea typeface="Lato Regular"/>
                <a:cs typeface="Lato Regular"/>
              </a:rPr>
              <a:t>Documents to download</a:t>
            </a:r>
          </a:p>
          <a:p>
            <a:pPr marL="195263" rtl="0">
              <a:lnSpc>
                <a:spcPct val="100000"/>
              </a:lnSpc>
              <a:spcBef>
                <a:spcPts val="500"/>
              </a:spcBef>
            </a:pPr>
            <a:r>
              <a:rPr lang="en" sz="2000" b="0" i="0" u="none" strike="noStrike" dirty="0">
                <a:solidFill>
                  <a:srgbClr val="262626"/>
                </a:solidFill>
                <a:latin typeface="Bahnschrift SemiLight" panose="020B0502040204020203" pitchFamily="34" charset="0"/>
                <a:ea typeface="Lato Regular"/>
                <a:cs typeface="Lato Regular"/>
              </a:rPr>
              <a:t>…</a:t>
            </a:r>
          </a:p>
          <a:p>
            <a:pPr marL="481013" indent="-285750">
              <a:lnSpc>
                <a:spcPct val="100000"/>
              </a:lnSpc>
              <a:spcBef>
                <a:spcPts val="500"/>
              </a:spcBef>
              <a:buFont typeface="Arial" panose="020B0604020202020204" pitchFamily="34" charset="0"/>
              <a:buChar char="•"/>
            </a:pPr>
            <a:endParaRPr lang="fr-BE" sz="2000" dirty="0">
              <a:solidFill>
                <a:srgbClr val="262626"/>
              </a:solidFill>
              <a:latin typeface="Bahnschrift SemiLight" panose="020B0502040204020203" pitchFamily="34" charset="0"/>
              <a:ea typeface="Lato Regular"/>
              <a:cs typeface="Lato Regular"/>
            </a:endParaRPr>
          </a:p>
          <a:p>
            <a:pPr rtl="0">
              <a:lnSpc>
                <a:spcPct val="100000"/>
              </a:lnSpc>
              <a:spcBef>
                <a:spcPts val="500"/>
              </a:spcBef>
            </a:pPr>
            <a:r>
              <a:rPr lang="en" sz="2000" b="1" i="0" u="none" strike="noStrike" dirty="0">
                <a:solidFill>
                  <a:srgbClr val="262626"/>
                </a:solidFill>
                <a:latin typeface="Bahnschrift SemiLight" panose="020B0502040204020203" pitchFamily="34" charset="0"/>
              </a:rPr>
              <a:t>Pages for disabled visitors</a:t>
            </a:r>
          </a:p>
          <a:p>
            <a:pPr marL="195263">
              <a:lnSpc>
                <a:spcPct val="100000"/>
              </a:lnSpc>
              <a:spcBef>
                <a:spcPts val="500"/>
              </a:spcBef>
            </a:pPr>
            <a:endParaRPr lang="fr-BE" sz="1400" dirty="0">
              <a:solidFill>
                <a:srgbClr val="8B8C8C"/>
              </a:solidFill>
              <a:latin typeface="Bahnschrift"/>
              <a:ea typeface="Lato Regular"/>
              <a:cs typeface="Lato Regular"/>
            </a:endParaRPr>
          </a:p>
        </p:txBody>
      </p:sp>
      <p:sp>
        <p:nvSpPr>
          <p:cNvPr id="8" name="Rectangle: Single Corner Snipped 4">
            <a:extLst>
              <a:ext uri="{FF2B5EF4-FFF2-40B4-BE49-F238E27FC236}">
                <a16:creationId xmlns:a16="http://schemas.microsoft.com/office/drawing/2014/main" id="{E5D124B1-7231-BCD1-CB49-AE5B6CCAD181}"/>
              </a:ext>
            </a:extLst>
          </p:cNvPr>
          <p:cNvSpPr/>
          <p:nvPr/>
        </p:nvSpPr>
        <p:spPr>
          <a:xfrm>
            <a:off x="8132278" y="2250707"/>
            <a:ext cx="1869440" cy="2406629"/>
          </a:xfrm>
          <a:prstGeom prst="snip1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Bahnschrift"/>
              </a:rPr>
              <a:t>A sample of 20-25 pages</a:t>
            </a:r>
            <a:endParaRPr lang="en-BE">
              <a:latin typeface="Bahnschrift"/>
            </a:endParaRPr>
          </a:p>
        </p:txBody>
      </p:sp>
    </p:spTree>
    <p:extLst>
      <p:ext uri="{BB962C8B-B14F-4D97-AF65-F5344CB8AC3E}">
        <p14:creationId xmlns:p14="http://schemas.microsoft.com/office/powerpoint/2010/main" val="3311680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A536197-B5B1-3520-6A06-F0E65247614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FA1ECDD-F340-B349-2381-4B461AE5ECB3}"/>
              </a:ext>
            </a:extLst>
          </p:cNvPr>
          <p:cNvSpPr txBox="1">
            <a:spLocks noGrp="1"/>
          </p:cNvSpPr>
          <p:nvPr>
            <p:ph type="title"/>
          </p:nvPr>
        </p:nvSpPr>
        <p:spPr/>
        <p:txBody>
          <a:bodyPr>
            <a:noAutofit/>
          </a:bodyPr>
          <a:lstStyle/>
          <a:p>
            <a:r>
              <a:rPr lang="en">
                <a:latin typeface="Bahnschrift SemiBold"/>
                <a:cs typeface="Arial"/>
              </a:rPr>
              <a:t>02. Select pages</a:t>
            </a:r>
            <a:endParaRPr lang="fr-FR"/>
          </a:p>
        </p:txBody>
      </p:sp>
      <p:sp>
        <p:nvSpPr>
          <p:cNvPr id="5" name="Espace réservé du contenu 2">
            <a:extLst>
              <a:ext uri="{FF2B5EF4-FFF2-40B4-BE49-F238E27FC236}">
                <a16:creationId xmlns:a16="http://schemas.microsoft.com/office/drawing/2014/main" id="{1305EC7F-1BA3-9F3C-06DB-6EB672524F6F}"/>
              </a:ext>
            </a:extLst>
          </p:cNvPr>
          <p:cNvSpPr>
            <a:spLocks noGrp="1"/>
          </p:cNvSpPr>
          <p:nvPr/>
        </p:nvSpPr>
        <p:spPr>
          <a:xfrm>
            <a:off x="947383" y="2008158"/>
            <a:ext cx="5438751"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000" b="1" dirty="0">
                <a:solidFill>
                  <a:srgbClr val="262626"/>
                </a:solidFill>
                <a:latin typeface="Bahnschrift SemiLight" panose="020B0502040204020203" pitchFamily="34" charset="0"/>
                <a:cs typeface="Futura Medium"/>
              </a:rPr>
              <a:t>Indispensable pages</a:t>
            </a: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Pages and functions accessible from header/footer and menu (home page, search, contact, etc.)</a:t>
            </a:r>
            <a:endParaRPr lang="en" sz="2000" i="0" u="none" strike="noStrike" dirty="0">
              <a:solidFill>
                <a:srgbClr val="262626"/>
              </a:solidFill>
              <a:latin typeface="Bahnschrift SemiLight" panose="020B0502040204020203" pitchFamily="34" charset="0"/>
              <a:cs typeface="Futura Medium"/>
            </a:endParaRP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Pages accessible from the home page (menu)</a:t>
            </a:r>
          </a:p>
          <a:p>
            <a:pPr>
              <a:lnSpc>
                <a:spcPct val="100000"/>
              </a:lnSpc>
              <a:spcBef>
                <a:spcPts val="500"/>
              </a:spcBef>
            </a:pPr>
            <a:endParaRPr lang="en" sz="2000" i="0" u="none" strike="noStrike" dirty="0">
              <a:solidFill>
                <a:srgbClr val="262626"/>
              </a:solidFill>
              <a:latin typeface="Bahnschrift SemiLight" panose="020B0502040204020203" pitchFamily="34" charset="0"/>
            </a:endParaRPr>
          </a:p>
          <a:p>
            <a:pPr>
              <a:lnSpc>
                <a:spcPct val="100000"/>
              </a:lnSpc>
              <a:spcBef>
                <a:spcPts val="500"/>
              </a:spcBef>
            </a:pPr>
            <a:r>
              <a:rPr lang="en" sz="2000" b="1" dirty="0">
                <a:solidFill>
                  <a:srgbClr val="262626"/>
                </a:solidFill>
                <a:latin typeface="Bahnschrift SemiLight" panose="020B0502040204020203" pitchFamily="34" charset="0"/>
                <a:ea typeface="Lato Regular"/>
                <a:cs typeface="Lato Regular"/>
              </a:rPr>
              <a:t>Pages with high business value</a:t>
            </a:r>
            <a:endParaRPr lang="en" sz="2000" b="1" i="0" u="none" strike="noStrike" dirty="0">
              <a:solidFill>
                <a:srgbClr val="262626"/>
              </a:solidFill>
              <a:latin typeface="Bahnschrift SemiLight" panose="020B0502040204020203" pitchFamily="34" charset="0"/>
              <a:ea typeface="Lato Regular"/>
              <a:cs typeface="Lato Regular"/>
            </a:endParaRP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Purchase funnel</a:t>
            </a:r>
            <a:endParaRPr lang="en" sz="2000" i="0" u="none" strike="noStrike" dirty="0">
              <a:solidFill>
                <a:srgbClr val="262626"/>
              </a:solidFill>
              <a:latin typeface="Bahnschrift SemiLight" panose="020B0502040204020203" pitchFamily="34" charset="0"/>
              <a:ea typeface="Lato Regular"/>
              <a:cs typeface="Futura Medium"/>
            </a:endParaRP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Forms</a:t>
            </a:r>
            <a:endParaRPr lang="en" sz="2000" i="0" u="none" strike="noStrike" dirty="0">
              <a:solidFill>
                <a:srgbClr val="262626"/>
              </a:solidFill>
              <a:latin typeface="Bahnschrift SemiLight" panose="020B0502040204020203" pitchFamily="34" charset="0"/>
              <a:ea typeface="Lato Regular"/>
              <a:cs typeface="Futura Medium"/>
            </a:endParaRP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Recording</a:t>
            </a:r>
            <a:endParaRPr lang="en" sz="2000" dirty="0">
              <a:solidFill>
                <a:srgbClr val="262626"/>
              </a:solidFill>
              <a:latin typeface="Bahnschrift SemiLight" panose="020B0502040204020203" pitchFamily="34" charset="0"/>
              <a:ea typeface="Lato Regular"/>
              <a:cs typeface="Futura Medium"/>
            </a:endParaRPr>
          </a:p>
          <a:p>
            <a:pPr marL="292100" indent="-285750">
              <a:lnSpc>
                <a:spcPct val="100000"/>
              </a:lnSpc>
              <a:spcBef>
                <a:spcPts val="500"/>
              </a:spcBef>
              <a:buChar char="•"/>
            </a:pPr>
            <a:r>
              <a:rPr lang="en" sz="2000" dirty="0">
                <a:solidFill>
                  <a:srgbClr val="262626"/>
                </a:solidFill>
                <a:latin typeface="Bahnschrift SemiLight" panose="020B0502040204020203" pitchFamily="34" charset="0"/>
                <a:cs typeface="Futura Medium"/>
              </a:rPr>
              <a:t>…</a:t>
            </a:r>
            <a:endParaRPr lang="en" sz="2000" dirty="0">
              <a:latin typeface="Bahnschrift SemiLight" panose="020B0502040204020203" pitchFamily="34" charset="0"/>
              <a:cs typeface="Futura Medium"/>
            </a:endParaRPr>
          </a:p>
          <a:p>
            <a:pPr marL="194945">
              <a:lnSpc>
                <a:spcPct val="100000"/>
              </a:lnSpc>
              <a:spcBef>
                <a:spcPts val="500"/>
              </a:spcBef>
            </a:pPr>
            <a:endParaRPr lang="fr-BE" sz="1400" dirty="0">
              <a:solidFill>
                <a:srgbClr val="8B8C8C"/>
              </a:solidFill>
              <a:latin typeface="Bahnschrift"/>
              <a:ea typeface="Lato Regular"/>
              <a:cs typeface="Lato Regular"/>
            </a:endParaRPr>
          </a:p>
        </p:txBody>
      </p:sp>
      <p:sp>
        <p:nvSpPr>
          <p:cNvPr id="8" name="Rectangle: Single Corner Snipped 4">
            <a:extLst>
              <a:ext uri="{FF2B5EF4-FFF2-40B4-BE49-F238E27FC236}">
                <a16:creationId xmlns:a16="http://schemas.microsoft.com/office/drawing/2014/main" id="{7CF619AA-E2DA-55DA-C2ED-77CE57E7A030}"/>
              </a:ext>
            </a:extLst>
          </p:cNvPr>
          <p:cNvSpPr/>
          <p:nvPr/>
        </p:nvSpPr>
        <p:spPr>
          <a:xfrm>
            <a:off x="8132278" y="2250707"/>
            <a:ext cx="1869440" cy="2406629"/>
          </a:xfrm>
          <a:prstGeom prst="snip1Rect">
            <a:avLst/>
          </a:prstGeom>
          <a:solidFill>
            <a:schemeClr val="tx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Bahnschrift"/>
              </a:rPr>
              <a:t>A sample of 20-25 pages</a:t>
            </a:r>
            <a:endParaRPr lang="en-BE">
              <a:latin typeface="Bahnschrift"/>
            </a:endParaRPr>
          </a:p>
        </p:txBody>
      </p:sp>
    </p:spTree>
    <p:extLst>
      <p:ext uri="{BB962C8B-B14F-4D97-AF65-F5344CB8AC3E}">
        <p14:creationId xmlns:p14="http://schemas.microsoft.com/office/powerpoint/2010/main" val="1863721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419ECDA-B7BB-E63A-316A-65A6D2468EF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26E088AA-6DFD-C573-4C56-5E1AED464EA4}"/>
              </a:ext>
            </a:extLst>
          </p:cNvPr>
          <p:cNvSpPr txBox="1">
            <a:spLocks noGrp="1"/>
          </p:cNvSpPr>
          <p:nvPr>
            <p:ph type="title"/>
          </p:nvPr>
        </p:nvSpPr>
        <p:spPr/>
        <p:txBody>
          <a:bodyPr>
            <a:noAutofit/>
          </a:bodyPr>
          <a:lstStyle/>
          <a:p>
            <a:r>
              <a:rPr lang="en">
                <a:latin typeface="Bahnschrift SemiBold"/>
                <a:cs typeface="Arial"/>
              </a:rPr>
              <a:t>02. Select files</a:t>
            </a:r>
            <a:endParaRPr lang="fr-FR"/>
          </a:p>
        </p:txBody>
      </p:sp>
      <p:grpSp>
        <p:nvGrpSpPr>
          <p:cNvPr id="6" name="Groupe 5">
            <a:extLst>
              <a:ext uri="{FF2B5EF4-FFF2-40B4-BE49-F238E27FC236}">
                <a16:creationId xmlns:a16="http://schemas.microsoft.com/office/drawing/2014/main" id="{466D8215-2F3F-0B43-B06F-E321057A8074}"/>
              </a:ext>
            </a:extLst>
          </p:cNvPr>
          <p:cNvGrpSpPr/>
          <p:nvPr/>
        </p:nvGrpSpPr>
        <p:grpSpPr>
          <a:xfrm>
            <a:off x="838200" y="2452276"/>
            <a:ext cx="4780281" cy="1953448"/>
            <a:chOff x="838200" y="2452276"/>
            <a:chExt cx="8692238" cy="3542451"/>
          </a:xfrm>
        </p:grpSpPr>
        <p:pic>
          <p:nvPicPr>
            <p:cNvPr id="3" name="Picture 2" descr="Image result for pdf logo">
              <a:extLst>
                <a:ext uri="{FF2B5EF4-FFF2-40B4-BE49-F238E27FC236}">
                  <a16:creationId xmlns:a16="http://schemas.microsoft.com/office/drawing/2014/main" id="{84FF61E7-4793-1B64-59B9-AED86D2C9A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44381" y="3083304"/>
              <a:ext cx="2286057" cy="22803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Image result for powerpoint pdf word excel">
              <a:extLst>
                <a:ext uri="{FF2B5EF4-FFF2-40B4-BE49-F238E27FC236}">
                  <a16:creationId xmlns:a16="http://schemas.microsoft.com/office/drawing/2014/main" id="{9A7EBEAA-D658-963A-8ECC-4255D872A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1258"/>
            <a:stretch>
              <a:fillRect/>
            </a:stretch>
          </p:blipFill>
          <p:spPr bwMode="auto">
            <a:xfrm>
              <a:off x="838200" y="2452276"/>
              <a:ext cx="6406181" cy="354245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Single Corner Snipped 2">
            <a:extLst>
              <a:ext uri="{FF2B5EF4-FFF2-40B4-BE49-F238E27FC236}">
                <a16:creationId xmlns:a16="http://schemas.microsoft.com/office/drawing/2014/main" id="{A9383B16-290C-C5B9-C3C1-756DD6973848}"/>
              </a:ext>
            </a:extLst>
          </p:cNvPr>
          <p:cNvSpPr/>
          <p:nvPr/>
        </p:nvSpPr>
        <p:spPr>
          <a:xfrm>
            <a:off x="8300720" y="2346960"/>
            <a:ext cx="1869440" cy="2406629"/>
          </a:xfrm>
          <a:prstGeom prst="snip1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Bahnschrift"/>
              </a:rPr>
              <a:t>Min 1 file per type</a:t>
            </a:r>
            <a:endParaRPr lang="en-BE">
              <a:latin typeface="Bahnschrift"/>
            </a:endParaRPr>
          </a:p>
        </p:txBody>
      </p:sp>
      <p:sp>
        <p:nvSpPr>
          <p:cNvPr id="5" name="TextBox 4">
            <a:extLst>
              <a:ext uri="{FF2B5EF4-FFF2-40B4-BE49-F238E27FC236}">
                <a16:creationId xmlns:a16="http://schemas.microsoft.com/office/drawing/2014/main" id="{143A50D1-E3FF-1677-6218-F284C17E0B51}"/>
              </a:ext>
            </a:extLst>
          </p:cNvPr>
          <p:cNvSpPr txBox="1"/>
          <p:nvPr/>
        </p:nvSpPr>
        <p:spPr>
          <a:xfrm>
            <a:off x="304799" y="6529136"/>
            <a:ext cx="58452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a:t>
            </a:r>
            <a:r>
              <a:rPr lang="en-US" sz="1000">
                <a:ea typeface="+mn-lt"/>
                <a:cs typeface="+mn-lt"/>
              </a:rPr>
              <a:t>https://fr.m.wikiversity.org/wiki/Fichier:Word_2013_Icon.PNG…..</a:t>
            </a:r>
          </a:p>
        </p:txBody>
      </p:sp>
    </p:spTree>
    <p:extLst>
      <p:ext uri="{BB962C8B-B14F-4D97-AF65-F5344CB8AC3E}">
        <p14:creationId xmlns:p14="http://schemas.microsoft.com/office/powerpoint/2010/main" val="2390615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2BE9575-0B69-E872-1955-1A31F42961D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54F66519-B037-4B28-B653-FB4FDD98FEA1}"/>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386E33C6-2DCB-FAFB-3A6B-CB68B766D87C}"/>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25E4CA9A-6518-6BEF-46C8-45AAF2D75B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8937E722-2336-6406-99BC-CAAF85B99192}"/>
              </a:ext>
            </a:extLst>
          </p:cNvPr>
          <p:cNvSpPr txBox="1"/>
          <p:nvPr/>
        </p:nvSpPr>
        <p:spPr>
          <a:xfrm>
            <a:off x="838200" y="3299257"/>
            <a:ext cx="6094140" cy="707886"/>
          </a:xfrm>
          <a:prstGeom prst="rect">
            <a:avLst/>
          </a:prstGeom>
          <a:noFill/>
        </p:spPr>
        <p:txBody>
          <a:bodyPr wrap="square">
            <a:spAutoFit/>
          </a:bodyPr>
          <a:lstStyle/>
          <a:p>
            <a:r>
              <a:rPr lang="fr" sz="4000" dirty="0">
                <a:latin typeface="Bahnschrift SemiBold" panose="020B0502040204020203" pitchFamily="34" charset="0"/>
              </a:rPr>
              <a:t>03. </a:t>
            </a:r>
            <a:r>
              <a:rPr lang="fr" sz="4000" dirty="0">
                <a:latin typeface="Bahnschrift"/>
              </a:rPr>
              <a:t>Automated testing</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CD95109E-5826-7D86-E637-0D47039A8F66}"/>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2793344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6" name="Google Shape;376;p5"/>
          <p:cNvSpPr txBox="1">
            <a:spLocks noGrp="1"/>
          </p:cNvSpPr>
          <p:nvPr>
            <p:ph type="title"/>
          </p:nvPr>
        </p:nvSpPr>
        <p:spPr/>
        <p:txBody>
          <a:bodyPr>
            <a:noAutofit/>
          </a:bodyPr>
          <a:lstStyle/>
          <a:p>
            <a:r>
              <a:rPr lang="en" dirty="0">
                <a:solidFill>
                  <a:srgbClr val="000000"/>
                </a:solidFill>
                <a:latin typeface="Bahnschrift SemiBold"/>
                <a:cs typeface="Arial"/>
              </a:rPr>
              <a:t>Beyond Disability</a:t>
            </a:r>
            <a:endParaRPr lang="fr-FR" dirty="0"/>
          </a:p>
        </p:txBody>
      </p:sp>
      <p:sp>
        <p:nvSpPr>
          <p:cNvPr id="4" name="Espace réservé du contenu 2">
            <a:extLst>
              <a:ext uri="{FF2B5EF4-FFF2-40B4-BE49-F238E27FC236}">
                <a16:creationId xmlns:a16="http://schemas.microsoft.com/office/drawing/2014/main" id="{BE81C8DF-FFA8-6245-8A3A-5AE18413663C}"/>
              </a:ext>
            </a:extLst>
          </p:cNvPr>
          <p:cNvSpPr>
            <a:spLocks noGrp="1"/>
          </p:cNvSpPr>
          <p:nvPr/>
        </p:nvSpPr>
        <p:spPr>
          <a:xfrm>
            <a:off x="1378403" y="2104411"/>
            <a:ext cx="8443914" cy="3819786"/>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400" b="1" i="0" u="none" strike="noStrike" dirty="0">
                <a:solidFill>
                  <a:srgbClr val="262626"/>
                </a:solidFill>
                <a:latin typeface="Bahnschrift SemiLight" panose="020B0502040204020203" pitchFamily="34" charset="0"/>
                <a:cs typeface="Futura Medium"/>
              </a:rPr>
              <a:t>Around 15% of the population has a disability... Yes, but...</a:t>
            </a:r>
          </a:p>
          <a:p>
            <a:pPr>
              <a:lnSpc>
                <a:spcPct val="100000"/>
              </a:lnSpc>
              <a:spcBef>
                <a:spcPts val="500"/>
              </a:spcBef>
            </a:pPr>
            <a:r>
              <a:rPr lang="fr-FR" sz="1400" dirty="0">
                <a:solidFill>
                  <a:srgbClr val="262626"/>
                </a:solidFill>
                <a:latin typeface="Bahnschrift SemiLight" panose="020B0502040204020203" pitchFamily="34" charset="0"/>
                <a:cs typeface="Futura Medium"/>
              </a:rPr>
              <a:t> </a:t>
            </a:r>
          </a:p>
          <a:p>
            <a:pPr marL="480695" indent="-285750" rtl="0">
              <a:lnSpc>
                <a:spcPct val="15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ea typeface="Lato Regular"/>
                <a:cs typeface="Lato Regular"/>
              </a:rPr>
              <a:t>Not everyone goes online / uses a smartphone (especially the mentally handicapped)</a:t>
            </a:r>
          </a:p>
          <a:p>
            <a:pPr marL="480695" indent="-285750" rtl="0">
              <a:lnSpc>
                <a:spcPct val="15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ea typeface="Lato Regular"/>
                <a:cs typeface="Lato Regular"/>
              </a:rPr>
              <a:t>Not every handicap is a hindrance (e.g. leg amputation)</a:t>
            </a:r>
          </a:p>
          <a:p>
            <a:pPr marL="480695" indent="-285750" rtl="0">
              <a:lnSpc>
                <a:spcPct val="15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ea typeface="Lato Regular"/>
                <a:cs typeface="Lato Regular"/>
              </a:rPr>
              <a:t>Obstacles differ depending on the disability (risk of wanting to address only one disability)</a:t>
            </a:r>
          </a:p>
          <a:p>
            <a:pPr marL="480695" indent="-285750" rtl="0">
              <a:lnSpc>
                <a:spcPct val="15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ea typeface="Lato Regular"/>
                <a:cs typeface="Lato Regular"/>
              </a:rPr>
              <a:t>"Not my target audience".</a:t>
            </a:r>
          </a:p>
          <a:p>
            <a:pPr marL="480695" indent="-285750" rtl="0">
              <a:lnSpc>
                <a:spcPct val="150000"/>
              </a:lnSpc>
              <a:spcBef>
                <a:spcPts val="500"/>
              </a:spcBef>
              <a:buFont typeface="Arial" panose="020B0604020202020204" pitchFamily="34" charset="0"/>
              <a:buChar char="•"/>
            </a:pPr>
            <a:r>
              <a:rPr lang="en" sz="1400" b="0" i="0" u="none" strike="noStrike" dirty="0">
                <a:solidFill>
                  <a:srgbClr val="262626"/>
                </a:solidFill>
                <a:latin typeface="Bahnschrift SemiLight" panose="020B0502040204020203" pitchFamily="34" charset="0"/>
                <a:ea typeface="Lato Regular"/>
                <a:cs typeface="Lato Regular"/>
              </a:rPr>
              <a:t>"Only 15%?"</a:t>
            </a:r>
          </a:p>
        </p:txBody>
      </p:sp>
    </p:spTree>
    <p:extLst>
      <p:ext uri="{BB962C8B-B14F-4D97-AF65-F5344CB8AC3E}">
        <p14:creationId xmlns:p14="http://schemas.microsoft.com/office/powerpoint/2010/main" val="1145641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1B7132D-FEDA-8448-8668-426E2CCC3C8A}"/>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D44FEDE-ED91-6D83-01DA-5EA4BD76BE42}"/>
              </a:ext>
            </a:extLst>
          </p:cNvPr>
          <p:cNvSpPr txBox="1">
            <a:spLocks noGrp="1"/>
          </p:cNvSpPr>
          <p:nvPr>
            <p:ph type="title"/>
          </p:nvPr>
        </p:nvSpPr>
        <p:spPr/>
        <p:txBody>
          <a:bodyPr>
            <a:noAutofit/>
          </a:bodyPr>
          <a:lstStyle/>
          <a:p>
            <a:r>
              <a:rPr lang="en">
                <a:latin typeface="Bahnschrift SemiBold"/>
                <a:cs typeface="Arial"/>
              </a:rPr>
              <a:t>Automated Testing</a:t>
            </a:r>
            <a:endParaRPr lang="fr-FR"/>
          </a:p>
        </p:txBody>
      </p:sp>
      <p:sp>
        <p:nvSpPr>
          <p:cNvPr id="5" name="TextBox 13">
            <a:extLst>
              <a:ext uri="{FF2B5EF4-FFF2-40B4-BE49-F238E27FC236}">
                <a16:creationId xmlns:a16="http://schemas.microsoft.com/office/drawing/2014/main" id="{22D96F90-861B-CBF6-B916-7E4D58FDD855}"/>
              </a:ext>
            </a:extLst>
          </p:cNvPr>
          <p:cNvSpPr txBox="1"/>
          <p:nvPr/>
        </p:nvSpPr>
        <p:spPr>
          <a:xfrm>
            <a:off x="4810527" y="5465830"/>
            <a:ext cx="2666179" cy="664796"/>
          </a:xfrm>
          <a:prstGeom prst="rect">
            <a:avLst/>
          </a:prstGeom>
          <a:noFill/>
        </p:spPr>
        <p:txBody>
          <a:bodyPr wrap="squar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800" b="0" i="0" u="none" strike="noStrike" dirty="0">
                <a:solidFill>
                  <a:srgbClr val="44474F"/>
                </a:solidFill>
                <a:latin typeface="Bahnschrift SemiLight" panose="020B0502040204020203" pitchFamily="34" charset="0"/>
                <a:ea typeface="+mj-ea"/>
                <a:cs typeface="+mj-cs"/>
                <a:sym typeface="Roboto Bold"/>
              </a:rPr>
              <a:t>Lighthouse Chrome Add-on</a:t>
            </a:r>
            <a:endParaRPr lang="en-GB" dirty="0">
              <a:solidFill>
                <a:srgbClr val="44474F"/>
              </a:solidFill>
              <a:latin typeface="Bahnschrift SemiLight" panose="020B0502040204020203" pitchFamily="34" charset="0"/>
              <a:ea typeface="+mj-ea"/>
              <a:cs typeface="+mj-cs"/>
            </a:endParaRPr>
          </a:p>
        </p:txBody>
      </p:sp>
      <p:pic>
        <p:nvPicPr>
          <p:cNvPr id="8" name="Picture 2" descr="Une image contenant symbole, Graphique, texte, logo&#10;&#10;Le contenu généré par l’IA peut être incorrect.">
            <a:extLst>
              <a:ext uri="{FF2B5EF4-FFF2-40B4-BE49-F238E27FC236}">
                <a16:creationId xmlns:a16="http://schemas.microsoft.com/office/drawing/2014/main" id="{3D3B859F-6F27-721B-F0F1-00174CD987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08870" y="5431602"/>
            <a:ext cx="606425" cy="60642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descr="Une image contenant texte, capture d’écran&#10;&#10;Le contenu généré par l’IA peut être incorrect.">
            <a:extLst>
              <a:ext uri="{FF2B5EF4-FFF2-40B4-BE49-F238E27FC236}">
                <a16:creationId xmlns:a16="http://schemas.microsoft.com/office/drawing/2014/main" id="{C31F63A3-0D3F-9796-06CD-6922AD1CB02C}"/>
              </a:ext>
            </a:extLst>
          </p:cNvPr>
          <p:cNvPicPr>
            <a:picLocks noChangeAspect="1"/>
          </p:cNvPicPr>
          <p:nvPr/>
        </p:nvPicPr>
        <p:blipFill>
          <a:blip r:embed="rId4"/>
          <a:stretch>
            <a:fillRect/>
          </a:stretch>
        </p:blipFill>
        <p:spPr>
          <a:xfrm>
            <a:off x="3268579" y="2049377"/>
            <a:ext cx="4355292" cy="1264337"/>
          </a:xfrm>
          <a:prstGeom prst="rect">
            <a:avLst/>
          </a:prstGeom>
        </p:spPr>
      </p:pic>
      <p:pic>
        <p:nvPicPr>
          <p:cNvPr id="13" name="Image 12" descr="Une image contenant texte, capture d’écran, logo, Police&#10;&#10;Le contenu généré par l’IA peut être incorrect.">
            <a:extLst>
              <a:ext uri="{FF2B5EF4-FFF2-40B4-BE49-F238E27FC236}">
                <a16:creationId xmlns:a16="http://schemas.microsoft.com/office/drawing/2014/main" id="{57AA367A-503E-1F14-F1BB-FB3D15BD5E0F}"/>
              </a:ext>
            </a:extLst>
          </p:cNvPr>
          <p:cNvPicPr>
            <a:picLocks noChangeAspect="1"/>
          </p:cNvPicPr>
          <p:nvPr/>
        </p:nvPicPr>
        <p:blipFill>
          <a:blip r:embed="rId5"/>
          <a:stretch>
            <a:fillRect/>
          </a:stretch>
        </p:blipFill>
        <p:spPr>
          <a:xfrm>
            <a:off x="3056021" y="3313714"/>
            <a:ext cx="5128974" cy="1682945"/>
          </a:xfrm>
          <a:prstGeom prst="rect">
            <a:avLst/>
          </a:prstGeom>
        </p:spPr>
      </p:pic>
      <p:sp>
        <p:nvSpPr>
          <p:cNvPr id="3" name="TextBox 2">
            <a:extLst>
              <a:ext uri="{FF2B5EF4-FFF2-40B4-BE49-F238E27FC236}">
                <a16:creationId xmlns:a16="http://schemas.microsoft.com/office/drawing/2014/main" id="{559CA1C3-B461-4A23-7CBB-4B80B055E981}"/>
              </a:ext>
            </a:extLst>
          </p:cNvPr>
          <p:cNvSpPr txBox="1"/>
          <p:nvPr/>
        </p:nvSpPr>
        <p:spPr>
          <a:xfrm>
            <a:off x="8445189" y="6130626"/>
            <a:ext cx="3746811" cy="338554"/>
          </a:xfrm>
          <a:prstGeom prst="rect">
            <a:avLst/>
          </a:prstGeom>
          <a:noFill/>
        </p:spPr>
        <p:txBody>
          <a:bodyPr wrap="square">
            <a:spAutoFit/>
          </a:bodyPr>
          <a:lstStyle/>
          <a:p>
            <a:r>
              <a:rPr lang="fr-BE" sz="800" dirty="0">
                <a:latin typeface="Bahnschrift SemiLight" panose="020B0502040204020203" pitchFamily="34" charset="0"/>
              </a:rPr>
              <a:t>https://indexedev.com/post/maximizing-page-speed-insight-resolving-the-user-scalable-no-meta-viewport-error/#google_vignette</a:t>
            </a:r>
          </a:p>
        </p:txBody>
      </p:sp>
    </p:spTree>
    <p:extLst>
      <p:ext uri="{BB962C8B-B14F-4D97-AF65-F5344CB8AC3E}">
        <p14:creationId xmlns:p14="http://schemas.microsoft.com/office/powerpoint/2010/main" val="759913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E1EBA51-E17B-CEDA-5D98-F1E8AE7C0A18}"/>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336F68B-C6A8-A25F-1EB5-E7D852BB05C8}"/>
              </a:ext>
            </a:extLst>
          </p:cNvPr>
          <p:cNvSpPr txBox="1">
            <a:spLocks noGrp="1"/>
          </p:cNvSpPr>
          <p:nvPr>
            <p:ph type="title"/>
          </p:nvPr>
        </p:nvSpPr>
        <p:spPr/>
        <p:txBody>
          <a:bodyPr>
            <a:noAutofit/>
          </a:bodyPr>
          <a:lstStyle/>
          <a:p>
            <a:r>
              <a:rPr lang="en">
                <a:latin typeface="Bahnschrift SemiBold"/>
                <a:cs typeface="Arial"/>
              </a:rPr>
              <a:t>Automated Testing</a:t>
            </a:r>
            <a:endParaRPr lang="fr-FR"/>
          </a:p>
        </p:txBody>
      </p:sp>
      <p:pic>
        <p:nvPicPr>
          <p:cNvPr id="3" name="Picture 2" descr="Access to Government Procurement Opportunities">
            <a:extLst>
              <a:ext uri="{FF2B5EF4-FFF2-40B4-BE49-F238E27FC236}">
                <a16:creationId xmlns:a16="http://schemas.microsoft.com/office/drawing/2014/main" id="{FC18D358-91BB-6E0A-0F2E-00FEC9FE80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19737" y="2328476"/>
            <a:ext cx="2565985" cy="25659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870C0E0-ADD3-DACA-658C-D4FE3EA81E5A}"/>
              </a:ext>
            </a:extLst>
          </p:cNvPr>
          <p:cNvSpPr txBox="1"/>
          <p:nvPr/>
        </p:nvSpPr>
        <p:spPr>
          <a:xfrm>
            <a:off x="1323475" y="2534651"/>
            <a:ext cx="4295273" cy="646331"/>
          </a:xfrm>
          <a:prstGeom prst="rect">
            <a:avLst/>
          </a:prstGeom>
          <a:noFill/>
        </p:spPr>
        <p:txBody>
          <a:bodyPr wrap="square" lIns="91440" tIns="45720" rIns="91440" bIns="45720" rtlCol="0" anchor="t">
            <a:noAutofit/>
          </a:bodyPr>
          <a:lstStyle/>
          <a:p>
            <a:pPr rtl="0"/>
            <a:r>
              <a:rPr lang="en" sz="4800" b="0" i="0" u="none" strike="noStrike" dirty="0">
                <a:solidFill>
                  <a:srgbClr val="000000"/>
                </a:solidFill>
                <a:latin typeface="Bahnschrift SemiLight"/>
              </a:rPr>
              <a:t>Automated</a:t>
            </a:r>
            <a:r>
              <a:rPr lang="en" sz="4800" b="1" i="0" u="none" strike="noStrike" dirty="0">
                <a:solidFill>
                  <a:srgbClr val="000000"/>
                </a:solidFill>
                <a:latin typeface="Bahnschrift SemiLight"/>
              </a:rPr>
              <a:t> </a:t>
            </a:r>
            <a:r>
              <a:rPr lang="en" sz="4800" b="0" i="0" u="none" strike="noStrike" dirty="0">
                <a:solidFill>
                  <a:srgbClr val="000000"/>
                </a:solidFill>
                <a:latin typeface="Bahnschrift SemiLight"/>
              </a:rPr>
              <a:t>tests = score on up to </a:t>
            </a:r>
            <a:r>
              <a:rPr lang="en" sz="4800" b="1" i="0" u="none" strike="noStrike" dirty="0">
                <a:solidFill>
                  <a:srgbClr val="000000"/>
                </a:solidFill>
                <a:latin typeface="Bahnschrift SemiLight"/>
              </a:rPr>
              <a:t>30%</a:t>
            </a:r>
            <a:r>
              <a:rPr lang="en" sz="4800" b="0" i="0" u="none" strike="noStrike" dirty="0">
                <a:solidFill>
                  <a:srgbClr val="000000"/>
                </a:solidFill>
                <a:latin typeface="Bahnschrift SemiLight"/>
              </a:rPr>
              <a:t> of the site</a:t>
            </a:r>
          </a:p>
        </p:txBody>
      </p:sp>
    </p:spTree>
    <p:extLst>
      <p:ext uri="{BB962C8B-B14F-4D97-AF65-F5344CB8AC3E}">
        <p14:creationId xmlns:p14="http://schemas.microsoft.com/office/powerpoint/2010/main" val="2193647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FC94A95-B0E0-FCD5-9431-6514F05FC3F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45A561A0-354F-B842-A5C4-943E5C64ADD8}"/>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BC5D5797-AD5A-6518-7246-976D20470B30}"/>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5C6D2741-4CA2-0D02-B584-15C02080F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661312C6-C133-DF69-60AD-A4720E05BCE1}"/>
              </a:ext>
            </a:extLst>
          </p:cNvPr>
          <p:cNvSpPr txBox="1"/>
          <p:nvPr/>
        </p:nvSpPr>
        <p:spPr>
          <a:xfrm>
            <a:off x="690448" y="3051821"/>
            <a:ext cx="6094140" cy="2554545"/>
          </a:xfrm>
          <a:prstGeom prst="rect">
            <a:avLst/>
          </a:prstGeom>
          <a:noFill/>
        </p:spPr>
        <p:txBody>
          <a:bodyPr wrap="square">
            <a:spAutoFit/>
          </a:bodyPr>
          <a:lstStyle/>
          <a:p>
            <a:r>
              <a:rPr lang="fr" sz="4000" dirty="0">
                <a:latin typeface="Bahnschrift SemiBold" panose="020B0502040204020203" pitchFamily="34" charset="0"/>
              </a:rPr>
              <a:t>04. </a:t>
            </a:r>
            <a:r>
              <a:rPr lang="fr" sz="4000" dirty="0">
                <a:latin typeface="Bahnschrift"/>
              </a:rPr>
              <a:t>Semi-automated</a:t>
            </a:r>
            <a:br>
              <a:rPr lang="fr" sz="4000" dirty="0">
                <a:latin typeface="Bahnschrift"/>
              </a:rPr>
            </a:br>
            <a:r>
              <a:rPr lang="fr" sz="4000" dirty="0">
                <a:latin typeface="Bahnschrift"/>
              </a:rPr>
              <a:t>testing (add-ons + manual testing)</a:t>
            </a:r>
          </a:p>
          <a:p>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ED1D4B8D-1520-DAD9-7C46-F2CD11901512}"/>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3349067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077BCA9-4117-149C-FBCE-6834E8E914E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2F88EEA-DD1C-7E03-3ABC-5E28BEB8C882}"/>
              </a:ext>
            </a:extLst>
          </p:cNvPr>
          <p:cNvSpPr txBox="1">
            <a:spLocks noGrp="1"/>
          </p:cNvSpPr>
          <p:nvPr>
            <p:ph type="title"/>
          </p:nvPr>
        </p:nvSpPr>
        <p:spPr/>
        <p:txBody>
          <a:bodyPr>
            <a:noAutofit/>
          </a:bodyPr>
          <a:lstStyle/>
          <a:p>
            <a:r>
              <a:rPr lang="en" dirty="0">
                <a:latin typeface="Bahnschrift SemiBold"/>
                <a:cs typeface="Arial"/>
              </a:rPr>
              <a:t>Semi-Automated Testing</a:t>
            </a:r>
            <a:endParaRPr lang="fr-FR" dirty="0"/>
          </a:p>
        </p:txBody>
      </p:sp>
      <p:grpSp>
        <p:nvGrpSpPr>
          <p:cNvPr id="7" name="Groupe 6">
            <a:extLst>
              <a:ext uri="{FF2B5EF4-FFF2-40B4-BE49-F238E27FC236}">
                <a16:creationId xmlns:a16="http://schemas.microsoft.com/office/drawing/2014/main" id="{9C21ED72-2300-6DEF-E252-A586C9D14850}"/>
              </a:ext>
            </a:extLst>
          </p:cNvPr>
          <p:cNvGrpSpPr/>
          <p:nvPr/>
        </p:nvGrpSpPr>
        <p:grpSpPr>
          <a:xfrm>
            <a:off x="1671249" y="2219218"/>
            <a:ext cx="8411213" cy="2514988"/>
            <a:chOff x="624502" y="1700004"/>
            <a:chExt cx="18505212" cy="6648897"/>
          </a:xfrm>
        </p:grpSpPr>
        <p:sp>
          <p:nvSpPr>
            <p:cNvPr id="4" name="ZoneTexte 3">
              <a:extLst>
                <a:ext uri="{FF2B5EF4-FFF2-40B4-BE49-F238E27FC236}">
                  <a16:creationId xmlns:a16="http://schemas.microsoft.com/office/drawing/2014/main" id="{3A36A725-894C-4644-A46A-E2279201C226}"/>
                </a:ext>
              </a:extLst>
            </p:cNvPr>
            <p:cNvSpPr txBox="1"/>
            <p:nvPr/>
          </p:nvSpPr>
          <p:spPr>
            <a:xfrm flipH="1">
              <a:off x="6747818" y="7832040"/>
              <a:ext cx="5446988" cy="516861"/>
            </a:xfrm>
            <a:prstGeom prst="rect">
              <a:avLst/>
            </a:prstGeom>
            <a:noFill/>
          </p:spPr>
          <p:txBody>
            <a:bodyPr wrap="square" rtlCol="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48640" rtl="0">
                <a:spcBef>
                  <a:spcPct val="20000"/>
                </a:spcBef>
              </a:pPr>
              <a:r>
                <a:rPr lang="en" sz="2000" b="0" i="0" u="none" strike="noStrike" dirty="0">
                  <a:solidFill>
                    <a:srgbClr val="808080"/>
                  </a:solidFill>
                  <a:latin typeface="Bahnschrift SemiLight" panose="020B0502040204020203" pitchFamily="34" charset="0"/>
                </a:rPr>
                <a:t>Web developper toolbar - Chrome</a:t>
              </a:r>
            </a:p>
          </p:txBody>
        </p:sp>
        <p:pic>
          <p:nvPicPr>
            <p:cNvPr id="5" name="Picture 1">
              <a:extLst>
                <a:ext uri="{FF2B5EF4-FFF2-40B4-BE49-F238E27FC236}">
                  <a16:creationId xmlns:a16="http://schemas.microsoft.com/office/drawing/2014/main" id="{EC993CE3-2C2B-F88D-CB6B-18256F7C4774}"/>
                </a:ext>
              </a:extLst>
            </p:cNvPr>
            <p:cNvPicPr>
              <a:picLocks noChangeAspect="1"/>
            </p:cNvPicPr>
            <p:nvPr/>
          </p:nvPicPr>
          <p:blipFill>
            <a:blip r:embed="rId3"/>
            <a:srcRect l="17201" t="4712" r="51250" b="60435"/>
            <a:stretch>
              <a:fillRect/>
            </a:stretch>
          </p:blipFill>
          <p:spPr>
            <a:xfrm>
              <a:off x="624502" y="1700004"/>
              <a:ext cx="18505212" cy="5749632"/>
            </a:xfrm>
            <a:prstGeom prst="rect">
              <a:avLst/>
            </a:prstGeom>
          </p:spPr>
        </p:pic>
      </p:grpSp>
      <p:sp>
        <p:nvSpPr>
          <p:cNvPr id="3" name="TextBox 2">
            <a:extLst>
              <a:ext uri="{FF2B5EF4-FFF2-40B4-BE49-F238E27FC236}">
                <a16:creationId xmlns:a16="http://schemas.microsoft.com/office/drawing/2014/main" id="{0913F636-82EF-EE0A-E894-0A935B05C86F}"/>
              </a:ext>
            </a:extLst>
          </p:cNvPr>
          <p:cNvSpPr txBox="1"/>
          <p:nvPr/>
        </p:nvSpPr>
        <p:spPr>
          <a:xfrm>
            <a:off x="8511168" y="6101240"/>
            <a:ext cx="6094140" cy="492443"/>
          </a:xfrm>
          <a:prstGeom prst="rect">
            <a:avLst/>
          </a:prstGeom>
          <a:noFill/>
        </p:spPr>
        <p:txBody>
          <a:bodyPr wrap="square">
            <a:spAutoFit/>
          </a:bodyPr>
          <a:lstStyle/>
          <a:p>
            <a:r>
              <a:rPr lang="fr-BE" sz="800" dirty="0">
                <a:hlinkClick r:id="rId4"/>
              </a:rPr>
              <a:t>https://seoandcopywriting.com/guia-encabezados-hn/</a:t>
            </a:r>
            <a:endParaRPr lang="fr-BE" sz="800" dirty="0"/>
          </a:p>
          <a:p>
            <a:endParaRPr lang="fr-BE" dirty="0"/>
          </a:p>
        </p:txBody>
      </p:sp>
    </p:spTree>
    <p:extLst>
      <p:ext uri="{BB962C8B-B14F-4D97-AF65-F5344CB8AC3E}">
        <p14:creationId xmlns:p14="http://schemas.microsoft.com/office/powerpoint/2010/main" val="2354763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A3ABF80-5065-FF49-B288-5A0BBB87B5EC}"/>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457F33A-BE5E-C491-7C6B-7FBAE52BFB72}"/>
              </a:ext>
            </a:extLst>
          </p:cNvPr>
          <p:cNvSpPr txBox="1">
            <a:spLocks noGrp="1"/>
          </p:cNvSpPr>
          <p:nvPr>
            <p:ph type="title"/>
          </p:nvPr>
        </p:nvSpPr>
        <p:spPr/>
        <p:txBody>
          <a:bodyPr>
            <a:noAutofit/>
          </a:bodyPr>
          <a:lstStyle/>
          <a:p>
            <a:r>
              <a:rPr lang="en" dirty="0">
                <a:latin typeface="Bahnschrift SemiBold"/>
                <a:cs typeface="Arial"/>
              </a:rPr>
              <a:t>Semi-Automated Testing</a:t>
            </a:r>
            <a:endParaRPr lang="fr-FR" dirty="0"/>
          </a:p>
        </p:txBody>
      </p:sp>
      <p:sp>
        <p:nvSpPr>
          <p:cNvPr id="2" name="TextBox 1">
            <a:extLst>
              <a:ext uri="{FF2B5EF4-FFF2-40B4-BE49-F238E27FC236}">
                <a16:creationId xmlns:a16="http://schemas.microsoft.com/office/drawing/2014/main" id="{CDB04779-6AE5-883B-FFC9-884A0562610C}"/>
              </a:ext>
            </a:extLst>
          </p:cNvPr>
          <p:cNvSpPr txBox="1"/>
          <p:nvPr/>
        </p:nvSpPr>
        <p:spPr>
          <a:xfrm>
            <a:off x="8985881" y="6154321"/>
            <a:ext cx="54922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Bahnschrift"/>
                <a:hlinkClick r:id="rId3"/>
              </a:rPr>
              <a:t>https://webaim.org/resources/contrastchecker/</a:t>
            </a:r>
            <a:endParaRPr lang="en-US" sz="800" dirty="0">
              <a:latin typeface="Bahnschrift"/>
            </a:endParaRPr>
          </a:p>
          <a:p>
            <a:endParaRPr lang="en-US" sz="800" dirty="0">
              <a:latin typeface="Bahnschrift"/>
            </a:endParaRPr>
          </a:p>
        </p:txBody>
      </p:sp>
      <p:pic>
        <p:nvPicPr>
          <p:cNvPr id="4" name="Picture 3">
            <a:extLst>
              <a:ext uri="{FF2B5EF4-FFF2-40B4-BE49-F238E27FC236}">
                <a16:creationId xmlns:a16="http://schemas.microsoft.com/office/drawing/2014/main" id="{0289A46A-1B85-E5F4-B220-6B22261C8C66}"/>
              </a:ext>
            </a:extLst>
          </p:cNvPr>
          <p:cNvPicPr>
            <a:picLocks noChangeAspect="1"/>
          </p:cNvPicPr>
          <p:nvPr/>
        </p:nvPicPr>
        <p:blipFill>
          <a:blip r:embed="rId4"/>
          <a:stretch>
            <a:fillRect/>
          </a:stretch>
        </p:blipFill>
        <p:spPr>
          <a:xfrm>
            <a:off x="4305299" y="1946030"/>
            <a:ext cx="3575540" cy="3991708"/>
          </a:xfrm>
          <a:prstGeom prst="rect">
            <a:avLst/>
          </a:prstGeom>
        </p:spPr>
      </p:pic>
    </p:spTree>
    <p:extLst>
      <p:ext uri="{BB962C8B-B14F-4D97-AF65-F5344CB8AC3E}">
        <p14:creationId xmlns:p14="http://schemas.microsoft.com/office/powerpoint/2010/main" val="2405112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101051B-929F-2AC0-D1FB-FD6BA32A930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403AF9E-3707-FB3E-EA11-147195BAB639}"/>
              </a:ext>
            </a:extLst>
          </p:cNvPr>
          <p:cNvSpPr txBox="1">
            <a:spLocks noGrp="1"/>
          </p:cNvSpPr>
          <p:nvPr>
            <p:ph type="title"/>
          </p:nvPr>
        </p:nvSpPr>
        <p:spPr/>
        <p:txBody>
          <a:bodyPr>
            <a:noAutofit/>
          </a:bodyPr>
          <a:lstStyle/>
          <a:p>
            <a:r>
              <a:rPr lang="en">
                <a:latin typeface="Bahnschrift SemiBold"/>
                <a:cs typeface="Arial"/>
              </a:rPr>
              <a:t>Semi-Automated Testing</a:t>
            </a:r>
            <a:endParaRPr lang="fr-FR"/>
          </a:p>
        </p:txBody>
      </p:sp>
      <p:sp>
        <p:nvSpPr>
          <p:cNvPr id="4" name="Rectangle 3">
            <a:extLst>
              <a:ext uri="{FF2B5EF4-FFF2-40B4-BE49-F238E27FC236}">
                <a16:creationId xmlns:a16="http://schemas.microsoft.com/office/drawing/2014/main" id="{1EE89A52-AEF8-BAC3-9D0F-4F63F7DF8FD8}"/>
              </a:ext>
            </a:extLst>
          </p:cNvPr>
          <p:cNvSpPr/>
          <p:nvPr/>
        </p:nvSpPr>
        <p:spPr>
          <a:xfrm>
            <a:off x="4787461" y="5406462"/>
            <a:ext cx="2617077" cy="30777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400" b="0" i="0" u="none" strike="noStrike" dirty="0">
                <a:latin typeface="Calibri"/>
              </a:rPr>
              <a:t>Firefox add-on a11y-outline</a:t>
            </a:r>
          </a:p>
        </p:txBody>
      </p:sp>
      <p:pic>
        <p:nvPicPr>
          <p:cNvPr id="7" name="Picture 3" descr="Une image contenant texte, capture d’écran, logiciel, Icône d’ordinateur&#10;&#10;Le contenu généré par l’IA peut être incorrect.">
            <a:extLst>
              <a:ext uri="{FF2B5EF4-FFF2-40B4-BE49-F238E27FC236}">
                <a16:creationId xmlns:a16="http://schemas.microsoft.com/office/drawing/2014/main" id="{95EEC03D-EF58-930D-E497-16766F06A615}"/>
              </a:ext>
            </a:extLst>
          </p:cNvPr>
          <p:cNvPicPr>
            <a:picLocks noChangeAspect="1"/>
          </p:cNvPicPr>
          <p:nvPr/>
        </p:nvPicPr>
        <p:blipFill>
          <a:blip r:embed="rId3"/>
          <a:srcRect l="13448" t="15287" r="65087" b="6552"/>
          <a:stretch>
            <a:fillRect/>
          </a:stretch>
        </p:blipFill>
        <p:spPr>
          <a:xfrm>
            <a:off x="4499811" y="2232399"/>
            <a:ext cx="2904727" cy="2974720"/>
          </a:xfrm>
          <a:prstGeom prst="rect">
            <a:avLst/>
          </a:prstGeom>
        </p:spPr>
      </p:pic>
      <p:pic>
        <p:nvPicPr>
          <p:cNvPr id="2" name="Picture 1">
            <a:extLst>
              <a:ext uri="{FF2B5EF4-FFF2-40B4-BE49-F238E27FC236}">
                <a16:creationId xmlns:a16="http://schemas.microsoft.com/office/drawing/2014/main" id="{AC5237F5-AC7E-55F0-F763-89D0DF2ABFBF}"/>
              </a:ext>
            </a:extLst>
          </p:cNvPr>
          <p:cNvPicPr>
            <a:picLocks noChangeAspect="1"/>
          </p:cNvPicPr>
          <p:nvPr/>
        </p:nvPicPr>
        <p:blipFill>
          <a:blip r:embed="rId4"/>
          <a:srcRect l="-4728" t="73592" r="34433" b="-5146"/>
          <a:stretch>
            <a:fillRect/>
          </a:stretch>
        </p:blipFill>
        <p:spPr>
          <a:xfrm>
            <a:off x="10885507" y="6202618"/>
            <a:ext cx="936585" cy="290257"/>
          </a:xfrm>
          <a:prstGeom prst="rect">
            <a:avLst/>
          </a:prstGeom>
        </p:spPr>
      </p:pic>
    </p:spTree>
    <p:extLst>
      <p:ext uri="{BB962C8B-B14F-4D97-AF65-F5344CB8AC3E}">
        <p14:creationId xmlns:p14="http://schemas.microsoft.com/office/powerpoint/2010/main" val="2722428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889C346-104E-D7D2-76D0-A94CDF486E6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2AD5A14B-1B14-1D5C-8D9F-705B9EB94178}"/>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7EAE62E8-4815-B264-0FC6-13DF4F880D22}"/>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3BD61F25-0D26-A8AE-1283-1E835F3C4CC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9AEE1B36-B262-99F8-F092-60F0F432ECC7}"/>
              </a:ext>
            </a:extLst>
          </p:cNvPr>
          <p:cNvSpPr txBox="1"/>
          <p:nvPr/>
        </p:nvSpPr>
        <p:spPr>
          <a:xfrm>
            <a:off x="690448" y="3051821"/>
            <a:ext cx="6094140" cy="1323439"/>
          </a:xfrm>
          <a:prstGeom prst="rect">
            <a:avLst/>
          </a:prstGeom>
          <a:noFill/>
        </p:spPr>
        <p:txBody>
          <a:bodyPr wrap="square">
            <a:spAutoFit/>
          </a:bodyPr>
          <a:lstStyle/>
          <a:p>
            <a:r>
              <a:rPr lang="fr" sz="4000" dirty="0">
                <a:latin typeface="Bahnschrift SemiBold" panose="020B0502040204020203" pitchFamily="34" charset="0"/>
              </a:rPr>
              <a:t>05. </a:t>
            </a:r>
            <a:r>
              <a:rPr lang="fr" sz="4000" dirty="0">
                <a:latin typeface="Bahnschrift"/>
              </a:rPr>
              <a:t>Simulations</a:t>
            </a:r>
          </a:p>
          <a:p>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FC4067D1-7970-E20E-7A6F-E254C03EAF2B}"/>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1000262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72EA534-27FF-74F9-FCC6-F4F4E359EBE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AF77701-5D42-E6BB-A458-9EBA7BAFC3C7}"/>
              </a:ext>
            </a:extLst>
          </p:cNvPr>
          <p:cNvSpPr txBox="1">
            <a:spLocks noGrp="1"/>
          </p:cNvSpPr>
          <p:nvPr>
            <p:ph type="title"/>
          </p:nvPr>
        </p:nvSpPr>
        <p:spPr/>
        <p:txBody>
          <a:bodyPr>
            <a:noAutofit/>
          </a:bodyPr>
          <a:lstStyle/>
          <a:p>
            <a:r>
              <a:rPr lang="en">
                <a:latin typeface="Bahnschrift SemiBold"/>
                <a:cs typeface="Arial"/>
              </a:rPr>
              <a:t>Simulation - Exploratory Check</a:t>
            </a:r>
            <a:endParaRPr lang="fr-FR"/>
          </a:p>
        </p:txBody>
      </p:sp>
      <p:grpSp>
        <p:nvGrpSpPr>
          <p:cNvPr id="23" name="Groupe 22">
            <a:extLst>
              <a:ext uri="{FF2B5EF4-FFF2-40B4-BE49-F238E27FC236}">
                <a16:creationId xmlns:a16="http://schemas.microsoft.com/office/drawing/2014/main" id="{307CDFBA-2044-6E5C-2CAB-0E4E38D2CB89}"/>
              </a:ext>
            </a:extLst>
          </p:cNvPr>
          <p:cNvGrpSpPr/>
          <p:nvPr/>
        </p:nvGrpSpPr>
        <p:grpSpPr>
          <a:xfrm>
            <a:off x="892276" y="1896031"/>
            <a:ext cx="10105307" cy="4694146"/>
            <a:chOff x="892276" y="1337946"/>
            <a:chExt cx="20300373" cy="9429980"/>
          </a:xfrm>
        </p:grpSpPr>
        <p:sp>
          <p:nvSpPr>
            <p:cNvPr id="3" name="Shape 392">
              <a:extLst>
                <a:ext uri="{FF2B5EF4-FFF2-40B4-BE49-F238E27FC236}">
                  <a16:creationId xmlns:a16="http://schemas.microsoft.com/office/drawing/2014/main" id="{195620A4-1AA8-DDCF-5CE9-3177E861FF19}"/>
                </a:ext>
              </a:extLst>
            </p:cNvPr>
            <p:cNvSpPr/>
            <p:nvPr/>
          </p:nvSpPr>
          <p:spPr>
            <a:xfrm>
              <a:off x="7124978" y="6113568"/>
              <a:ext cx="7635698" cy="4654358"/>
            </a:xfrm>
            <a:prstGeom prst="rect">
              <a:avLst/>
            </a:prstGeom>
            <a:solidFill>
              <a:srgbClr val="DCDEE0">
                <a:alpha val="30075"/>
              </a:srgbClr>
            </a:solidFill>
            <a:ln w="12700" cap="flat">
              <a:noFill/>
              <a:miter lim="400000"/>
            </a:ln>
            <a:effectLst/>
          </p:spPr>
          <p:txBody>
            <a:bodyPr wrap="square" lIns="50800" tIns="50800" rIns="50800" bIns="50800" numCol="1"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Helvetica Light"/>
                  <a:ea typeface="Helvetica Light"/>
                  <a:cs typeface="Helvetica Light"/>
                  <a:sym typeface="Helvetica Light"/>
                </a:defRPr>
              </a:pPr>
              <a:endParaRPr sz="1400" b="1">
                <a:latin typeface="Montserrat SemiBold" pitchFamily="2" charset="77"/>
              </a:endParaRPr>
            </a:p>
          </p:txBody>
        </p:sp>
        <p:sp>
          <p:nvSpPr>
            <p:cNvPr id="5" name="Shape 374">
              <a:extLst>
                <a:ext uri="{FF2B5EF4-FFF2-40B4-BE49-F238E27FC236}">
                  <a16:creationId xmlns:a16="http://schemas.microsoft.com/office/drawing/2014/main" id="{A8D681F4-5DDF-7E91-9511-0B0F1D12EF78}"/>
                </a:ext>
              </a:extLst>
            </p:cNvPr>
            <p:cNvSpPr/>
            <p:nvPr/>
          </p:nvSpPr>
          <p:spPr>
            <a:xfrm>
              <a:off x="8812569" y="7290129"/>
              <a:ext cx="4166738" cy="638897"/>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numCol="1"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latin typeface="Montserrat SemiBold"/>
                </a:rPr>
                <a:t>With finger</a:t>
              </a:r>
            </a:p>
          </p:txBody>
        </p:sp>
        <p:sp>
          <p:nvSpPr>
            <p:cNvPr id="6" name="Shape 377">
              <a:extLst>
                <a:ext uri="{FF2B5EF4-FFF2-40B4-BE49-F238E27FC236}">
                  <a16:creationId xmlns:a16="http://schemas.microsoft.com/office/drawing/2014/main" id="{5E7A1D65-9C98-DF7F-1CDE-9053E122C0B0}"/>
                </a:ext>
              </a:extLst>
            </p:cNvPr>
            <p:cNvSpPr/>
            <p:nvPr/>
          </p:nvSpPr>
          <p:spPr>
            <a:xfrm>
              <a:off x="1996633" y="7290129"/>
              <a:ext cx="4023987" cy="638897"/>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numCol="1"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latin typeface="Montserrat SemiBold"/>
                </a:rPr>
                <a:t>Motionless</a:t>
              </a:r>
              <a:endParaRPr sz="1400" b="1">
                <a:latin typeface="Montserrat SemiBold" pitchFamily="2" charset="77"/>
              </a:endParaRPr>
            </a:p>
          </p:txBody>
        </p:sp>
        <p:sp>
          <p:nvSpPr>
            <p:cNvPr id="8" name="Shape 381">
              <a:extLst>
                <a:ext uri="{FF2B5EF4-FFF2-40B4-BE49-F238E27FC236}">
                  <a16:creationId xmlns:a16="http://schemas.microsoft.com/office/drawing/2014/main" id="{C363DC0D-D4DA-A998-ED3F-CD0F29FCB7B9}"/>
                </a:ext>
              </a:extLst>
            </p:cNvPr>
            <p:cNvSpPr/>
            <p:nvPr/>
          </p:nvSpPr>
          <p:spPr>
            <a:xfrm>
              <a:off x="13161913" y="4793129"/>
              <a:ext cx="206226" cy="782006"/>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none" lIns="50800" tIns="50800" rIns="50800" bIns="50800" numCol="1"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latin typeface="Montserrat SemiBold" pitchFamily="2" charset="77"/>
              </a:endParaRPr>
            </a:p>
          </p:txBody>
        </p:sp>
        <p:grpSp>
          <p:nvGrpSpPr>
            <p:cNvPr id="9" name="Group 387">
              <a:extLst>
                <a:ext uri="{FF2B5EF4-FFF2-40B4-BE49-F238E27FC236}">
                  <a16:creationId xmlns:a16="http://schemas.microsoft.com/office/drawing/2014/main" id="{13A25162-E0DD-A510-0D19-0999A78011BE}"/>
                </a:ext>
              </a:extLst>
            </p:cNvPr>
            <p:cNvGrpSpPr/>
            <p:nvPr/>
          </p:nvGrpSpPr>
          <p:grpSpPr>
            <a:xfrm>
              <a:off x="14760676" y="1337946"/>
              <a:ext cx="6431973" cy="4654358"/>
              <a:chOff x="14760676" y="1337946"/>
              <a:chExt cx="6905801" cy="5324238"/>
            </a:xfrm>
          </p:grpSpPr>
          <p:sp>
            <p:nvSpPr>
              <p:cNvPr id="21" name="Shape 384">
                <a:extLst>
                  <a:ext uri="{FF2B5EF4-FFF2-40B4-BE49-F238E27FC236}">
                    <a16:creationId xmlns:a16="http://schemas.microsoft.com/office/drawing/2014/main" id="{EEE8D50A-13D8-5721-3C02-30776D943E38}"/>
                  </a:ext>
                </a:extLst>
              </p:cNvPr>
              <p:cNvSpPr/>
              <p:nvPr/>
            </p:nvSpPr>
            <p:spPr>
              <a:xfrm>
                <a:off x="14760676" y="1337946"/>
                <a:ext cx="6905801" cy="5324238"/>
              </a:xfrm>
              <a:prstGeom prst="rect">
                <a:avLst/>
              </a:prstGeom>
              <a:solidFill>
                <a:srgbClr val="DCDEE0">
                  <a:alpha val="30075"/>
                </a:srgbClr>
              </a:solidFill>
              <a:ln w="12700" cap="flat">
                <a:noFill/>
                <a:miter lim="400000"/>
              </a:ln>
              <a:effectLst/>
            </p:spPr>
            <p:txBody>
              <a:bodyPr wrap="square" lIns="50800" tIns="50800" rIns="50800" bIns="50800" numCol="1"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Helvetica Light"/>
                    <a:ea typeface="Helvetica Light"/>
                    <a:cs typeface="Helvetica Light"/>
                    <a:sym typeface="Helvetica Light"/>
                  </a:defRPr>
                </a:pPr>
                <a:endParaRPr sz="1400" b="1">
                  <a:latin typeface="Montserrat SemiBold" pitchFamily="2" charset="77"/>
                </a:endParaRPr>
              </a:p>
            </p:txBody>
          </p:sp>
          <p:sp>
            <p:nvSpPr>
              <p:cNvPr id="22" name="Shape 385">
                <a:extLst>
                  <a:ext uri="{FF2B5EF4-FFF2-40B4-BE49-F238E27FC236}">
                    <a16:creationId xmlns:a16="http://schemas.microsoft.com/office/drawing/2014/main" id="{08DBF709-EFE8-F434-8A01-1F1F59EFEFF0}"/>
                  </a:ext>
                </a:extLst>
              </p:cNvPr>
              <p:cNvSpPr/>
              <p:nvPr/>
            </p:nvSpPr>
            <p:spPr>
              <a:xfrm>
                <a:off x="16579602" y="1946374"/>
                <a:ext cx="3267951" cy="730850"/>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numCol="1"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latin typeface="Montserrat SemiBold"/>
                  </a:rPr>
                  <a:t>200% zoom</a:t>
                </a:r>
                <a:endParaRPr sz="1400" b="1">
                  <a:latin typeface="Montserrat SemiBold" pitchFamily="2" charset="77"/>
                </a:endParaRPr>
              </a:p>
            </p:txBody>
          </p:sp>
        </p:grpSp>
        <p:grpSp>
          <p:nvGrpSpPr>
            <p:cNvPr id="10" name="Group 391">
              <a:extLst>
                <a:ext uri="{FF2B5EF4-FFF2-40B4-BE49-F238E27FC236}">
                  <a16:creationId xmlns:a16="http://schemas.microsoft.com/office/drawing/2014/main" id="{208BE4E1-04AA-A24D-4F03-EAD1F005B403}"/>
                </a:ext>
              </a:extLst>
            </p:cNvPr>
            <p:cNvGrpSpPr/>
            <p:nvPr/>
          </p:nvGrpSpPr>
          <p:grpSpPr>
            <a:xfrm>
              <a:off x="892276" y="1342928"/>
              <a:ext cx="6232702" cy="4654358"/>
              <a:chOff x="892276" y="1342928"/>
              <a:chExt cx="6905801" cy="5324238"/>
            </a:xfrm>
          </p:grpSpPr>
          <p:sp>
            <p:nvSpPr>
              <p:cNvPr id="19" name="Shape 388">
                <a:extLst>
                  <a:ext uri="{FF2B5EF4-FFF2-40B4-BE49-F238E27FC236}">
                    <a16:creationId xmlns:a16="http://schemas.microsoft.com/office/drawing/2014/main" id="{157731D5-8F67-D7C6-9E59-B54F01792BA3}"/>
                  </a:ext>
                </a:extLst>
              </p:cNvPr>
              <p:cNvSpPr/>
              <p:nvPr/>
            </p:nvSpPr>
            <p:spPr>
              <a:xfrm>
                <a:off x="892276" y="1342928"/>
                <a:ext cx="6905801" cy="5324238"/>
              </a:xfrm>
              <a:prstGeom prst="rect">
                <a:avLst/>
              </a:prstGeom>
              <a:solidFill>
                <a:srgbClr val="DCDEE0">
                  <a:alpha val="30075"/>
                </a:srgbClr>
              </a:solidFill>
              <a:ln w="12700" cap="flat">
                <a:noFill/>
                <a:miter lim="400000"/>
              </a:ln>
              <a:effectLst/>
            </p:spPr>
            <p:txBody>
              <a:bodyPr wrap="square" lIns="50800" tIns="50800" rIns="50800" bIns="50800" numCol="1"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latin typeface="Helvetica Light"/>
                    <a:ea typeface="Helvetica Light"/>
                    <a:cs typeface="Helvetica Light"/>
                    <a:sym typeface="Helvetica Light"/>
                  </a:defRPr>
                </a:pPr>
                <a:endParaRPr sz="1400" b="1">
                  <a:latin typeface="Montserrat SemiBold" pitchFamily="2" charset="77"/>
                </a:endParaRPr>
              </a:p>
            </p:txBody>
          </p:sp>
          <p:sp>
            <p:nvSpPr>
              <p:cNvPr id="20" name="Shape 389">
                <a:extLst>
                  <a:ext uri="{FF2B5EF4-FFF2-40B4-BE49-F238E27FC236}">
                    <a16:creationId xmlns:a16="http://schemas.microsoft.com/office/drawing/2014/main" id="{FBD39D72-DB49-362E-5CD0-0348F6862F25}"/>
                  </a:ext>
                </a:extLst>
              </p:cNvPr>
              <p:cNvSpPr/>
              <p:nvPr/>
            </p:nvSpPr>
            <p:spPr>
              <a:xfrm>
                <a:off x="1329249" y="1944834"/>
                <a:ext cx="6031857" cy="730850"/>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numCol="1"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latin typeface="Montserrat SemiBold"/>
                  </a:rPr>
                  <a:t>Keyboard navigation</a:t>
                </a:r>
                <a:endParaRPr sz="1400" b="1">
                  <a:latin typeface="Montserrat SemiBold" pitchFamily="2" charset="77"/>
                </a:endParaRPr>
              </a:p>
            </p:txBody>
          </p:sp>
        </p:grpSp>
        <p:pic>
          <p:nvPicPr>
            <p:cNvPr id="11" name="Image 10">
              <a:extLst>
                <a:ext uri="{FF2B5EF4-FFF2-40B4-BE49-F238E27FC236}">
                  <a16:creationId xmlns:a16="http://schemas.microsoft.com/office/drawing/2014/main" id="{A3407195-6463-87F3-D60D-70D34B80A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52" y="3167918"/>
              <a:ext cx="2714625" cy="2505075"/>
            </a:xfrm>
            <a:prstGeom prst="rect">
              <a:avLst/>
            </a:prstGeom>
          </p:spPr>
        </p:pic>
        <p:pic>
          <p:nvPicPr>
            <p:cNvPr id="12" name="Image 11">
              <a:extLst>
                <a:ext uri="{FF2B5EF4-FFF2-40B4-BE49-F238E27FC236}">
                  <a16:creationId xmlns:a16="http://schemas.microsoft.com/office/drawing/2014/main" id="{F8553840-4D6E-57AD-5105-1E02022BB9C5}"/>
                </a:ext>
              </a:extLst>
            </p:cNvPr>
            <p:cNvPicPr>
              <a:picLocks noChangeAspect="1"/>
            </p:cNvPicPr>
            <p:nvPr/>
          </p:nvPicPr>
          <p:blipFill>
            <a:blip r:embed="rId3">
              <a:extLst>
                <a:ext uri="{28A0092B-C50C-407E-A947-70E740481C1C}">
                  <a14:useLocalDpi xmlns:a14="http://schemas.microsoft.com/office/drawing/2010/main" val="0"/>
                </a:ext>
              </a:extLst>
            </a:blip>
            <a:srcRect l="30970" t="51073"/>
            <a:stretch>
              <a:fillRect/>
            </a:stretch>
          </p:blipFill>
          <p:spPr>
            <a:xfrm>
              <a:off x="1617909" y="3174767"/>
              <a:ext cx="1904517" cy="1245688"/>
            </a:xfrm>
            <a:prstGeom prst="rect">
              <a:avLst/>
            </a:prstGeom>
          </p:spPr>
        </p:pic>
        <p:pic>
          <p:nvPicPr>
            <p:cNvPr id="13" name="Image 12">
              <a:extLst>
                <a:ext uri="{FF2B5EF4-FFF2-40B4-BE49-F238E27FC236}">
                  <a16:creationId xmlns:a16="http://schemas.microsoft.com/office/drawing/2014/main" id="{74A00A6B-07EB-9743-31D1-2CC3C014DCB0}"/>
                </a:ext>
              </a:extLst>
            </p:cNvPr>
            <p:cNvPicPr>
              <a:picLocks noChangeAspect="1"/>
            </p:cNvPicPr>
            <p:nvPr/>
          </p:nvPicPr>
          <p:blipFill>
            <a:blip r:embed="rId3">
              <a:extLst>
                <a:ext uri="{28A0092B-C50C-407E-A947-70E740481C1C}">
                  <a14:useLocalDpi xmlns:a14="http://schemas.microsoft.com/office/drawing/2010/main" val="0"/>
                </a:ext>
              </a:extLst>
            </a:blip>
            <a:srcRect b="48076"/>
            <a:stretch>
              <a:fillRect/>
            </a:stretch>
          </p:blipFill>
          <p:spPr>
            <a:xfrm>
              <a:off x="16077067" y="3292743"/>
              <a:ext cx="2714625" cy="1300739"/>
            </a:xfrm>
            <a:prstGeom prst="rect">
              <a:avLst/>
            </a:prstGeom>
          </p:spPr>
        </p:pic>
        <p:sp>
          <p:nvSpPr>
            <p:cNvPr id="14" name="ZoneTexte 27">
              <a:extLst>
                <a:ext uri="{FF2B5EF4-FFF2-40B4-BE49-F238E27FC236}">
                  <a16:creationId xmlns:a16="http://schemas.microsoft.com/office/drawing/2014/main" id="{9130C727-6F1D-24CF-D6E2-CBD33EE9C284}"/>
                </a:ext>
              </a:extLst>
            </p:cNvPr>
            <p:cNvSpPr txBox="1"/>
            <p:nvPr/>
          </p:nvSpPr>
          <p:spPr>
            <a:xfrm>
              <a:off x="19053408" y="3127314"/>
              <a:ext cx="753540" cy="13190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horz" wrap="non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r>
                <a:rPr kumimoji="0" lang="en" sz="3600" b="1" i="0" u="none" strike="noStrike" cap="none" spc="0" normalizeH="0">
                  <a:solidFill>
                    <a:srgbClr val="000000"/>
                  </a:solidFill>
                  <a:uFillTx/>
                  <a:latin typeface="Montserrat SemiBold"/>
                  <a:sym typeface="Helvetica Neue"/>
                </a:rPr>
                <a:t>+</a:t>
              </a:r>
            </a:p>
          </p:txBody>
        </p:sp>
        <p:pic>
          <p:nvPicPr>
            <p:cNvPr id="15" name="Image 14">
              <a:extLst>
                <a:ext uri="{FF2B5EF4-FFF2-40B4-BE49-F238E27FC236}">
                  <a16:creationId xmlns:a16="http://schemas.microsoft.com/office/drawing/2014/main" id="{E8201185-46BC-DD4B-E9B5-A014D6F59CC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128561" y="8317335"/>
              <a:ext cx="1496932" cy="1496932"/>
            </a:xfrm>
            <a:prstGeom prst="rect">
              <a:avLst/>
            </a:prstGeom>
          </p:spPr>
        </p:pic>
        <p:pic>
          <p:nvPicPr>
            <p:cNvPr id="16" name="Image 15">
              <a:extLst>
                <a:ext uri="{FF2B5EF4-FFF2-40B4-BE49-F238E27FC236}">
                  <a16:creationId xmlns:a16="http://schemas.microsoft.com/office/drawing/2014/main" id="{FC709E27-6227-44D2-086C-B98C39D71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100" y="8317335"/>
              <a:ext cx="1569054" cy="1569054"/>
            </a:xfrm>
            <a:prstGeom prst="rect">
              <a:avLst/>
            </a:prstGeom>
          </p:spPr>
        </p:pic>
        <p:pic>
          <p:nvPicPr>
            <p:cNvPr id="17" name="Picture 4">
              <a:extLst>
                <a:ext uri="{FF2B5EF4-FFF2-40B4-BE49-F238E27FC236}">
                  <a16:creationId xmlns:a16="http://schemas.microsoft.com/office/drawing/2014/main" id="{91C0A3DA-0868-C397-CE8B-81322C32579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943439" y="817854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377">
              <a:extLst>
                <a:ext uri="{FF2B5EF4-FFF2-40B4-BE49-F238E27FC236}">
                  <a16:creationId xmlns:a16="http://schemas.microsoft.com/office/drawing/2014/main" id="{08333544-58BB-6E02-40DB-571C98610D86}"/>
                </a:ext>
              </a:extLst>
            </p:cNvPr>
            <p:cNvSpPr/>
            <p:nvPr/>
          </p:nvSpPr>
          <p:spPr>
            <a:xfrm>
              <a:off x="16713691" y="7290129"/>
              <a:ext cx="2326674" cy="638897"/>
            </a:xfrm>
            <a:prstGeom prst="rect">
              <a:avLst/>
            </a:prstGeom>
            <a:noFill/>
            <a:ln w="12700" cap="flat">
              <a:noFill/>
              <a:miter lim="400000"/>
            </a:ln>
            <a:effectLst/>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wrap="square" lIns="50800" tIns="50800" rIns="50800" bIns="50800" numCol="1"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 sz="1400" b="1" i="0" u="none" strike="noStrike">
                  <a:latin typeface="Montserrat SemiBold"/>
                </a:rPr>
                <a:t>Without sound</a:t>
              </a:r>
              <a:endParaRPr sz="1400" b="1">
                <a:latin typeface="Montserrat SemiBold" pitchFamily="2" charset="77"/>
              </a:endParaRPr>
            </a:p>
          </p:txBody>
        </p:sp>
      </p:grpSp>
      <p:pic>
        <p:nvPicPr>
          <p:cNvPr id="25" name="Picture 2" descr="NVDA logo">
            <a:extLst>
              <a:ext uri="{FF2B5EF4-FFF2-40B4-BE49-F238E27FC236}">
                <a16:creationId xmlns:a16="http://schemas.microsoft.com/office/drawing/2014/main" id="{6DEFF852-7B2F-1EE0-FD4A-1DA0CC2B95F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396186" y="2338258"/>
            <a:ext cx="1227480" cy="124598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69A5816E-5B46-3D41-CCD5-F02AD73598EB}"/>
              </a:ext>
            </a:extLst>
          </p:cNvPr>
          <p:cNvSpPr/>
          <p:nvPr/>
        </p:nvSpPr>
        <p:spPr>
          <a:xfrm>
            <a:off x="4599533" y="3705393"/>
            <a:ext cx="820786" cy="30777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r>
              <a:rPr lang="en" sz="1400" b="0" i="0" u="none" strike="noStrike">
                <a:solidFill>
                  <a:srgbClr val="262626"/>
                </a:solidFill>
                <a:latin typeface="Montserrat"/>
              </a:rPr>
              <a:t>NVDA</a:t>
            </a:r>
          </a:p>
        </p:txBody>
      </p:sp>
      <p:pic>
        <p:nvPicPr>
          <p:cNvPr id="29" name="Picture 6" descr="Image result for voice over mac">
            <a:extLst>
              <a:ext uri="{FF2B5EF4-FFF2-40B4-BE49-F238E27FC236}">
                <a16:creationId xmlns:a16="http://schemas.microsoft.com/office/drawing/2014/main" id="{71B1F895-6984-9B15-32E9-A1284D609B0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075604" y="2285009"/>
            <a:ext cx="1299236" cy="1299236"/>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7EFA31A5-7D77-569B-1FFB-E5C9F8BF0D89}"/>
              </a:ext>
            </a:extLst>
          </p:cNvPr>
          <p:cNvSpPr/>
          <p:nvPr/>
        </p:nvSpPr>
        <p:spPr>
          <a:xfrm>
            <a:off x="6191312" y="3681274"/>
            <a:ext cx="1305699" cy="307777"/>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194560" rtl="0"/>
            <a:r>
              <a:rPr lang="en" sz="1400" b="0" i="0" u="none" strike="noStrike">
                <a:solidFill>
                  <a:srgbClr val="262626"/>
                </a:solidFill>
                <a:latin typeface="Montserrat"/>
              </a:rPr>
              <a:t>VoiceOver</a:t>
            </a:r>
            <a:endParaRPr lang="fr-BE" sz="1400">
              <a:solidFill>
                <a:srgbClr val="262626"/>
              </a:solidFill>
              <a:latin typeface="Montserrat" pitchFamily="2" charset="77"/>
            </a:endParaRPr>
          </a:p>
        </p:txBody>
      </p:sp>
      <p:pic>
        <p:nvPicPr>
          <p:cNvPr id="2" name="Picture 1">
            <a:extLst>
              <a:ext uri="{FF2B5EF4-FFF2-40B4-BE49-F238E27FC236}">
                <a16:creationId xmlns:a16="http://schemas.microsoft.com/office/drawing/2014/main" id="{F14535BB-3B48-F6D7-A8BF-1E235C482681}"/>
              </a:ext>
            </a:extLst>
          </p:cNvPr>
          <p:cNvPicPr>
            <a:picLocks noChangeAspect="1"/>
          </p:cNvPicPr>
          <p:nvPr/>
        </p:nvPicPr>
        <p:blipFill>
          <a:blip r:embed="rId9"/>
          <a:srcRect l="-4728" t="73592" r="34433" b="-5146"/>
          <a:stretch>
            <a:fillRect/>
          </a:stretch>
        </p:blipFill>
        <p:spPr>
          <a:xfrm>
            <a:off x="10921383" y="6347746"/>
            <a:ext cx="936585" cy="290257"/>
          </a:xfrm>
          <a:prstGeom prst="rect">
            <a:avLst/>
          </a:prstGeom>
        </p:spPr>
      </p:pic>
    </p:spTree>
    <p:extLst>
      <p:ext uri="{BB962C8B-B14F-4D97-AF65-F5344CB8AC3E}">
        <p14:creationId xmlns:p14="http://schemas.microsoft.com/office/powerpoint/2010/main" val="4111837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C9F9310-8342-3217-4AF9-8F7EC4A31D0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A820486C-2E61-224A-4912-E952389FEBF5}"/>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98C0D418-9FC8-1575-3E2A-C1421B04C5DC}"/>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C3539239-04F7-CDFA-D4EB-FF6D16B714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8B65C59F-8A40-C2F9-C3AC-8C7AA24CD053}"/>
              </a:ext>
            </a:extLst>
          </p:cNvPr>
          <p:cNvSpPr txBox="1"/>
          <p:nvPr/>
        </p:nvSpPr>
        <p:spPr>
          <a:xfrm>
            <a:off x="690448" y="3051821"/>
            <a:ext cx="6094140" cy="1323439"/>
          </a:xfrm>
          <a:prstGeom prst="rect">
            <a:avLst/>
          </a:prstGeom>
          <a:noFill/>
        </p:spPr>
        <p:txBody>
          <a:bodyPr wrap="square">
            <a:spAutoFit/>
          </a:bodyPr>
          <a:lstStyle/>
          <a:p>
            <a:r>
              <a:rPr lang="fr" sz="4000" dirty="0">
                <a:latin typeface="Bahnschrift SemiBold" panose="020B0502040204020203" pitchFamily="34" charset="0"/>
              </a:rPr>
              <a:t>06. </a:t>
            </a:r>
            <a:r>
              <a:rPr lang="fr" sz="4000" dirty="0">
                <a:latin typeface="Bahnschrift"/>
              </a:rPr>
              <a:t>User tests</a:t>
            </a:r>
          </a:p>
          <a:p>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0AD86309-9A95-2F3F-CF80-F8B20496F3FE}"/>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708137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AF157A4-FB62-AA9F-7C61-41CF8A028C39}"/>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51E2B52D-034C-B32C-6FA3-DE781CB73EDC}"/>
              </a:ext>
            </a:extLst>
          </p:cNvPr>
          <p:cNvSpPr txBox="1">
            <a:spLocks noGrp="1"/>
          </p:cNvSpPr>
          <p:nvPr>
            <p:ph type="title"/>
          </p:nvPr>
        </p:nvSpPr>
        <p:spPr/>
        <p:txBody>
          <a:bodyPr>
            <a:noAutofit/>
          </a:bodyPr>
          <a:lstStyle/>
          <a:p>
            <a:r>
              <a:rPr lang="en">
                <a:latin typeface="Bahnschrift SemiBold"/>
                <a:cs typeface="Arial"/>
              </a:rPr>
              <a:t>User Tests</a:t>
            </a:r>
            <a:endParaRPr lang="fr-FR"/>
          </a:p>
        </p:txBody>
      </p:sp>
      <p:sp>
        <p:nvSpPr>
          <p:cNvPr id="4" name="Espace réservé du contenu 2">
            <a:extLst>
              <a:ext uri="{FF2B5EF4-FFF2-40B4-BE49-F238E27FC236}">
                <a16:creationId xmlns:a16="http://schemas.microsoft.com/office/drawing/2014/main" id="{96948404-3EBE-A415-55A5-1EB094B1B879}"/>
              </a:ext>
            </a:extLst>
          </p:cNvPr>
          <p:cNvSpPr>
            <a:spLocks noGrp="1"/>
          </p:cNvSpPr>
          <p:nvPr/>
        </p:nvSpPr>
        <p:spPr>
          <a:xfrm>
            <a:off x="980837" y="2104411"/>
            <a:ext cx="10265232"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2000" b="1" i="0" u="none" strike="noStrike" dirty="0">
                <a:solidFill>
                  <a:srgbClr val="262626"/>
                </a:solidFill>
                <a:latin typeface="Bahnschrift SemiLight" panose="020B0502040204020203" pitchFamily="34" charset="0"/>
                <a:cs typeface="Futura Medium"/>
              </a:rPr>
              <a:t>Why make them?</a:t>
            </a:r>
          </a:p>
          <a:p>
            <a:pPr marL="292100" indent="-285750" rtl="0">
              <a:lnSpc>
                <a:spcPct val="15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Empathy has its limits (how can you really imagine the difficulties of a blind person?).</a:t>
            </a:r>
          </a:p>
          <a:p>
            <a:pPr marL="292100" indent="-285750" rtl="0">
              <a:lnSpc>
                <a:spcPct val="15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You already know the site. Even if you're browsing "blind", you already know what content to expect.</a:t>
            </a:r>
          </a:p>
          <a:p>
            <a:pPr marL="292100" indent="-285750" rtl="0">
              <a:lnSpc>
                <a:spcPct val="15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You don't have a full command of technical support tools.</a:t>
            </a:r>
          </a:p>
          <a:p>
            <a:pPr marL="292100" indent="-285750" rtl="0">
              <a:lnSpc>
                <a:spcPct val="150000"/>
              </a:lnSpc>
              <a:spcBef>
                <a:spcPts val="500"/>
              </a:spcBef>
              <a:buFont typeface="Arial" panose="020B0604020202020204" pitchFamily="34" charset="0"/>
              <a:buChar char="•"/>
            </a:pPr>
            <a:r>
              <a:rPr lang="en" sz="2000" b="0" i="0" u="none" strike="noStrike" dirty="0">
                <a:solidFill>
                  <a:srgbClr val="262626"/>
                </a:solidFill>
                <a:latin typeface="Bahnschrift SemiLight" panose="020B0502040204020203" pitchFamily="34" charset="0"/>
                <a:cs typeface="Futura Medium"/>
              </a:rPr>
              <a:t>You'll never forget your disabled user test.</a:t>
            </a:r>
          </a:p>
        </p:txBody>
      </p:sp>
    </p:spTree>
    <p:extLst>
      <p:ext uri="{BB962C8B-B14F-4D97-AF65-F5344CB8AC3E}">
        <p14:creationId xmlns:p14="http://schemas.microsoft.com/office/powerpoint/2010/main" val="158030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AC18235B-43C7-B194-0650-BA272E4DC507}"/>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7</a:t>
            </a:r>
            <a:endParaRPr lang="en-US">
              <a:solidFill>
                <a:srgbClr val="000000"/>
              </a:solidFill>
            </a:endParaRPr>
          </a:p>
        </p:txBody>
      </p:sp>
      <p:sp>
        <p:nvSpPr>
          <p:cNvPr id="8" name="Rectangle 7">
            <a:extLst>
              <a:ext uri="{FF2B5EF4-FFF2-40B4-BE49-F238E27FC236}">
                <a16:creationId xmlns:a16="http://schemas.microsoft.com/office/drawing/2014/main" id="{C4B1C2D2-9F32-E59F-DAE3-95FCCADC30A4}"/>
              </a:ext>
            </a:extLst>
          </p:cNvPr>
          <p:cNvSpPr/>
          <p:nvPr/>
        </p:nvSpPr>
        <p:spPr>
          <a:xfrm>
            <a:off x="1254083" y="1293913"/>
            <a:ext cx="6376654" cy="1917256"/>
          </a:xfrm>
          <a:prstGeom prst="rect">
            <a:avLst/>
          </a:prstGeom>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200000"/>
              </a:lnSpc>
            </a:pPr>
            <a:r>
              <a:rPr lang="en" sz="3200" b="1" i="0" u="none" strike="noStrike">
                <a:solidFill>
                  <a:srgbClr val="FFFFFF"/>
                </a:solidFill>
                <a:latin typeface="Montserrat SemiBold"/>
              </a:rPr>
              <a:t>Disability,</a:t>
            </a:r>
            <a:endParaRPr lang="fr-FR" sz="3200">
              <a:solidFill>
                <a:schemeClr val="bg1"/>
              </a:solidFill>
              <a:ea typeface="Calibri" panose="020F0502020204030204"/>
              <a:cs typeface="Calibri"/>
            </a:endParaRPr>
          </a:p>
          <a:p>
            <a:pPr rtl="0">
              <a:lnSpc>
                <a:spcPct val="200000"/>
              </a:lnSpc>
            </a:pPr>
            <a:r>
              <a:rPr lang="en" sz="3200" b="1" i="0" u="none" strike="noStrike">
                <a:solidFill>
                  <a:srgbClr val="FFFFFF"/>
                </a:solidFill>
                <a:latin typeface="Montserrat SemiBold"/>
              </a:rPr>
              <a:t>and much more</a:t>
            </a:r>
          </a:p>
        </p:txBody>
      </p:sp>
      <p:sp>
        <p:nvSpPr>
          <p:cNvPr id="2" name="TextBox 1">
            <a:extLst>
              <a:ext uri="{FF2B5EF4-FFF2-40B4-BE49-F238E27FC236}">
                <a16:creationId xmlns:a16="http://schemas.microsoft.com/office/drawing/2014/main" id="{4961EF1E-CFAB-C0B2-1E84-5C1B8E43E84C}"/>
              </a:ext>
            </a:extLst>
          </p:cNvPr>
          <p:cNvSpPr txBox="1"/>
          <p:nvPr/>
        </p:nvSpPr>
        <p:spPr>
          <a:xfrm>
            <a:off x="10073022" y="6415088"/>
            <a:ext cx="24149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dirty="0">
                <a:solidFill>
                  <a:schemeClr val="bg1"/>
                </a:solidFill>
                <a:latin typeface="Bahnschrift SemiBold"/>
                <a:ea typeface="Segoe UI"/>
                <a:cs typeface="Segoe UI"/>
              </a:rPr>
              <a:t>https://www.mon-cafe.com/blog/george-clooney-parle-ch---timi-b497.html</a:t>
            </a:r>
            <a:endParaRPr lang="en-US" sz="800" dirty="0">
              <a:solidFill>
                <a:schemeClr val="bg1"/>
              </a:solidFill>
              <a:latin typeface="Bahnschrift SemiBold"/>
              <a:ea typeface="Calibri"/>
              <a:cs typeface="Calibri"/>
            </a:endParaRPr>
          </a:p>
        </p:txBody>
      </p:sp>
    </p:spTree>
    <p:extLst>
      <p:ext uri="{BB962C8B-B14F-4D97-AF65-F5344CB8AC3E}">
        <p14:creationId xmlns:p14="http://schemas.microsoft.com/office/powerpoint/2010/main" val="430922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D029F00-F87A-8DAF-653B-BBFA1089580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A0E7EDD-36D9-9EAC-200C-4C205DA4E912}"/>
              </a:ext>
            </a:extLst>
          </p:cNvPr>
          <p:cNvSpPr txBox="1">
            <a:spLocks noGrp="1"/>
          </p:cNvSpPr>
          <p:nvPr>
            <p:ph type="title"/>
          </p:nvPr>
        </p:nvSpPr>
        <p:spPr/>
        <p:txBody>
          <a:bodyPr>
            <a:noAutofit/>
          </a:bodyPr>
          <a:lstStyle/>
          <a:p>
            <a:r>
              <a:rPr lang="en">
                <a:latin typeface="Bahnschrift SemiBold"/>
                <a:cs typeface="Arial"/>
              </a:rPr>
              <a:t>User Tests</a:t>
            </a:r>
            <a:endParaRPr lang="fr-FR"/>
          </a:p>
        </p:txBody>
      </p:sp>
      <p:sp>
        <p:nvSpPr>
          <p:cNvPr id="3" name="Espace réservé du contenu 2">
            <a:extLst>
              <a:ext uri="{FF2B5EF4-FFF2-40B4-BE49-F238E27FC236}">
                <a16:creationId xmlns:a16="http://schemas.microsoft.com/office/drawing/2014/main" id="{3A696677-EF92-E5DD-77AC-18E7A6F86BAF}"/>
              </a:ext>
            </a:extLst>
          </p:cNvPr>
          <p:cNvSpPr>
            <a:spLocks noGrp="1"/>
          </p:cNvSpPr>
          <p:nvPr/>
        </p:nvSpPr>
        <p:spPr>
          <a:xfrm>
            <a:off x="838200" y="1690688"/>
            <a:ext cx="10372963" cy="3495005"/>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2000" b="1" i="0" u="none" strike="noStrike" dirty="0">
                <a:solidFill>
                  <a:srgbClr val="000000"/>
                </a:solidFill>
                <a:latin typeface="Bahnschrift SemiLight" panose="020B0502040204020203" pitchFamily="34" charset="0"/>
                <a:cs typeface="Futura Medium"/>
              </a:rPr>
              <a:t>What to test, when, with whom?</a:t>
            </a:r>
          </a:p>
          <a:p>
            <a:pPr>
              <a:lnSpc>
                <a:spcPct val="100000"/>
              </a:lnSpc>
              <a:spcBef>
                <a:spcPts val="500"/>
              </a:spcBef>
            </a:pPr>
            <a:endParaRPr lang="fr-FR" sz="2000" b="1" dirty="0">
              <a:solidFill>
                <a:srgbClr val="262626"/>
              </a:solidFill>
              <a:latin typeface="Bahnschrift SemiLight" panose="020B0502040204020203" pitchFamily="34" charset="0"/>
            </a:endParaRP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Non-clickable HD </a:t>
            </a:r>
            <a:r>
              <a:rPr lang="en" sz="2000" b="1" i="0" u="none" strike="noStrike" spc="0" dirty="0">
                <a:solidFill>
                  <a:srgbClr val="262626"/>
                </a:solidFill>
                <a:latin typeface="Bahnschrift SemiLight" panose="020B0502040204020203" pitchFamily="34" charset="0"/>
                <a:cs typeface="Futura Medium"/>
              </a:rPr>
              <a:t>mockup with real</a:t>
            </a:r>
            <a:r>
              <a:rPr lang="en" sz="2000" b="0" i="0" u="none" strike="noStrike" spc="0" dirty="0">
                <a:solidFill>
                  <a:srgbClr val="262626"/>
                </a:solidFill>
                <a:latin typeface="Bahnschrift SemiLight" panose="020B0502040204020203" pitchFamily="34" charset="0"/>
                <a:cs typeface="Futura Medium"/>
              </a:rPr>
              <a:t> text: we test the comprehensibility, legibility and intuitiveness of zonings.</a:t>
            </a: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		&gt; People who are deaf from birth, dyslexics, senior citizens, autistic people, people with concentration problems...</a:t>
            </a: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		&gt; People with color blindness and other mild visual impairments</a:t>
            </a: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		&gt; Screen enlarger users</a:t>
            </a:r>
          </a:p>
          <a:p>
            <a:pPr>
              <a:lnSpc>
                <a:spcPct val="100000"/>
              </a:lnSpc>
              <a:spcBef>
                <a:spcPts val="500"/>
              </a:spcBef>
            </a:pPr>
            <a:endParaRPr lang="fr-FR" sz="2000" spc="0" dirty="0">
              <a:solidFill>
                <a:srgbClr val="262626"/>
              </a:solidFill>
              <a:latin typeface="Bahnschrift SemiLight" panose="020B0502040204020203" pitchFamily="34" charset="0"/>
            </a:endParaRP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Clickable</a:t>
            </a:r>
            <a:r>
              <a:rPr lang="en" sz="2000" b="1" i="0" u="none" strike="noStrike" spc="0" dirty="0">
                <a:solidFill>
                  <a:srgbClr val="262626"/>
                </a:solidFill>
                <a:latin typeface="Bahnschrift SemiLight" panose="020B0502040204020203" pitchFamily="34" charset="0"/>
                <a:cs typeface="Futura Medium"/>
              </a:rPr>
              <a:t> HD </a:t>
            </a:r>
            <a:r>
              <a:rPr lang="en" sz="2000" b="0" i="0" u="none" strike="noStrike" spc="0" dirty="0">
                <a:solidFill>
                  <a:srgbClr val="262626"/>
                </a:solidFill>
                <a:latin typeface="Bahnschrift SemiLight" panose="020B0502040204020203" pitchFamily="34" charset="0"/>
                <a:cs typeface="Futura Medium"/>
              </a:rPr>
              <a:t>prototype: testing interaction without personalization</a:t>
            </a: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		&gt; Impaired fine motor skills (mouse) (Parkinson's, arthritis...)</a:t>
            </a:r>
          </a:p>
          <a:p>
            <a:pPr>
              <a:lnSpc>
                <a:spcPct val="100000"/>
              </a:lnSpc>
              <a:spcBef>
                <a:spcPts val="500"/>
              </a:spcBef>
            </a:pPr>
            <a:endParaRPr lang="fr-FR" sz="2000" b="1" spc="0" dirty="0">
              <a:solidFill>
                <a:srgbClr val="262626"/>
              </a:solidFill>
              <a:latin typeface="Bahnschrift SemiLight" panose="020B0502040204020203" pitchFamily="34" charset="0"/>
            </a:endParaRPr>
          </a:p>
          <a:p>
            <a:pPr rtl="0">
              <a:lnSpc>
                <a:spcPct val="100000"/>
              </a:lnSpc>
              <a:spcBef>
                <a:spcPts val="500"/>
              </a:spcBef>
            </a:pPr>
            <a:r>
              <a:rPr lang="en" sz="2000" b="1" i="0" u="none" strike="noStrike" spc="0" dirty="0">
                <a:solidFill>
                  <a:srgbClr val="262626"/>
                </a:solidFill>
                <a:latin typeface="Bahnschrift SemiLight" panose="020B0502040204020203" pitchFamily="34" charset="0"/>
                <a:cs typeface="Futura Medium"/>
              </a:rPr>
              <a:t>Site staging</a:t>
            </a:r>
            <a:r>
              <a:rPr lang="en" sz="2000" b="0" i="0" u="none" strike="noStrike" spc="0" dirty="0">
                <a:solidFill>
                  <a:srgbClr val="262626"/>
                </a:solidFill>
                <a:latin typeface="Bahnschrift SemiLight" panose="020B0502040204020203" pitchFamily="34" charset="0"/>
                <a:cs typeface="Futura Medium"/>
              </a:rPr>
              <a:t>: testing interactivity and machine-friendliness</a:t>
            </a:r>
            <a:endParaRPr lang="fr-FR" sz="2000" spc="0" dirty="0">
              <a:solidFill>
                <a:srgbClr val="262626"/>
              </a:solidFill>
              <a:latin typeface="Bahnschrift SemiLight" panose="020B0502040204020203" pitchFamily="34" charset="0"/>
              <a:cs typeface="Futura Medium"/>
            </a:endParaRPr>
          </a:p>
          <a:p>
            <a:pPr rtl="0">
              <a:lnSpc>
                <a:spcPct val="100000"/>
              </a:lnSpc>
              <a:spcBef>
                <a:spcPts val="500"/>
              </a:spcBef>
            </a:pPr>
            <a:r>
              <a:rPr lang="en" sz="2000" b="0" i="0" u="none" strike="noStrike" spc="0" dirty="0">
                <a:solidFill>
                  <a:srgbClr val="262626"/>
                </a:solidFill>
                <a:latin typeface="Bahnschrift SemiLight" panose="020B0502040204020203" pitchFamily="34" charset="0"/>
                <a:cs typeface="Futura Medium"/>
              </a:rPr>
              <a:t>		 &gt; Blind people</a:t>
            </a:r>
            <a:endParaRPr lang="fr-FR" sz="2000" b="1" dirty="0">
              <a:solidFill>
                <a:srgbClr val="262626"/>
              </a:solidFill>
              <a:latin typeface="Bahnschrift SemiLight" panose="020B0502040204020203" pitchFamily="34" charset="0"/>
              <a:cs typeface="Futura Medium"/>
            </a:endParaRPr>
          </a:p>
        </p:txBody>
      </p:sp>
    </p:spTree>
    <p:extLst>
      <p:ext uri="{BB962C8B-B14F-4D97-AF65-F5344CB8AC3E}">
        <p14:creationId xmlns:p14="http://schemas.microsoft.com/office/powerpoint/2010/main" val="468400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CC117BF-4E5A-A5A0-847A-C413DFEBE767}"/>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F85FEA0-373F-89CA-5ADF-DFD03290DA82}"/>
              </a:ext>
            </a:extLst>
          </p:cNvPr>
          <p:cNvSpPr txBox="1">
            <a:spLocks noGrp="1"/>
          </p:cNvSpPr>
          <p:nvPr>
            <p:ph type="title"/>
          </p:nvPr>
        </p:nvSpPr>
        <p:spPr/>
        <p:txBody>
          <a:bodyPr>
            <a:noAutofit/>
          </a:bodyPr>
          <a:lstStyle/>
          <a:p>
            <a:r>
              <a:rPr lang="en" dirty="0">
                <a:latin typeface="Bahnschrift SemiBold"/>
                <a:cs typeface="Arial"/>
              </a:rPr>
              <a:t>User Tests</a:t>
            </a:r>
            <a:endParaRPr lang="fr-FR" dirty="0"/>
          </a:p>
        </p:txBody>
      </p:sp>
      <p:sp>
        <p:nvSpPr>
          <p:cNvPr id="4" name="Espace réservé du contenu 2">
            <a:extLst>
              <a:ext uri="{FF2B5EF4-FFF2-40B4-BE49-F238E27FC236}">
                <a16:creationId xmlns:a16="http://schemas.microsoft.com/office/drawing/2014/main" id="{71EE684D-A88F-3629-EA26-1A1969787DD5}"/>
              </a:ext>
            </a:extLst>
          </p:cNvPr>
          <p:cNvSpPr>
            <a:spLocks noGrp="1"/>
          </p:cNvSpPr>
          <p:nvPr/>
        </p:nvSpPr>
        <p:spPr>
          <a:xfrm>
            <a:off x="980837" y="2104411"/>
            <a:ext cx="5438751"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800" b="1" i="0" u="none" strike="noStrike" dirty="0">
                <a:solidFill>
                  <a:srgbClr val="000000"/>
                </a:solidFill>
                <a:latin typeface="Bahnschrift SemiLight" panose="020B0502040204020203" pitchFamily="34" charset="0"/>
                <a:cs typeface="Futura Medium"/>
              </a:rPr>
              <a:t>Challenge #1: profiling</a:t>
            </a:r>
          </a:p>
        </p:txBody>
      </p:sp>
      <p:sp>
        <p:nvSpPr>
          <p:cNvPr id="6" name="Chevron 19">
            <a:extLst>
              <a:ext uri="{FF2B5EF4-FFF2-40B4-BE49-F238E27FC236}">
                <a16:creationId xmlns:a16="http://schemas.microsoft.com/office/drawing/2014/main" id="{7263E47E-7744-DAAC-CCC4-CD6F7A366E00}"/>
              </a:ext>
            </a:extLst>
          </p:cNvPr>
          <p:cNvSpPr/>
          <p:nvPr/>
        </p:nvSpPr>
        <p:spPr>
          <a:xfrm>
            <a:off x="5519620" y="3469270"/>
            <a:ext cx="773083" cy="1284319"/>
          </a:xfrm>
          <a:prstGeom prst="chevron">
            <a:avLst>
              <a:gd name="adj" fmla="val 57666"/>
            </a:avLst>
          </a:prstGeom>
          <a:solidFill>
            <a:srgbClr val="00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kumimoji="0" lang="fr-BE" sz="3200" b="0" i="0" u="none" strike="noStrike" cap="none" spc="0" normalizeH="0" baseline="0">
              <a:ln>
                <a:noFill/>
              </a:ln>
              <a:solidFill>
                <a:srgbClr val="FFFFFF"/>
              </a:solidFill>
              <a:effectLst/>
              <a:highlight>
                <a:srgbClr val="FF4C89"/>
              </a:highlight>
              <a:uFillTx/>
              <a:latin typeface="Bahnschrift"/>
              <a:ea typeface="Helvetica Light"/>
              <a:cs typeface="Helvetica Light"/>
              <a:sym typeface="Helvetica Light"/>
            </a:endParaRPr>
          </a:p>
        </p:txBody>
      </p:sp>
      <p:sp>
        <p:nvSpPr>
          <p:cNvPr id="8" name="Espace réservé du contenu 2">
            <a:extLst>
              <a:ext uri="{FF2B5EF4-FFF2-40B4-BE49-F238E27FC236}">
                <a16:creationId xmlns:a16="http://schemas.microsoft.com/office/drawing/2014/main" id="{17B2D31D-357C-9DE1-DD98-40A772311266}"/>
              </a:ext>
            </a:extLst>
          </p:cNvPr>
          <p:cNvSpPr txBox="1"/>
          <p:nvPr/>
        </p:nvSpPr>
        <p:spPr>
          <a:xfrm>
            <a:off x="6966002" y="3051201"/>
            <a:ext cx="4296674" cy="2120456"/>
          </a:xfrm>
          <a:prstGeom prst="rect">
            <a:avLst/>
          </a:prstGeom>
        </p:spPr>
        <p:txBody>
          <a:bodyPr vert="horz" lIns="91440" tIns="45720" rIns="91440" bIns="4572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2000" b="0" i="0" u="none" strike="noStrike" spc="0" dirty="0">
                <a:solidFill>
                  <a:srgbClr val="262626"/>
                </a:solidFill>
                <a:latin typeface="Bahnschrift SemiLight" panose="020B0502040204020203" pitchFamily="34" charset="0"/>
              </a:rPr>
              <a:t>Meet at least </a:t>
            </a:r>
          </a:p>
          <a:p>
            <a:pPr marL="314325" indent="-153988" rtl="0">
              <a:lnSpc>
                <a:spcPct val="100000"/>
              </a:lnSpc>
              <a:spcBef>
                <a:spcPts val="500"/>
              </a:spcBef>
              <a:buFont typeface="Arial" panose="020B0604020202020204" pitchFamily="34" charset="0"/>
              <a:buChar char="•"/>
            </a:pPr>
            <a:r>
              <a:rPr lang="en" sz="2000" b="0" i="0" u="none" strike="noStrike" spc="0" dirty="0">
                <a:solidFill>
                  <a:srgbClr val="262626"/>
                </a:solidFill>
                <a:latin typeface="Bahnschrift SemiLight" panose="020B0502040204020203" pitchFamily="34" charset="0"/>
              </a:rPr>
              <a:t>a blind person </a:t>
            </a:r>
          </a:p>
          <a:p>
            <a:pPr marL="314325" indent="-153988" rtl="0">
              <a:lnSpc>
                <a:spcPct val="100000"/>
              </a:lnSpc>
              <a:spcBef>
                <a:spcPts val="500"/>
              </a:spcBef>
              <a:buFont typeface="Arial" panose="020B0604020202020204" pitchFamily="34" charset="0"/>
              <a:buChar char="•"/>
            </a:pPr>
            <a:r>
              <a:rPr lang="en" sz="2000" b="0" i="0" u="none" strike="noStrike" spc="0" dirty="0">
                <a:solidFill>
                  <a:srgbClr val="262626"/>
                </a:solidFill>
                <a:latin typeface="Bahnschrift SemiLight" panose="020B0502040204020203" pitchFamily="34" charset="0"/>
              </a:rPr>
              <a:t>a visually impaired person</a:t>
            </a:r>
          </a:p>
          <a:p>
            <a:pPr marL="314325" indent="-153988" rtl="0">
              <a:lnSpc>
                <a:spcPct val="100000"/>
              </a:lnSpc>
              <a:spcBef>
                <a:spcPts val="500"/>
              </a:spcBef>
              <a:buFont typeface="Arial" panose="020B0604020202020204" pitchFamily="34" charset="0"/>
              <a:buChar char="•"/>
            </a:pPr>
            <a:r>
              <a:rPr lang="en" sz="2000" b="0" i="0" u="none" strike="noStrike" spc="0" dirty="0">
                <a:solidFill>
                  <a:srgbClr val="262626"/>
                </a:solidFill>
                <a:latin typeface="Bahnschrift SemiLight" panose="020B0502040204020203" pitchFamily="34" charset="0"/>
              </a:rPr>
              <a:t>a senior citizen</a:t>
            </a:r>
          </a:p>
        </p:txBody>
      </p:sp>
      <p:pic>
        <p:nvPicPr>
          <p:cNvPr id="1026" name="Picture 2" descr="Handicap et numérique : la déficience visuelle">
            <a:extLst>
              <a:ext uri="{FF2B5EF4-FFF2-40B4-BE49-F238E27FC236}">
                <a16:creationId xmlns:a16="http://schemas.microsoft.com/office/drawing/2014/main" id="{57D40D88-8A82-81C4-27E7-1FF77E107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093" y="3130354"/>
            <a:ext cx="2333625" cy="1962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8CD85E-6E75-C421-056E-EC97F1A3D977}"/>
              </a:ext>
            </a:extLst>
          </p:cNvPr>
          <p:cNvSpPr txBox="1"/>
          <p:nvPr/>
        </p:nvSpPr>
        <p:spPr>
          <a:xfrm>
            <a:off x="325448" y="6118447"/>
            <a:ext cx="6094140" cy="338554"/>
          </a:xfrm>
          <a:prstGeom prst="rect">
            <a:avLst/>
          </a:prstGeom>
          <a:noFill/>
        </p:spPr>
        <p:txBody>
          <a:bodyPr wrap="square">
            <a:spAutoFit/>
          </a:bodyPr>
          <a:lstStyle/>
          <a:p>
            <a:r>
              <a:rPr lang="fr-BE" sz="800" dirty="0">
                <a:hlinkClick r:id="rId4"/>
              </a:rPr>
              <a:t>https://commons.wikimedia.org/wiki/File:Q10874_noun_3918_ccJordanDelcros_blind.svg</a:t>
            </a:r>
            <a:endParaRPr lang="fr-BE" sz="800" dirty="0"/>
          </a:p>
          <a:p>
            <a:endParaRPr lang="fr-BE" sz="800" dirty="0"/>
          </a:p>
        </p:txBody>
      </p:sp>
    </p:spTree>
    <p:extLst>
      <p:ext uri="{BB962C8B-B14F-4D97-AF65-F5344CB8AC3E}">
        <p14:creationId xmlns:p14="http://schemas.microsoft.com/office/powerpoint/2010/main" val="453970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A9BE717-C334-EC52-23E9-629AA013D65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DE65DAE-BF79-DA98-C609-D008D53E519B}"/>
              </a:ext>
            </a:extLst>
          </p:cNvPr>
          <p:cNvSpPr txBox="1">
            <a:spLocks noGrp="1"/>
          </p:cNvSpPr>
          <p:nvPr>
            <p:ph type="title"/>
          </p:nvPr>
        </p:nvSpPr>
        <p:spPr/>
        <p:txBody>
          <a:bodyPr>
            <a:noAutofit/>
          </a:bodyPr>
          <a:lstStyle/>
          <a:p>
            <a:r>
              <a:rPr lang="en">
                <a:latin typeface="Bahnschrift SemiBold"/>
                <a:cs typeface="Arial"/>
              </a:rPr>
              <a:t>User Tests</a:t>
            </a:r>
            <a:endParaRPr lang="fr-FR"/>
          </a:p>
        </p:txBody>
      </p:sp>
      <p:sp>
        <p:nvSpPr>
          <p:cNvPr id="3" name="Espace réservé du contenu 2">
            <a:extLst>
              <a:ext uri="{FF2B5EF4-FFF2-40B4-BE49-F238E27FC236}">
                <a16:creationId xmlns:a16="http://schemas.microsoft.com/office/drawing/2014/main" id="{71BB9A75-404A-7FFA-0323-9ACA25CFE85B}"/>
              </a:ext>
            </a:extLst>
          </p:cNvPr>
          <p:cNvSpPr>
            <a:spLocks noGrp="1"/>
          </p:cNvSpPr>
          <p:nvPr/>
        </p:nvSpPr>
        <p:spPr>
          <a:xfrm>
            <a:off x="980837" y="2104411"/>
            <a:ext cx="5438751"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800" b="1" i="0" u="none" strike="noStrike" dirty="0">
                <a:solidFill>
                  <a:srgbClr val="000000"/>
                </a:solidFill>
                <a:latin typeface="Bahnschrift SemiLight" panose="020B0502040204020203" pitchFamily="34" charset="0"/>
              </a:rPr>
              <a:t>Challenge #2: a multitude of tools</a:t>
            </a:r>
          </a:p>
          <a:p>
            <a:pPr marL="194945">
              <a:lnSpc>
                <a:spcPct val="100000"/>
              </a:lnSpc>
              <a:spcBef>
                <a:spcPts val="500"/>
              </a:spcBef>
            </a:pPr>
            <a:endParaRPr lang="fr-BE" sz="1400" dirty="0">
              <a:solidFill>
                <a:srgbClr val="000000"/>
              </a:solidFill>
              <a:latin typeface="Bahnschrift"/>
              <a:ea typeface="Lato Regular"/>
              <a:cs typeface="Lato Regular"/>
            </a:endParaRPr>
          </a:p>
        </p:txBody>
      </p:sp>
      <p:sp>
        <p:nvSpPr>
          <p:cNvPr id="7" name="Espace réservé du contenu 2">
            <a:extLst>
              <a:ext uri="{FF2B5EF4-FFF2-40B4-BE49-F238E27FC236}">
                <a16:creationId xmlns:a16="http://schemas.microsoft.com/office/drawing/2014/main" id="{67922043-A479-F1F5-E01E-EFCAC3F696D3}"/>
              </a:ext>
            </a:extLst>
          </p:cNvPr>
          <p:cNvSpPr txBox="1"/>
          <p:nvPr/>
        </p:nvSpPr>
        <p:spPr>
          <a:xfrm>
            <a:off x="6966002" y="3051200"/>
            <a:ext cx="4631266" cy="2122965"/>
          </a:xfrm>
          <a:prstGeom prst="rect">
            <a:avLst/>
          </a:prstGeom>
        </p:spPr>
        <p:txBody>
          <a:bodyPr vert="horz" lIns="91440" tIns="45720" rIns="91440" bIns="4572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2400" b="0" i="0" u="none" strike="noStrike" spc="0" dirty="0">
                <a:solidFill>
                  <a:srgbClr val="000000"/>
                </a:solidFill>
                <a:latin typeface="Bahnschrift SemiLight" panose="020B0502040204020203" pitchFamily="34" charset="0"/>
              </a:rPr>
              <a:t>Test with participant's equipment</a:t>
            </a:r>
          </a:p>
        </p:txBody>
      </p:sp>
      <p:pic>
        <p:nvPicPr>
          <p:cNvPr id="11" name="Image 10" descr="Une image contenant texte, capture d’écran, diagramme, cercle&#10;&#10;Le contenu généré par l’IA peut être incorrect.">
            <a:extLst>
              <a:ext uri="{FF2B5EF4-FFF2-40B4-BE49-F238E27FC236}">
                <a16:creationId xmlns:a16="http://schemas.microsoft.com/office/drawing/2014/main" id="{1482C810-E2C3-54D1-9000-88CF71DEDE3D}"/>
              </a:ext>
            </a:extLst>
          </p:cNvPr>
          <p:cNvPicPr>
            <a:picLocks noChangeAspect="1"/>
          </p:cNvPicPr>
          <p:nvPr/>
        </p:nvPicPr>
        <p:blipFill>
          <a:blip r:embed="rId3"/>
          <a:stretch>
            <a:fillRect/>
          </a:stretch>
        </p:blipFill>
        <p:spPr>
          <a:xfrm>
            <a:off x="1193768" y="2783913"/>
            <a:ext cx="3659121" cy="2649179"/>
          </a:xfrm>
          <a:prstGeom prst="rect">
            <a:avLst/>
          </a:prstGeom>
        </p:spPr>
      </p:pic>
      <p:sp>
        <p:nvSpPr>
          <p:cNvPr id="13" name="Chevron 19">
            <a:extLst>
              <a:ext uri="{FF2B5EF4-FFF2-40B4-BE49-F238E27FC236}">
                <a16:creationId xmlns:a16="http://schemas.microsoft.com/office/drawing/2014/main" id="{A43F0A54-C848-D915-2DCB-27D826784D3C}"/>
              </a:ext>
            </a:extLst>
          </p:cNvPr>
          <p:cNvSpPr/>
          <p:nvPr/>
        </p:nvSpPr>
        <p:spPr>
          <a:xfrm>
            <a:off x="5519620" y="3469270"/>
            <a:ext cx="773083" cy="1284319"/>
          </a:xfrm>
          <a:prstGeom prst="chevron">
            <a:avLst>
              <a:gd name="adj" fmla="val 57666"/>
            </a:avLst>
          </a:prstGeom>
          <a:solidFill>
            <a:srgbClr val="00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lang="fr-BE" sz="3200" b="0" i="0" u="none" strike="noStrike" cap="none" spc="0" normalizeH="0" baseline="0">
              <a:ln>
                <a:noFill/>
              </a:ln>
              <a:solidFill>
                <a:srgbClr val="000000"/>
              </a:solidFill>
              <a:effectLst/>
              <a:highlight>
                <a:srgbClr val="FF4C89"/>
              </a:highlight>
              <a:uFillTx/>
              <a:latin typeface="Bahnschrift"/>
              <a:ea typeface="Helvetica Light"/>
              <a:cs typeface="Helvetica Light"/>
            </a:endParaRPr>
          </a:p>
        </p:txBody>
      </p:sp>
      <p:sp>
        <p:nvSpPr>
          <p:cNvPr id="4" name="TextBox 3">
            <a:extLst>
              <a:ext uri="{FF2B5EF4-FFF2-40B4-BE49-F238E27FC236}">
                <a16:creationId xmlns:a16="http://schemas.microsoft.com/office/drawing/2014/main" id="{C6061761-9BB1-DD27-AFDC-A24BA440E448}"/>
              </a:ext>
            </a:extLst>
          </p:cNvPr>
          <p:cNvSpPr txBox="1"/>
          <p:nvPr/>
        </p:nvSpPr>
        <p:spPr>
          <a:xfrm>
            <a:off x="304799" y="6529136"/>
            <a:ext cx="584524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a:t>
            </a:r>
            <a:r>
              <a:rPr lang="en-US" sz="1000">
                <a:ea typeface="+mn-lt"/>
                <a:cs typeface="+mn-lt"/>
              </a:rPr>
              <a:t>https://webaim.org/projects/screenreadersurvey4/</a:t>
            </a:r>
            <a:endParaRPr lang="en-US" sz="1000">
              <a:latin typeface="Bahnschrift SemiBold"/>
            </a:endParaRPr>
          </a:p>
        </p:txBody>
      </p:sp>
    </p:spTree>
    <p:extLst>
      <p:ext uri="{BB962C8B-B14F-4D97-AF65-F5344CB8AC3E}">
        <p14:creationId xmlns:p14="http://schemas.microsoft.com/office/powerpoint/2010/main" val="955517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5EDCA23-E15C-FBBF-7D37-E0186460614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FDB2D98-04EA-8262-AA5E-A2EC004C3FF9}"/>
              </a:ext>
            </a:extLst>
          </p:cNvPr>
          <p:cNvSpPr txBox="1">
            <a:spLocks noGrp="1"/>
          </p:cNvSpPr>
          <p:nvPr>
            <p:ph type="title"/>
          </p:nvPr>
        </p:nvSpPr>
        <p:spPr/>
        <p:txBody>
          <a:bodyPr>
            <a:noAutofit/>
          </a:bodyPr>
          <a:lstStyle/>
          <a:p>
            <a:r>
              <a:rPr lang="en">
                <a:latin typeface="Bahnschrift SemiBold"/>
                <a:cs typeface="Arial"/>
              </a:rPr>
              <a:t>User Tests</a:t>
            </a:r>
            <a:endParaRPr lang="fr-FR"/>
          </a:p>
        </p:txBody>
      </p:sp>
      <p:sp>
        <p:nvSpPr>
          <p:cNvPr id="4" name="Espace réservé du contenu 2">
            <a:extLst>
              <a:ext uri="{FF2B5EF4-FFF2-40B4-BE49-F238E27FC236}">
                <a16:creationId xmlns:a16="http://schemas.microsoft.com/office/drawing/2014/main" id="{735CBA9F-3B17-ABC4-A81D-AB78766BF3A2}"/>
              </a:ext>
            </a:extLst>
          </p:cNvPr>
          <p:cNvSpPr>
            <a:spLocks noGrp="1"/>
          </p:cNvSpPr>
          <p:nvPr/>
        </p:nvSpPr>
        <p:spPr>
          <a:xfrm>
            <a:off x="1730931" y="1806755"/>
            <a:ext cx="5438751" cy="2649178"/>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00000"/>
              </a:lnSpc>
              <a:spcBef>
                <a:spcPts val="500"/>
              </a:spcBef>
            </a:pPr>
            <a:r>
              <a:rPr lang="en" sz="1800" b="1" i="0" u="none" strike="noStrike" dirty="0">
                <a:solidFill>
                  <a:srgbClr val="000000"/>
                </a:solidFill>
                <a:latin typeface="Bahnschrift SemiLight" panose="020B0502040204020203" pitchFamily="34" charset="0"/>
                <a:cs typeface="Futura Medium"/>
              </a:rPr>
              <a:t>Challenge #3: recruitment</a:t>
            </a:r>
          </a:p>
        </p:txBody>
      </p:sp>
      <p:sp>
        <p:nvSpPr>
          <p:cNvPr id="6" name="Espace réservé du contenu 2">
            <a:extLst>
              <a:ext uri="{FF2B5EF4-FFF2-40B4-BE49-F238E27FC236}">
                <a16:creationId xmlns:a16="http://schemas.microsoft.com/office/drawing/2014/main" id="{A14123A1-1FFF-99D9-91CE-9AD7D6B614E6}"/>
              </a:ext>
            </a:extLst>
          </p:cNvPr>
          <p:cNvSpPr txBox="1"/>
          <p:nvPr/>
        </p:nvSpPr>
        <p:spPr>
          <a:xfrm>
            <a:off x="7094465" y="3016844"/>
            <a:ext cx="4296674" cy="2120456"/>
          </a:xfrm>
          <a:prstGeom prst="rect">
            <a:avLst/>
          </a:prstGeom>
        </p:spPr>
        <p:txBody>
          <a:bodyPr vert="horz" lIns="91440" tIns="45720" rIns="91440" bIns="45720" rtlCol="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2000" b="0" i="0" u="none" strike="noStrike" spc="0" dirty="0">
                <a:solidFill>
                  <a:srgbClr val="262626"/>
                </a:solidFill>
                <a:latin typeface="Bahnschrift SemiLight" panose="020B0502040204020203" pitchFamily="34" charset="0"/>
              </a:rPr>
              <a:t>Contact associations, specialist forums, tool forums</a:t>
            </a:r>
          </a:p>
        </p:txBody>
      </p:sp>
      <p:pic>
        <p:nvPicPr>
          <p:cNvPr id="9" name="Picture 2" descr="Une image contenant habits, personne, arme, homme&#10;&#10;Le contenu généré par l’IA peut être incorrect.">
            <a:extLst>
              <a:ext uri="{FF2B5EF4-FFF2-40B4-BE49-F238E27FC236}">
                <a16:creationId xmlns:a16="http://schemas.microsoft.com/office/drawing/2014/main" id="{44983AFB-C4B6-08ED-FA67-82BEB99F4A48}"/>
              </a:ext>
            </a:extLst>
          </p:cNvPr>
          <p:cNvPicPr>
            <a:picLocks noChangeAspect="1"/>
          </p:cNvPicPr>
          <p:nvPr/>
        </p:nvPicPr>
        <p:blipFill>
          <a:blip r:embed="rId3">
            <a:extLst>
              <a:ext uri="{28A0092B-C50C-407E-A947-70E740481C1C}">
                <a14:useLocalDpi xmlns:a14="http://schemas.microsoft.com/office/drawing/2010/main" val="0"/>
              </a:ext>
            </a:extLst>
          </a:blip>
          <a:srcRect l="3189" b="49281"/>
          <a:stretch>
            <a:fillRect/>
          </a:stretch>
        </p:blipFill>
        <p:spPr>
          <a:xfrm>
            <a:off x="631460" y="2832050"/>
            <a:ext cx="4760763" cy="4025950"/>
          </a:xfrm>
          <a:prstGeom prst="rect">
            <a:avLst/>
          </a:prstGeom>
        </p:spPr>
      </p:pic>
      <p:sp>
        <p:nvSpPr>
          <p:cNvPr id="12" name="Chevron 19">
            <a:extLst>
              <a:ext uri="{FF2B5EF4-FFF2-40B4-BE49-F238E27FC236}">
                <a16:creationId xmlns:a16="http://schemas.microsoft.com/office/drawing/2014/main" id="{BB812CA3-5BDC-07A7-DCCB-20A2B8D3D4FD}"/>
              </a:ext>
            </a:extLst>
          </p:cNvPr>
          <p:cNvSpPr/>
          <p:nvPr/>
        </p:nvSpPr>
        <p:spPr>
          <a:xfrm>
            <a:off x="5519620" y="3469270"/>
            <a:ext cx="773083" cy="1284319"/>
          </a:xfrm>
          <a:prstGeom prst="chevron">
            <a:avLst>
              <a:gd name="adj" fmla="val 57666"/>
            </a:avLst>
          </a:prstGeom>
          <a:solidFill>
            <a:srgbClr val="00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825500" rtl="0" fontAlgn="auto" latinLnBrk="0" hangingPunct="0">
              <a:lnSpc>
                <a:spcPct val="100000"/>
              </a:lnSpc>
              <a:spcBef>
                <a:spcPct val="0"/>
              </a:spcBef>
              <a:spcAft>
                <a:spcPct val="0"/>
              </a:spcAft>
              <a:buClrTx/>
              <a:buSzTx/>
              <a:buFontTx/>
              <a:buNone/>
            </a:pPr>
            <a:endParaRPr kumimoji="0" lang="fr-BE" sz="3200" b="0" i="0" u="none" strike="noStrike" cap="none" spc="0" normalizeH="0" baseline="0">
              <a:ln>
                <a:noFill/>
              </a:ln>
              <a:solidFill>
                <a:srgbClr val="FFFFFF"/>
              </a:solidFill>
              <a:effectLst/>
              <a:highlight>
                <a:srgbClr val="FF4C89"/>
              </a:highlight>
              <a:uFillTx/>
              <a:latin typeface="Helvetica Light"/>
              <a:ea typeface="Helvetica Light"/>
              <a:cs typeface="Helvetica Light"/>
              <a:sym typeface="Helvetica Light"/>
            </a:endParaRPr>
          </a:p>
        </p:txBody>
      </p:sp>
      <p:sp>
        <p:nvSpPr>
          <p:cNvPr id="3" name="TextBox 2">
            <a:extLst>
              <a:ext uri="{FF2B5EF4-FFF2-40B4-BE49-F238E27FC236}">
                <a16:creationId xmlns:a16="http://schemas.microsoft.com/office/drawing/2014/main" id="{37FCA513-3552-F1E2-47EB-7BD50FEAE3E0}"/>
              </a:ext>
            </a:extLst>
          </p:cNvPr>
          <p:cNvSpPr txBox="1"/>
          <p:nvPr/>
        </p:nvSpPr>
        <p:spPr>
          <a:xfrm>
            <a:off x="304799" y="6529136"/>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Google</a:t>
            </a:r>
            <a:endParaRPr lang="en-US" sz="1000">
              <a:latin typeface="Bahnschrift SemiBold"/>
            </a:endParaRPr>
          </a:p>
        </p:txBody>
      </p:sp>
    </p:spTree>
    <p:extLst>
      <p:ext uri="{BB962C8B-B14F-4D97-AF65-F5344CB8AC3E}">
        <p14:creationId xmlns:p14="http://schemas.microsoft.com/office/powerpoint/2010/main" val="215651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216BC15-DE78-EB85-7C1D-EE076CEF90C0}"/>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49F2168D-0FD2-64D9-2E1A-8143D0717827}"/>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4BF2C5C4-0CD4-0022-3D58-97E60150DC07}"/>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A1DA7CC0-A53E-43F0-45D0-625E6F2BE1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8F77B6D3-CE76-2DE8-79BB-57C41D9D79AD}"/>
              </a:ext>
            </a:extLst>
          </p:cNvPr>
          <p:cNvSpPr txBox="1"/>
          <p:nvPr/>
        </p:nvSpPr>
        <p:spPr>
          <a:xfrm>
            <a:off x="690448" y="3051821"/>
            <a:ext cx="6094140" cy="707886"/>
          </a:xfrm>
          <a:prstGeom prst="rect">
            <a:avLst/>
          </a:prstGeom>
          <a:noFill/>
        </p:spPr>
        <p:txBody>
          <a:bodyPr wrap="square">
            <a:spAutoFit/>
          </a:bodyPr>
          <a:lstStyle/>
          <a:p>
            <a:r>
              <a:rPr lang="fr" sz="4000" dirty="0">
                <a:latin typeface="Bahnschrift SemiBold" panose="020B0502040204020203" pitchFamily="34" charset="0"/>
              </a:rPr>
              <a:t>07. </a:t>
            </a:r>
            <a:r>
              <a:rPr lang="fr" sz="4000" dirty="0">
                <a:latin typeface="Bahnschrift"/>
              </a:rPr>
              <a:t>Audit Report</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140269DA-B9FC-B1F8-BC5A-CC7B1198988A}"/>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1107615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F2F64AB-9782-B812-B147-66D00002F24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DF4FBD50-D4D7-BAF7-7C42-A0A8BD7310A8}"/>
              </a:ext>
            </a:extLst>
          </p:cNvPr>
          <p:cNvSpPr txBox="1">
            <a:spLocks noGrp="1"/>
          </p:cNvSpPr>
          <p:nvPr>
            <p:ph type="title"/>
          </p:nvPr>
        </p:nvSpPr>
        <p:spPr/>
        <p:txBody>
          <a:bodyPr>
            <a:noAutofit/>
          </a:bodyPr>
          <a:lstStyle/>
          <a:p>
            <a:r>
              <a:rPr lang="en" dirty="0">
                <a:latin typeface="Bahnschrift SemiBold"/>
                <a:cs typeface="Arial"/>
              </a:rPr>
              <a:t>Conclusions of Expert + User Tests</a:t>
            </a:r>
          </a:p>
        </p:txBody>
      </p:sp>
      <p:sp>
        <p:nvSpPr>
          <p:cNvPr id="10" name="Slide Number Placeholder 1">
            <a:extLst>
              <a:ext uri="{FF2B5EF4-FFF2-40B4-BE49-F238E27FC236}">
                <a16:creationId xmlns:a16="http://schemas.microsoft.com/office/drawing/2014/main" id="{26C3C631-8227-D891-E990-DA6937A86B79}"/>
              </a:ext>
            </a:extLst>
          </p:cNvPr>
          <p:cNvSpPr txBox="1">
            <a:spLocks/>
          </p:cNvSpPr>
          <p:nvPr/>
        </p:nvSpPr>
        <p:spPr>
          <a:xfrm>
            <a:off x="132977" y="6200148"/>
            <a:ext cx="301868" cy="215353"/>
          </a:xfrm>
          <a:prstGeom prst="rect">
            <a:avLst/>
          </a:prstGeom>
        </p:spPr>
        <p:txBody>
          <a:bodyPr>
            <a:no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800">
                <a:latin typeface="Arial"/>
              </a:rPr>
              <a:t>94</a:t>
            </a:r>
            <a:endParaRPr lang="en-US"/>
          </a:p>
        </p:txBody>
      </p:sp>
      <p:sp>
        <p:nvSpPr>
          <p:cNvPr id="13" name="Footer Placeholder 12">
            <a:extLst>
              <a:ext uri="{FF2B5EF4-FFF2-40B4-BE49-F238E27FC236}">
                <a16:creationId xmlns:a16="http://schemas.microsoft.com/office/drawing/2014/main" id="{180C5E56-E763-C3A2-8FD8-09173780392C}"/>
              </a:ext>
            </a:extLst>
          </p:cNvPr>
          <p:cNvSpPr txBox="1">
            <a:spLocks/>
          </p:cNvSpPr>
          <p:nvPr/>
        </p:nvSpPr>
        <p:spPr>
          <a:xfrm rot="16200000">
            <a:off x="-727008" y="4986528"/>
            <a:ext cx="2032116" cy="213205"/>
          </a:xfrm>
          <a:prstGeom prst="rect">
            <a:avLst/>
          </a:prstGeom>
        </p:spPr>
        <p:txBody>
          <a:bodyPr>
            <a:noAutofit/>
          </a:bodyPr>
          <a:ls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600" dirty="0">
                <a:latin typeface="Calibri"/>
              </a:rPr>
              <a:t>ANAIS 2023. ALL RIGHTS RESERVED</a:t>
            </a:r>
          </a:p>
        </p:txBody>
      </p:sp>
      <p:pic>
        <p:nvPicPr>
          <p:cNvPr id="15" name="Google Shape;990;p74" descr="Une image contenant texte, capture d’écran, logiciel, Icône d’ordinateur&#10;&#10;Le contenu généré par l’IA peut être incorrect.">
            <a:extLst>
              <a:ext uri="{FF2B5EF4-FFF2-40B4-BE49-F238E27FC236}">
                <a16:creationId xmlns:a16="http://schemas.microsoft.com/office/drawing/2014/main" id="{FB9832C9-E6AC-D996-85F5-835F261C084B}"/>
              </a:ext>
            </a:extLst>
          </p:cNvPr>
          <p:cNvPicPr preferRelativeResize="0"/>
          <p:nvPr/>
        </p:nvPicPr>
        <p:blipFill>
          <a:blip r:embed="rId3">
            <a:alphaModFix/>
          </a:blip>
          <a:stretch>
            <a:fillRect/>
          </a:stretch>
        </p:blipFill>
        <p:spPr>
          <a:xfrm>
            <a:off x="1616400" y="1778499"/>
            <a:ext cx="9758421" cy="4716325"/>
          </a:xfrm>
          <a:prstGeom prst="rect">
            <a:avLst/>
          </a:prstGeom>
          <a:noFill/>
          <a:ln>
            <a:noFill/>
          </a:ln>
        </p:spPr>
      </p:pic>
      <p:sp>
        <p:nvSpPr>
          <p:cNvPr id="17" name="Google Shape;993;p74">
            <a:extLst>
              <a:ext uri="{FF2B5EF4-FFF2-40B4-BE49-F238E27FC236}">
                <a16:creationId xmlns:a16="http://schemas.microsoft.com/office/drawing/2014/main" id="{ECEA3386-291D-CB98-9DEA-7131D03F82FE}"/>
              </a:ext>
            </a:extLst>
          </p:cNvPr>
          <p:cNvSpPr txBox="1"/>
          <p:nvPr/>
        </p:nvSpPr>
        <p:spPr>
          <a:xfrm>
            <a:off x="905050" y="4958817"/>
            <a:ext cx="1541319" cy="749613"/>
          </a:xfrm>
          <a:prstGeom prst="rect">
            <a:avLst/>
          </a:prstGeom>
          <a:solidFill>
            <a:srgbClr val="FFFFFF"/>
          </a:solid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sz="1400" b="0" i="0" u="none" strike="noStrike" dirty="0">
                <a:latin typeface="Century Gothic"/>
                <a:ea typeface="Century Gothic"/>
                <a:cs typeface="Century Gothic"/>
                <a:sym typeface="Century Gothic"/>
              </a:rPr>
              <a:t>Sorted by correction manager</a:t>
            </a:r>
            <a:endParaRPr sz="1400" dirty="0">
              <a:latin typeface="Century Gothic"/>
              <a:ea typeface="Century Gothic"/>
              <a:cs typeface="Century Gothic"/>
              <a:sym typeface="Century Gothic"/>
            </a:endParaRPr>
          </a:p>
        </p:txBody>
      </p:sp>
      <p:cxnSp>
        <p:nvCxnSpPr>
          <p:cNvPr id="19" name="Google Shape;994;p74">
            <a:extLst>
              <a:ext uri="{FF2B5EF4-FFF2-40B4-BE49-F238E27FC236}">
                <a16:creationId xmlns:a16="http://schemas.microsoft.com/office/drawing/2014/main" id="{FB55BD62-9D9C-BE22-6AEA-C4CE8D75B5B5}"/>
              </a:ext>
            </a:extLst>
          </p:cNvPr>
          <p:cNvCxnSpPr/>
          <p:nvPr/>
        </p:nvCxnSpPr>
        <p:spPr>
          <a:xfrm>
            <a:off x="7225657" y="3448359"/>
            <a:ext cx="489837" cy="1678336"/>
          </a:xfrm>
          <a:prstGeom prst="straightConnector1">
            <a:avLst/>
          </a:prstGeom>
          <a:noFill/>
          <a:ln w="9525" cap="flat" cmpd="sng">
            <a:solidFill>
              <a:schemeClr val="dk2"/>
            </a:solidFill>
            <a:prstDash val="solid"/>
            <a:round/>
            <a:headEnd type="none" w="med" len="med"/>
            <a:tailEnd type="triangle" w="med" len="med"/>
          </a:ln>
        </p:spPr>
      </p:cxnSp>
      <p:sp>
        <p:nvSpPr>
          <p:cNvPr id="21" name="Google Shape;995;p74">
            <a:extLst>
              <a:ext uri="{FF2B5EF4-FFF2-40B4-BE49-F238E27FC236}">
                <a16:creationId xmlns:a16="http://schemas.microsoft.com/office/drawing/2014/main" id="{13E6CB34-4D02-6264-40F0-2F68E8CF4233}"/>
              </a:ext>
            </a:extLst>
          </p:cNvPr>
          <p:cNvSpPr txBox="1"/>
          <p:nvPr/>
        </p:nvSpPr>
        <p:spPr>
          <a:xfrm>
            <a:off x="7888675" y="4924181"/>
            <a:ext cx="1541319" cy="428119"/>
          </a:xfrm>
          <a:prstGeom prst="rect">
            <a:avLst/>
          </a:prstGeom>
          <a:solidFill>
            <a:srgbClr val="FFFFFF"/>
          </a:solid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sz="1400" b="0" i="0" u="none" strike="noStrike">
                <a:latin typeface="Century Gothic"/>
                <a:ea typeface="Century Gothic"/>
                <a:cs typeface="Century Gothic"/>
                <a:sym typeface="Century Gothic"/>
              </a:rPr>
              <a:t>Filter by priority</a:t>
            </a:r>
            <a:endParaRPr sz="1400">
              <a:latin typeface="Century Gothic"/>
              <a:ea typeface="Century Gothic"/>
              <a:cs typeface="Century Gothic"/>
              <a:sym typeface="Century Gothic"/>
            </a:endParaRPr>
          </a:p>
        </p:txBody>
      </p:sp>
      <p:cxnSp>
        <p:nvCxnSpPr>
          <p:cNvPr id="23" name="Google Shape;996;p74">
            <a:extLst>
              <a:ext uri="{FF2B5EF4-FFF2-40B4-BE49-F238E27FC236}">
                <a16:creationId xmlns:a16="http://schemas.microsoft.com/office/drawing/2014/main" id="{BF7A0E6D-6247-1F79-4497-EA04DD72BF6D}"/>
              </a:ext>
            </a:extLst>
          </p:cNvPr>
          <p:cNvCxnSpPr/>
          <p:nvPr/>
        </p:nvCxnSpPr>
        <p:spPr>
          <a:xfrm flipH="1">
            <a:off x="1589119" y="3804590"/>
            <a:ext cx="1748063" cy="1061864"/>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997;p74">
            <a:extLst>
              <a:ext uri="{FF2B5EF4-FFF2-40B4-BE49-F238E27FC236}">
                <a16:creationId xmlns:a16="http://schemas.microsoft.com/office/drawing/2014/main" id="{1C3801FA-6B21-8C28-0097-F297FA5D51EE}"/>
              </a:ext>
            </a:extLst>
          </p:cNvPr>
          <p:cNvCxnSpPr/>
          <p:nvPr/>
        </p:nvCxnSpPr>
        <p:spPr>
          <a:xfrm flipH="1">
            <a:off x="1600664" y="2653926"/>
            <a:ext cx="5076419" cy="2200983"/>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091518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34E12-6E5D-AE41-A3F7-958B1409C510}"/>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81E9559-1462-39F6-4862-30CDD8EC5D85}"/>
              </a:ext>
            </a:extLst>
          </p:cNvPr>
          <p:cNvSpPr>
            <a:spLocks noGrp="1"/>
          </p:cNvSpPr>
          <p:nvPr>
            <p:ph type="ctrTitle"/>
          </p:nvPr>
        </p:nvSpPr>
        <p:spPr/>
        <p:txBody>
          <a:bodyPr/>
          <a:lstStyle/>
          <a:p>
            <a:r>
              <a:rPr lang="fr-FR">
                <a:latin typeface="Bahnschrift"/>
              </a:rPr>
              <a:t>04. Manage</a:t>
            </a:r>
            <a:endParaRPr lang="fr-FR"/>
          </a:p>
        </p:txBody>
      </p:sp>
      <p:sp>
        <p:nvSpPr>
          <p:cNvPr id="11" name="Slide Number Placeholder 3">
            <a:extLst>
              <a:ext uri="{FF2B5EF4-FFF2-40B4-BE49-F238E27FC236}">
                <a16:creationId xmlns:a16="http://schemas.microsoft.com/office/drawing/2014/main" id="{215106C0-CE30-B1A8-B105-628963491E77}"/>
              </a:ext>
            </a:extLst>
          </p:cNvPr>
          <p:cNvSpPr>
            <a:spLocks noGrp="1"/>
          </p:cNvSpPr>
          <p:nvPr>
            <p:ph type="sldNum" idx="4294967295"/>
          </p:nvPr>
        </p:nvSpPr>
        <p:spPr>
          <a:xfrm>
            <a:off x="0" y="6200775"/>
            <a:ext cx="301625" cy="214313"/>
          </a:xfrm>
        </p:spPr>
        <p:txBody>
          <a:bodyPr>
            <a:noAutofit/>
          </a:bodyPr>
          <a:lstStyle/>
          <a:p>
            <a:pPr rtl="0"/>
            <a:r>
              <a:rPr lang="en" sz="800" b="0" i="0" u="none" strike="noStrike">
                <a:latin typeface="Arial"/>
              </a:rPr>
              <a:t>5</a:t>
            </a:r>
            <a:endParaRPr lang="en-US">
              <a:solidFill>
                <a:srgbClr val="000000"/>
              </a:solidFill>
            </a:endParaRPr>
          </a:p>
        </p:txBody>
      </p:sp>
      <p:pic>
        <p:nvPicPr>
          <p:cNvPr id="4" name="Graphic 3">
            <a:extLst>
              <a:ext uri="{FF2B5EF4-FFF2-40B4-BE49-F238E27FC236}">
                <a16:creationId xmlns:a16="http://schemas.microsoft.com/office/drawing/2014/main" id="{755F33BA-E48A-FB0E-2BA6-403606DF155B}"/>
              </a:ext>
            </a:extLst>
          </p:cNvPr>
          <p:cNvPicPr>
            <a:picLocks noChangeAspect="1"/>
          </p:cNvPicPr>
          <p:nvPr/>
        </p:nvPicPr>
        <p:blipFill>
          <a:blip r:embed="rId2"/>
          <a:stretch>
            <a:fillRect/>
          </a:stretch>
        </p:blipFill>
        <p:spPr>
          <a:xfrm>
            <a:off x="11424592" y="6021288"/>
            <a:ext cx="504056" cy="504056"/>
          </a:xfrm>
          <a:prstGeom prst="rect">
            <a:avLst/>
          </a:prstGeom>
        </p:spPr>
      </p:pic>
    </p:spTree>
    <p:extLst>
      <p:ext uri="{BB962C8B-B14F-4D97-AF65-F5344CB8AC3E}">
        <p14:creationId xmlns:p14="http://schemas.microsoft.com/office/powerpoint/2010/main" val="19839482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9E79A2C-3981-A43F-8516-9BC08CFACEA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BF9295B-909F-4DC6-23D2-2A3565DE1E6C}"/>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6C95BC6C-5C67-0B6C-F65F-CE5F6AD02510}"/>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6F8AF9AF-EEEB-BC05-7C06-9D36E90902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E0C79DF9-313C-5FCD-3514-62861566D3E1}"/>
              </a:ext>
            </a:extLst>
          </p:cNvPr>
          <p:cNvSpPr txBox="1"/>
          <p:nvPr/>
        </p:nvSpPr>
        <p:spPr>
          <a:xfrm>
            <a:off x="690448" y="3051821"/>
            <a:ext cx="6094140" cy="707886"/>
          </a:xfrm>
          <a:prstGeom prst="rect">
            <a:avLst/>
          </a:prstGeom>
          <a:noFill/>
        </p:spPr>
        <p:txBody>
          <a:bodyPr wrap="square">
            <a:spAutoFit/>
          </a:bodyPr>
          <a:lstStyle/>
          <a:p>
            <a:r>
              <a:rPr lang="fr" sz="4000" dirty="0">
                <a:latin typeface="Bahnschrift SemiBold" panose="020B0502040204020203" pitchFamily="34" charset="0"/>
              </a:rPr>
              <a:t>01. </a:t>
            </a:r>
            <a:r>
              <a:rPr lang="fr" sz="4000" dirty="0">
                <a:latin typeface="Bahnschrift"/>
              </a:rPr>
              <a:t>Budget</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E872BC49-2C56-EAA9-D0C6-12C2D2191230}"/>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3361935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679393C6-BE08-B5EF-EC05-AA93B744F88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AC582D18-1DFA-30F3-F72E-2AB9CC54C03E}"/>
              </a:ext>
            </a:extLst>
          </p:cNvPr>
          <p:cNvSpPr txBox="1">
            <a:spLocks noGrp="1"/>
          </p:cNvSpPr>
          <p:nvPr>
            <p:ph type="title"/>
          </p:nvPr>
        </p:nvSpPr>
        <p:spPr/>
        <p:txBody>
          <a:bodyPr>
            <a:noAutofit/>
          </a:bodyPr>
          <a:lstStyle/>
          <a:p>
            <a:r>
              <a:rPr lang="en">
                <a:latin typeface="Bahnschrift SemiBold"/>
                <a:cs typeface="Arial"/>
              </a:rPr>
              <a:t>Budget</a:t>
            </a:r>
            <a:endParaRPr lang="fr-FR"/>
          </a:p>
        </p:txBody>
      </p:sp>
      <p:sp>
        <p:nvSpPr>
          <p:cNvPr id="3" name="Espace réservé du contenu 2">
            <a:extLst>
              <a:ext uri="{FF2B5EF4-FFF2-40B4-BE49-F238E27FC236}">
                <a16:creationId xmlns:a16="http://schemas.microsoft.com/office/drawing/2014/main" id="{E621CD0C-DF27-4320-161E-0C085B731C1E}"/>
              </a:ext>
            </a:extLst>
          </p:cNvPr>
          <p:cNvSpPr txBox="1"/>
          <p:nvPr/>
        </p:nvSpPr>
        <p:spPr>
          <a:xfrm>
            <a:off x="980837" y="2104411"/>
            <a:ext cx="8118593" cy="2649178"/>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rtl="0">
              <a:lnSpc>
                <a:spcPct val="100000"/>
              </a:lnSpc>
              <a:spcBef>
                <a:spcPts val="500"/>
              </a:spcBef>
            </a:pPr>
            <a:r>
              <a:rPr lang="en" sz="2000" b="0" i="0" u="none" strike="noStrike" dirty="0">
                <a:solidFill>
                  <a:srgbClr val="535566"/>
                </a:solidFill>
                <a:latin typeface="Bahnschrift SemiLight" panose="020B0502040204020203" pitchFamily="34" charset="0"/>
                <a:ea typeface="Lato Regular"/>
                <a:cs typeface="Lato Regular"/>
              </a:rPr>
              <a:t>Fixing an inaccessible site can be expensive...</a:t>
            </a:r>
          </a:p>
          <a:p>
            <a:pPr marL="0" rtl="0">
              <a:lnSpc>
                <a:spcPct val="100000"/>
              </a:lnSpc>
              <a:spcBef>
                <a:spcPts val="500"/>
              </a:spcBef>
            </a:pPr>
            <a:r>
              <a:rPr lang="en" sz="2000" b="0" i="0" u="none" strike="noStrike" dirty="0">
                <a:solidFill>
                  <a:srgbClr val="535566"/>
                </a:solidFill>
                <a:latin typeface="Bahnschrift SemiLight" panose="020B0502040204020203" pitchFamily="34" charset="0"/>
                <a:ea typeface="Lato Regular"/>
                <a:cs typeface="Lato Regular"/>
              </a:rPr>
              <a:t>But including accessibility right from the site's creation greatly reduces the cost.</a:t>
            </a:r>
          </a:p>
          <a:p>
            <a:pPr marL="480695" indent="-285750">
              <a:lnSpc>
                <a:spcPct val="100000"/>
              </a:lnSpc>
              <a:spcBef>
                <a:spcPts val="500"/>
              </a:spcBef>
              <a:buFont typeface="Arial" panose="020B0604020202020204" pitchFamily="34" charset="0"/>
              <a:buChar char="•"/>
            </a:pPr>
            <a:endParaRPr lang="fr-BE" sz="2000" dirty="0">
              <a:solidFill>
                <a:srgbClr val="8B8C8C"/>
              </a:solidFill>
              <a:latin typeface="Bahnschrift SemiLight" panose="020B0502040204020203" pitchFamily="34" charset="0"/>
              <a:ea typeface="Lato Regular"/>
              <a:cs typeface="Lato Regular"/>
            </a:endParaRPr>
          </a:p>
          <a:p>
            <a:pPr rtl="0">
              <a:lnSpc>
                <a:spcPct val="100000"/>
              </a:lnSpc>
              <a:spcBef>
                <a:spcPts val="500"/>
              </a:spcBef>
            </a:pPr>
            <a:r>
              <a:rPr lang="en" sz="2000" b="1" i="0" u="none" strike="noStrike" dirty="0">
                <a:solidFill>
                  <a:srgbClr val="262626"/>
                </a:solidFill>
                <a:latin typeface="Bahnschrift SemiLight" panose="020B0502040204020203" pitchFamily="34" charset="0"/>
              </a:rPr>
              <a:t>Don't forget that accessibility makes the site</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Better referenced</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More usable for everyone</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More compatible with recent and future interaction methods</a:t>
            </a:r>
          </a:p>
          <a:p>
            <a:pPr marL="403225" indent="-207645" rtl="0">
              <a:lnSpc>
                <a:spcPct val="100000"/>
              </a:lnSpc>
              <a:spcBef>
                <a:spcPts val="500"/>
              </a:spcBef>
              <a:buFont typeface="Arial" panose="020B0604020202020204" pitchFamily="34" charset="0"/>
              <a:buChar char="•"/>
            </a:pPr>
            <a:r>
              <a:rPr lang="en" sz="2000" b="0" i="0" u="none" strike="noStrike" dirty="0">
                <a:latin typeface="Bahnschrift SemiLight" panose="020B0502040204020203" pitchFamily="34" charset="0"/>
                <a:ea typeface="Lato Regular"/>
                <a:cs typeface="Lato Regular"/>
              </a:rPr>
              <a:t>Easier to manage, correct...</a:t>
            </a:r>
          </a:p>
        </p:txBody>
      </p:sp>
    </p:spTree>
    <p:extLst>
      <p:ext uri="{BB962C8B-B14F-4D97-AF65-F5344CB8AC3E}">
        <p14:creationId xmlns:p14="http://schemas.microsoft.com/office/powerpoint/2010/main" val="273190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0153D18-BC29-366D-973A-134C3149846F}"/>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9A1D53C-8C50-E183-E794-EB54A25461EB}"/>
              </a:ext>
            </a:extLst>
          </p:cNvPr>
          <p:cNvSpPr txBox="1">
            <a:spLocks noGrp="1"/>
          </p:cNvSpPr>
          <p:nvPr>
            <p:ph type="title"/>
          </p:nvPr>
        </p:nvSpPr>
        <p:spPr/>
        <p:txBody>
          <a:bodyPr>
            <a:noAutofit/>
          </a:bodyPr>
          <a:lstStyle/>
          <a:p>
            <a:r>
              <a:rPr lang="en">
                <a:latin typeface="Bahnschrift SemiBold"/>
                <a:cs typeface="Arial"/>
              </a:rPr>
              <a:t>Accessibility Priorities</a:t>
            </a:r>
            <a:endParaRPr lang="fr-FR"/>
          </a:p>
        </p:txBody>
      </p:sp>
      <p:sp>
        <p:nvSpPr>
          <p:cNvPr id="6" name="Google Shape;859;p63">
            <a:extLst>
              <a:ext uri="{FF2B5EF4-FFF2-40B4-BE49-F238E27FC236}">
                <a16:creationId xmlns:a16="http://schemas.microsoft.com/office/drawing/2014/main" id="{BAF39B60-7582-3FA0-428B-47613EB17914}"/>
              </a:ext>
            </a:extLst>
          </p:cNvPr>
          <p:cNvSpPr txBox="1"/>
          <p:nvPr/>
        </p:nvSpPr>
        <p:spPr>
          <a:xfrm>
            <a:off x="8650216" y="2015219"/>
            <a:ext cx="2460787" cy="583800"/>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spcAft>
                <a:spcPct val="0"/>
              </a:spcAft>
            </a:pPr>
            <a:r>
              <a:rPr lang="en" dirty="0">
                <a:latin typeface="Bahnschrift SemiLight" panose="020B0502040204020203" pitchFamily="34" charset="0"/>
                <a:sym typeface="Century Gothic"/>
              </a:rPr>
              <a:t>High cumulative value</a:t>
            </a:r>
            <a:endParaRPr dirty="0">
              <a:latin typeface="Bahnschrift SemiLight" panose="020B0502040204020203" pitchFamily="34" charset="0"/>
              <a:sym typeface="Century Gothic"/>
            </a:endParaRPr>
          </a:p>
        </p:txBody>
      </p:sp>
      <p:sp>
        <p:nvSpPr>
          <p:cNvPr id="8" name="Google Shape;860;p63">
            <a:extLst>
              <a:ext uri="{FF2B5EF4-FFF2-40B4-BE49-F238E27FC236}">
                <a16:creationId xmlns:a16="http://schemas.microsoft.com/office/drawing/2014/main" id="{6E8F9485-2E07-8F96-6181-413D5A125B66}"/>
              </a:ext>
            </a:extLst>
          </p:cNvPr>
          <p:cNvSpPr txBox="1"/>
          <p:nvPr/>
        </p:nvSpPr>
        <p:spPr>
          <a:xfrm>
            <a:off x="6645103" y="4463831"/>
            <a:ext cx="1226700" cy="365100"/>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 b="0" i="0" u="none" strike="noStrike" dirty="0">
                <a:latin typeface="Bahnschrift SemiLight" panose="020B0502040204020203" pitchFamily="34" charset="0"/>
                <a:ea typeface="Century Gothic"/>
                <a:cs typeface="Century Gothic"/>
                <a:sym typeface="Century Gothic"/>
              </a:rPr>
              <a:t>Low cost</a:t>
            </a:r>
            <a:endParaRPr dirty="0">
              <a:latin typeface="Bahnschrift SemiLight" panose="020B0502040204020203" pitchFamily="34" charset="0"/>
              <a:ea typeface="Century Gothic"/>
              <a:cs typeface="Century Gothic"/>
              <a:sym typeface="Century Gothic"/>
            </a:endParaRPr>
          </a:p>
        </p:txBody>
      </p:sp>
      <p:sp>
        <p:nvSpPr>
          <p:cNvPr id="10" name="Google Shape;861;p63">
            <a:extLst>
              <a:ext uri="{FF2B5EF4-FFF2-40B4-BE49-F238E27FC236}">
                <a16:creationId xmlns:a16="http://schemas.microsoft.com/office/drawing/2014/main" id="{843852EB-7412-2418-42E2-15A1E9FE0C4E}"/>
              </a:ext>
            </a:extLst>
          </p:cNvPr>
          <p:cNvSpPr/>
          <p:nvPr/>
        </p:nvSpPr>
        <p:spPr>
          <a:xfrm>
            <a:off x="7719957" y="2630588"/>
            <a:ext cx="1942500" cy="1860300"/>
          </a:xfrm>
          <a:prstGeom prst="rect">
            <a:avLst/>
          </a:prstGeom>
          <a:solidFill>
            <a:srgbClr val="536FFF"/>
          </a:solidFill>
          <a:ln>
            <a:noFill/>
          </a:ln>
        </p:spPr>
        <p:txBody>
          <a:bodyPr spcFirstLastPara="1" wrap="square" lIns="91425" tIns="91425" rIns="91425" bIns="91425"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 sz="1800" b="0" i="0" u="none" strike="noStrike" dirty="0">
                <a:solidFill>
                  <a:srgbClr val="FFFFFF"/>
                </a:solidFill>
                <a:latin typeface="Bahnschrift SemiLight" panose="020B0502040204020203" pitchFamily="34" charset="0"/>
              </a:rPr>
              <a:t>Remediation priority</a:t>
            </a:r>
            <a:endParaRPr dirty="0">
              <a:solidFill>
                <a:schemeClr val="bg1"/>
              </a:solidFill>
              <a:latin typeface="Bahnschrift SemiLight" panose="020B0502040204020203" pitchFamily="34" charset="0"/>
            </a:endParaRPr>
          </a:p>
        </p:txBody>
      </p:sp>
      <p:cxnSp>
        <p:nvCxnSpPr>
          <p:cNvPr id="12" name="Google Shape;862;p63">
            <a:extLst>
              <a:ext uri="{FF2B5EF4-FFF2-40B4-BE49-F238E27FC236}">
                <a16:creationId xmlns:a16="http://schemas.microsoft.com/office/drawing/2014/main" id="{C47EF7AF-2619-4F2F-A0DF-A57B862CF6ED}"/>
              </a:ext>
            </a:extLst>
          </p:cNvPr>
          <p:cNvCxnSpPr/>
          <p:nvPr/>
        </p:nvCxnSpPr>
        <p:spPr>
          <a:xfrm flipH="1" flipV="1">
            <a:off x="9786707" y="2509238"/>
            <a:ext cx="0" cy="2138224"/>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863;p63">
            <a:extLst>
              <a:ext uri="{FF2B5EF4-FFF2-40B4-BE49-F238E27FC236}">
                <a16:creationId xmlns:a16="http://schemas.microsoft.com/office/drawing/2014/main" id="{7387BDCD-D030-AC32-BCA8-28306CA5F2B2}"/>
              </a:ext>
            </a:extLst>
          </p:cNvPr>
          <p:cNvCxnSpPr/>
          <p:nvPr/>
        </p:nvCxnSpPr>
        <p:spPr>
          <a:xfrm rot="10800000">
            <a:off x="7798832" y="4647463"/>
            <a:ext cx="3976200" cy="36300"/>
          </a:xfrm>
          <a:prstGeom prst="straightConnector1">
            <a:avLst/>
          </a:prstGeom>
          <a:noFill/>
          <a:ln w="9525" cap="flat" cmpd="sng">
            <a:solidFill>
              <a:schemeClr val="dk2"/>
            </a:solidFill>
            <a:prstDash val="solid"/>
            <a:round/>
            <a:headEnd type="none" w="med" len="med"/>
            <a:tailEnd type="triangle" w="med" len="med"/>
          </a:ln>
        </p:spPr>
      </p:cxnSp>
      <p:sp>
        <p:nvSpPr>
          <p:cNvPr id="16" name="Google Shape;848;p62">
            <a:extLst>
              <a:ext uri="{FF2B5EF4-FFF2-40B4-BE49-F238E27FC236}">
                <a16:creationId xmlns:a16="http://schemas.microsoft.com/office/drawing/2014/main" id="{1B782551-1323-37AD-C16E-BEB28CCE2FBA}"/>
              </a:ext>
            </a:extLst>
          </p:cNvPr>
          <p:cNvSpPr txBox="1"/>
          <p:nvPr/>
        </p:nvSpPr>
        <p:spPr>
          <a:xfrm>
            <a:off x="1038073" y="1887232"/>
            <a:ext cx="2422133" cy="583800"/>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r>
              <a:rPr lang="en" b="0" i="0" u="none" strike="noStrike" dirty="0">
                <a:latin typeface="Bahnschrift SemiLight" panose="020B0502040204020203" pitchFamily="34" charset="0"/>
                <a:ea typeface="Century Gothic"/>
                <a:cs typeface="Century Gothic"/>
                <a:sym typeface="Century Gothic"/>
              </a:rPr>
              <a:t>Problem severity (high user value)</a:t>
            </a:r>
            <a:endParaRPr dirty="0">
              <a:latin typeface="Bahnschrift SemiLight" panose="020B0502040204020203" pitchFamily="34" charset="0"/>
              <a:ea typeface="Century Gothic"/>
              <a:cs typeface="Century Gothic"/>
              <a:sym typeface="Century Gothic"/>
            </a:endParaRPr>
          </a:p>
        </p:txBody>
      </p:sp>
      <p:sp>
        <p:nvSpPr>
          <p:cNvPr id="18" name="Google Shape;849;p62">
            <a:extLst>
              <a:ext uri="{FF2B5EF4-FFF2-40B4-BE49-F238E27FC236}">
                <a16:creationId xmlns:a16="http://schemas.microsoft.com/office/drawing/2014/main" id="{4A1C0A4E-2166-6A45-0E71-F395FDD74EA3}"/>
              </a:ext>
            </a:extLst>
          </p:cNvPr>
          <p:cNvSpPr txBox="1"/>
          <p:nvPr/>
        </p:nvSpPr>
        <p:spPr>
          <a:xfrm>
            <a:off x="4149931" y="4414230"/>
            <a:ext cx="2052000" cy="365100"/>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indent="0" algn="ctr">
              <a:spcBef>
                <a:spcPct val="0"/>
              </a:spcBef>
              <a:spcAft>
                <a:spcPct val="0"/>
              </a:spcAft>
              <a:buNone/>
            </a:pPr>
            <a:r>
              <a:rPr lang="en" dirty="0">
                <a:latin typeface="Bahnschrift SemiLight" panose="020B0502040204020203" pitchFamily="34" charset="0"/>
                <a:sym typeface="Century Gothic"/>
              </a:rPr>
              <a:t>High business value</a:t>
            </a:r>
            <a:endParaRPr dirty="0">
              <a:latin typeface="Bahnschrift SemiLight" panose="020B0502040204020203" pitchFamily="34" charset="0"/>
              <a:sym typeface="Century Gothic"/>
            </a:endParaRPr>
          </a:p>
        </p:txBody>
      </p:sp>
      <p:sp>
        <p:nvSpPr>
          <p:cNvPr id="20" name="Google Shape;850;p62">
            <a:extLst>
              <a:ext uri="{FF2B5EF4-FFF2-40B4-BE49-F238E27FC236}">
                <a16:creationId xmlns:a16="http://schemas.microsoft.com/office/drawing/2014/main" id="{36A2DA19-D102-E199-E889-322315B58C76}"/>
              </a:ext>
            </a:extLst>
          </p:cNvPr>
          <p:cNvSpPr/>
          <p:nvPr/>
        </p:nvSpPr>
        <p:spPr>
          <a:xfrm>
            <a:off x="2446541" y="2598881"/>
            <a:ext cx="1942500" cy="1860300"/>
          </a:xfrm>
          <a:prstGeom prst="rect">
            <a:avLst/>
          </a:prstGeom>
          <a:noFill/>
          <a:ln>
            <a:solidFill>
              <a:srgbClr val="536FFF"/>
            </a:solidFill>
          </a:ln>
        </p:spPr>
        <p:txBody>
          <a:bodyPr spcFirstLastPara="1" wrap="square" lIns="91425" tIns="91425" rIns="91425" bIns="91425"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spcBef>
                <a:spcPct val="0"/>
              </a:spcBef>
              <a:spcAft>
                <a:spcPct val="0"/>
              </a:spcAft>
              <a:buNone/>
            </a:pPr>
            <a:br>
              <a:rPr lang="en" sz="1800" b="0" i="0" u="none" strike="noStrike" dirty="0">
                <a:latin typeface="Bahnschrift SemiLight" panose="020B0502040204020203" pitchFamily="34" charset="0"/>
              </a:rPr>
            </a:br>
            <a:r>
              <a:rPr lang="en" sz="1800" b="0" i="0" u="none" strike="noStrike" dirty="0">
                <a:latin typeface="Bahnschrift SemiLight" panose="020B0502040204020203" pitchFamily="34" charset="0"/>
              </a:rPr>
              <a:t>Cumulative value</a:t>
            </a:r>
            <a:endParaRPr dirty="0">
              <a:latin typeface="Bahnschrift SemiLight" panose="020B0502040204020203" pitchFamily="34" charset="0"/>
            </a:endParaRPr>
          </a:p>
        </p:txBody>
      </p:sp>
      <p:cxnSp>
        <p:nvCxnSpPr>
          <p:cNvPr id="22" name="Google Shape;851;p62">
            <a:extLst>
              <a:ext uri="{FF2B5EF4-FFF2-40B4-BE49-F238E27FC236}">
                <a16:creationId xmlns:a16="http://schemas.microsoft.com/office/drawing/2014/main" id="{E7FA003D-43A8-7767-EF49-7A472E836C29}"/>
              </a:ext>
            </a:extLst>
          </p:cNvPr>
          <p:cNvCxnSpPr/>
          <p:nvPr/>
        </p:nvCxnSpPr>
        <p:spPr>
          <a:xfrm rot="10800000" flipH="1">
            <a:off x="2249141" y="2594831"/>
            <a:ext cx="18000" cy="419910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852;p62">
            <a:extLst>
              <a:ext uri="{FF2B5EF4-FFF2-40B4-BE49-F238E27FC236}">
                <a16:creationId xmlns:a16="http://schemas.microsoft.com/office/drawing/2014/main" id="{3FBA1DDE-880C-EB46-DF33-349B2B9C66E3}"/>
              </a:ext>
            </a:extLst>
          </p:cNvPr>
          <p:cNvCxnSpPr/>
          <p:nvPr/>
        </p:nvCxnSpPr>
        <p:spPr>
          <a:xfrm>
            <a:off x="279291" y="4637231"/>
            <a:ext cx="4067400" cy="18300"/>
          </a:xfrm>
          <a:prstGeom prst="straightConnector1">
            <a:avLst/>
          </a:prstGeom>
          <a:noFill/>
          <a:ln w="9525" cap="flat" cmpd="sng">
            <a:solidFill>
              <a:schemeClr val="dk2"/>
            </a:solidFill>
            <a:prstDash val="solid"/>
            <a:round/>
            <a:headEnd type="none" w="med" len="med"/>
            <a:tailEnd type="triangle" w="med" len="med"/>
          </a:ln>
        </p:spPr>
      </p:cxnSp>
      <p:sp>
        <p:nvSpPr>
          <p:cNvPr id="26" name="Rectangle: Folded Corner 4">
            <a:extLst>
              <a:ext uri="{FF2B5EF4-FFF2-40B4-BE49-F238E27FC236}">
                <a16:creationId xmlns:a16="http://schemas.microsoft.com/office/drawing/2014/main" id="{F6E6BE83-7491-CC85-9F6C-3382BA7EE4F8}"/>
              </a:ext>
            </a:extLst>
          </p:cNvPr>
          <p:cNvSpPr/>
          <p:nvPr/>
        </p:nvSpPr>
        <p:spPr>
          <a:xfrm>
            <a:off x="3073636" y="2712319"/>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2</a:t>
            </a:r>
            <a:endParaRPr lang="en-BE"/>
          </a:p>
        </p:txBody>
      </p:sp>
      <p:sp>
        <p:nvSpPr>
          <p:cNvPr id="28" name="Rectangle: Folded Corner 17">
            <a:extLst>
              <a:ext uri="{FF2B5EF4-FFF2-40B4-BE49-F238E27FC236}">
                <a16:creationId xmlns:a16="http://schemas.microsoft.com/office/drawing/2014/main" id="{72A27521-3C63-9EC0-0A70-2DB8183EEAA1}"/>
              </a:ext>
            </a:extLst>
          </p:cNvPr>
          <p:cNvSpPr/>
          <p:nvPr/>
        </p:nvSpPr>
        <p:spPr>
          <a:xfrm>
            <a:off x="3871432" y="2895041"/>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1</a:t>
            </a:r>
            <a:endParaRPr lang="en-BE"/>
          </a:p>
        </p:txBody>
      </p:sp>
      <p:sp>
        <p:nvSpPr>
          <p:cNvPr id="30" name="Rectangle: Folded Corner 19">
            <a:extLst>
              <a:ext uri="{FF2B5EF4-FFF2-40B4-BE49-F238E27FC236}">
                <a16:creationId xmlns:a16="http://schemas.microsoft.com/office/drawing/2014/main" id="{4C1DE9F1-1565-C421-34D8-B5502E11FD3F}"/>
              </a:ext>
            </a:extLst>
          </p:cNvPr>
          <p:cNvSpPr/>
          <p:nvPr/>
        </p:nvSpPr>
        <p:spPr>
          <a:xfrm>
            <a:off x="3558974" y="4039844"/>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3</a:t>
            </a:r>
            <a:endParaRPr lang="en-BE"/>
          </a:p>
        </p:txBody>
      </p:sp>
      <p:sp>
        <p:nvSpPr>
          <p:cNvPr id="32" name="Rectangle: Folded Corner 21">
            <a:extLst>
              <a:ext uri="{FF2B5EF4-FFF2-40B4-BE49-F238E27FC236}">
                <a16:creationId xmlns:a16="http://schemas.microsoft.com/office/drawing/2014/main" id="{8B9C895F-7B1B-338E-791D-0E61F4D1202E}"/>
              </a:ext>
            </a:extLst>
          </p:cNvPr>
          <p:cNvSpPr/>
          <p:nvPr/>
        </p:nvSpPr>
        <p:spPr>
          <a:xfrm>
            <a:off x="2837664" y="5038630"/>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34" name="Rectangle: Folded Corner 23">
            <a:extLst>
              <a:ext uri="{FF2B5EF4-FFF2-40B4-BE49-F238E27FC236}">
                <a16:creationId xmlns:a16="http://schemas.microsoft.com/office/drawing/2014/main" id="{C0B076FE-0F13-3F61-5C08-78AB66A4A469}"/>
              </a:ext>
            </a:extLst>
          </p:cNvPr>
          <p:cNvSpPr/>
          <p:nvPr/>
        </p:nvSpPr>
        <p:spPr>
          <a:xfrm>
            <a:off x="950393" y="4948989"/>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36" name="Rectangle: Folded Corner 25">
            <a:extLst>
              <a:ext uri="{FF2B5EF4-FFF2-40B4-BE49-F238E27FC236}">
                <a16:creationId xmlns:a16="http://schemas.microsoft.com/office/drawing/2014/main" id="{54F61CD2-6D4D-A576-F64E-96D902BBB4B0}"/>
              </a:ext>
            </a:extLst>
          </p:cNvPr>
          <p:cNvSpPr/>
          <p:nvPr/>
        </p:nvSpPr>
        <p:spPr>
          <a:xfrm>
            <a:off x="1611146" y="5580399"/>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38" name="Rectangle: Folded Corner 27">
            <a:extLst>
              <a:ext uri="{FF2B5EF4-FFF2-40B4-BE49-F238E27FC236}">
                <a16:creationId xmlns:a16="http://schemas.microsoft.com/office/drawing/2014/main" id="{04CA7F0E-B440-DCD5-D6F6-D678FBFAF8DB}"/>
              </a:ext>
            </a:extLst>
          </p:cNvPr>
          <p:cNvSpPr/>
          <p:nvPr/>
        </p:nvSpPr>
        <p:spPr>
          <a:xfrm>
            <a:off x="1631401" y="3889032"/>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p>
        </p:txBody>
      </p:sp>
      <p:sp>
        <p:nvSpPr>
          <p:cNvPr id="40" name="Rectangle: Folded Corner 30">
            <a:extLst>
              <a:ext uri="{FF2B5EF4-FFF2-40B4-BE49-F238E27FC236}">
                <a16:creationId xmlns:a16="http://schemas.microsoft.com/office/drawing/2014/main" id="{B1F025DB-E313-2263-8767-A7E9B7C4AAFB}"/>
              </a:ext>
            </a:extLst>
          </p:cNvPr>
          <p:cNvSpPr/>
          <p:nvPr/>
        </p:nvSpPr>
        <p:spPr>
          <a:xfrm>
            <a:off x="7837246" y="2950405"/>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4</a:t>
            </a:r>
            <a:endParaRPr lang="en-BE"/>
          </a:p>
        </p:txBody>
      </p:sp>
      <p:sp>
        <p:nvSpPr>
          <p:cNvPr id="42" name="Rectangle: Folded Corner 34">
            <a:extLst>
              <a:ext uri="{FF2B5EF4-FFF2-40B4-BE49-F238E27FC236}">
                <a16:creationId xmlns:a16="http://schemas.microsoft.com/office/drawing/2014/main" id="{8AAEC769-14D1-1161-BFEB-2C1A996E444F}"/>
              </a:ext>
            </a:extLst>
          </p:cNvPr>
          <p:cNvSpPr/>
          <p:nvPr/>
        </p:nvSpPr>
        <p:spPr>
          <a:xfrm>
            <a:off x="10983668" y="4054244"/>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3</a:t>
            </a:r>
            <a:endParaRPr lang="en-BE"/>
          </a:p>
        </p:txBody>
      </p:sp>
      <p:sp>
        <p:nvSpPr>
          <p:cNvPr id="44" name="Rectangle: Folded Corner 36">
            <a:extLst>
              <a:ext uri="{FF2B5EF4-FFF2-40B4-BE49-F238E27FC236}">
                <a16:creationId xmlns:a16="http://schemas.microsoft.com/office/drawing/2014/main" id="{3F5C3946-E178-9A39-21AC-A23CEA4CA925}"/>
              </a:ext>
            </a:extLst>
          </p:cNvPr>
          <p:cNvSpPr/>
          <p:nvPr/>
        </p:nvSpPr>
        <p:spPr>
          <a:xfrm>
            <a:off x="11180483" y="2888788"/>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1</a:t>
            </a:r>
            <a:endParaRPr lang="en-BE"/>
          </a:p>
        </p:txBody>
      </p:sp>
      <p:sp>
        <p:nvSpPr>
          <p:cNvPr id="46" name="Rectangle: Folded Corner 44">
            <a:extLst>
              <a:ext uri="{FF2B5EF4-FFF2-40B4-BE49-F238E27FC236}">
                <a16:creationId xmlns:a16="http://schemas.microsoft.com/office/drawing/2014/main" id="{A09D629F-8881-CA41-7554-2FB0F474A169}"/>
              </a:ext>
            </a:extLst>
          </p:cNvPr>
          <p:cNvSpPr/>
          <p:nvPr/>
        </p:nvSpPr>
        <p:spPr>
          <a:xfrm>
            <a:off x="2547058" y="3088662"/>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4</a:t>
            </a:r>
            <a:endParaRPr lang="en-BE"/>
          </a:p>
        </p:txBody>
      </p:sp>
      <p:sp>
        <p:nvSpPr>
          <p:cNvPr id="48" name="Rectangle: Folded Corner 46">
            <a:extLst>
              <a:ext uri="{FF2B5EF4-FFF2-40B4-BE49-F238E27FC236}">
                <a16:creationId xmlns:a16="http://schemas.microsoft.com/office/drawing/2014/main" id="{B1C6605C-0FBE-2103-7502-B422D74CFD08}"/>
              </a:ext>
            </a:extLst>
          </p:cNvPr>
          <p:cNvSpPr/>
          <p:nvPr/>
        </p:nvSpPr>
        <p:spPr>
          <a:xfrm>
            <a:off x="2804178" y="3953927"/>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5</a:t>
            </a:r>
            <a:endParaRPr lang="en-BE"/>
          </a:p>
        </p:txBody>
      </p:sp>
      <p:sp>
        <p:nvSpPr>
          <p:cNvPr id="50" name="Rectangle: Folded Corner 48">
            <a:extLst>
              <a:ext uri="{FF2B5EF4-FFF2-40B4-BE49-F238E27FC236}">
                <a16:creationId xmlns:a16="http://schemas.microsoft.com/office/drawing/2014/main" id="{3A4AD371-55EB-8357-4C0A-C64F22F72A61}"/>
              </a:ext>
            </a:extLst>
          </p:cNvPr>
          <p:cNvSpPr/>
          <p:nvPr/>
        </p:nvSpPr>
        <p:spPr>
          <a:xfrm>
            <a:off x="10248212" y="3936562"/>
            <a:ext cx="393630" cy="365100"/>
          </a:xfrm>
          <a:prstGeom prst="foldedCorner">
            <a:avLst/>
          </a:prstGeom>
          <a:solidFill>
            <a:srgbClr val="FF536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5</a:t>
            </a:r>
            <a:endParaRPr lang="en-BE"/>
          </a:p>
        </p:txBody>
      </p:sp>
      <p:sp>
        <p:nvSpPr>
          <p:cNvPr id="52" name="Rectangle: Folded Corner 51">
            <a:extLst>
              <a:ext uri="{FF2B5EF4-FFF2-40B4-BE49-F238E27FC236}">
                <a16:creationId xmlns:a16="http://schemas.microsoft.com/office/drawing/2014/main" id="{CA3976D9-1299-BC65-9EB9-1075767485D3}"/>
              </a:ext>
            </a:extLst>
          </p:cNvPr>
          <p:cNvSpPr/>
          <p:nvPr/>
        </p:nvSpPr>
        <p:spPr>
          <a:xfrm>
            <a:off x="8356221" y="2695642"/>
            <a:ext cx="393630" cy="365100"/>
          </a:xfrm>
          <a:prstGeom prst="foldedCorner">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 sz="1800" b="0" i="0" u="none" strike="noStrike">
                <a:latin typeface="Calibri"/>
              </a:rPr>
              <a:t>2</a:t>
            </a:r>
            <a:endParaRPr lang="en-BE"/>
          </a:p>
        </p:txBody>
      </p:sp>
      <p:sp>
        <p:nvSpPr>
          <p:cNvPr id="3" name="TextBox 2">
            <a:extLst>
              <a:ext uri="{FF2B5EF4-FFF2-40B4-BE49-F238E27FC236}">
                <a16:creationId xmlns:a16="http://schemas.microsoft.com/office/drawing/2014/main" id="{145A7B62-A878-2FC2-D3FB-9F47D0BE1F25}"/>
              </a:ext>
            </a:extLst>
          </p:cNvPr>
          <p:cNvSpPr txBox="1"/>
          <p:nvPr/>
        </p:nvSpPr>
        <p:spPr>
          <a:xfrm>
            <a:off x="304799" y="6529136"/>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Bahnschrift SemiBold"/>
                <a:ea typeface="Calibri"/>
                <a:cs typeface="Calibri"/>
              </a:rPr>
              <a:t>Source : JEMS</a:t>
            </a:r>
            <a:endParaRPr lang="en-US" sz="1000">
              <a:latin typeface="Bahnschrift SemiBold"/>
            </a:endParaRPr>
          </a:p>
        </p:txBody>
      </p:sp>
    </p:spTree>
    <p:extLst>
      <p:ext uri="{BB962C8B-B14F-4D97-AF65-F5344CB8AC3E}">
        <p14:creationId xmlns:p14="http://schemas.microsoft.com/office/powerpoint/2010/main" val="340614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05D85D2-5EE8-EEFC-20A2-BA8BFAB238E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9B7CC7C-E282-A7FD-390A-C2972C03FB17}"/>
              </a:ext>
            </a:extLst>
          </p:cNvPr>
          <p:cNvSpPr txBox="1">
            <a:spLocks noGrp="1"/>
          </p:cNvSpPr>
          <p:nvPr>
            <p:ph type="title"/>
          </p:nvPr>
        </p:nvSpPr>
        <p:spPr/>
        <p:txBody>
          <a:bodyPr>
            <a:noAutofit/>
          </a:bodyPr>
          <a:lstStyle/>
          <a:p>
            <a:r>
              <a:rPr lang="en" dirty="0">
                <a:solidFill>
                  <a:srgbClr val="000000"/>
                </a:solidFill>
                <a:latin typeface="Bahnschrift SemiBold"/>
                <a:cs typeface="Arial"/>
              </a:rPr>
              <a:t>Beyond Disability, accessibility can:</a:t>
            </a:r>
            <a:endParaRPr lang="fr-FR" dirty="0"/>
          </a:p>
        </p:txBody>
      </p:sp>
      <p:sp>
        <p:nvSpPr>
          <p:cNvPr id="4" name="Espace réservé du contenu 2">
            <a:extLst>
              <a:ext uri="{FF2B5EF4-FFF2-40B4-BE49-F238E27FC236}">
                <a16:creationId xmlns:a16="http://schemas.microsoft.com/office/drawing/2014/main" id="{7B7ADF57-ADA7-A53D-05AD-443BDF27C889}"/>
              </a:ext>
            </a:extLst>
          </p:cNvPr>
          <p:cNvSpPr>
            <a:spLocks noGrp="1"/>
          </p:cNvSpPr>
          <p:nvPr/>
        </p:nvSpPr>
        <p:spPr>
          <a:xfrm>
            <a:off x="1378403" y="2104411"/>
            <a:ext cx="9429805" cy="3819786"/>
          </a:xfrm>
          <a:prstGeom prst="rect">
            <a:avLst/>
          </a:prstGeom>
        </p:spPr>
        <p:txBody>
          <a:bodyPr vert="horz" lIns="91440" tIns="45720" rIns="91440" bIns="45720" rtlCol="0" anchor="t">
            <a:noAutofit/>
          </a:bodyPr>
          <a:lstStyle>
            <a:lvl1pPr marL="6350" indent="0" algn="l" defTabSz="914400" rtl="0" eaLnBrk="1" latinLnBrk="0" hangingPunct="1">
              <a:lnSpc>
                <a:spcPts val="1300"/>
              </a:lnSpc>
              <a:spcBef>
                <a:spcPts val="1000"/>
              </a:spcBef>
              <a:buFont typeface="Arial" panose="020B0604020202020204" pitchFamily="34" charset="0"/>
              <a:buNone/>
              <a:defRPr sz="1000" b="0" kern="1200" spc="50" baseline="0">
                <a:solidFill>
                  <a:schemeClr val="tx1">
                    <a:lumMod val="85000"/>
                    <a:lumOff val="15000"/>
                  </a:schemeClr>
                </a:solidFill>
                <a:latin typeface="Century Gothic" panose="020B0502020202020204" pitchFamily="34" charset="0"/>
                <a:ea typeface="+mn-ea"/>
                <a:cs typeface="Futura Medium" panose="020B0602020204020303" pitchFamily="34" charset="-79"/>
              </a:defRPr>
            </a:lvl1pPr>
            <a:lvl2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2pPr>
            <a:lvl3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3pPr>
            <a:lvl4pPr marL="6350" indent="0" algn="l" defTabSz="914400" rtl="0" eaLnBrk="1" latinLnBrk="0" hangingPunct="1">
              <a:lnSpc>
                <a:spcPct val="90000"/>
              </a:lnSpc>
              <a:spcBef>
                <a:spcPts val="500"/>
              </a:spcBef>
              <a:buFont typeface="Arial" panose="020B0604020202020204" pitchFamily="34" charset="0"/>
              <a:buNone/>
              <a:defRPr sz="1000" kern="1200">
                <a:solidFill>
                  <a:schemeClr val="tx1">
                    <a:lumMod val="85000"/>
                    <a:lumOff val="15000"/>
                  </a:schemeClr>
                </a:solidFill>
                <a:latin typeface="Century Gothic" panose="020B0502020202020204" pitchFamily="34" charset="0"/>
                <a:ea typeface="+mn-ea"/>
                <a:cs typeface="Futura Medium" panose="020B0602020204020303" pitchFamily="34" charset="-79"/>
              </a:defRPr>
            </a:lvl4pPr>
            <a:lvl5pPr marL="635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Century Gothic" panose="020B0502020202020204" pitchFamily="34" charset="0"/>
                <a:ea typeface="+mn-ea"/>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 sz="2400" b="1" dirty="0">
                <a:solidFill>
                  <a:srgbClr val="262626"/>
                </a:solidFill>
                <a:latin typeface="Bahnschrift SemiLight" panose="020B0502040204020203" pitchFamily="34" charset="0"/>
                <a:cs typeface="Futura Medium"/>
              </a:rPr>
              <a:t>Supporting innovation: </a:t>
            </a:r>
            <a:endParaRPr lang="fr-FR" sz="2400" dirty="0">
              <a:latin typeface="Bahnschrift SemiLight" panose="020B0502040204020203" pitchFamily="34" charset="0"/>
            </a:endParaRPr>
          </a:p>
          <a:p>
            <a:pPr>
              <a:lnSpc>
                <a:spcPct val="100000"/>
              </a:lnSpc>
              <a:spcBef>
                <a:spcPts val="500"/>
              </a:spcBef>
            </a:pPr>
            <a:r>
              <a:rPr lang="fr-FR" sz="2400" dirty="0">
                <a:solidFill>
                  <a:srgbClr val="262626"/>
                </a:solidFill>
                <a:latin typeface="Bahnschrift SemiLight" panose="020B0502040204020203" pitchFamily="34" charset="0"/>
                <a:cs typeface="Futura Medium"/>
              </a:rPr>
              <a:t> </a:t>
            </a:r>
          </a:p>
          <a:p>
            <a:pPr marL="480695" indent="-285750">
              <a:lnSpc>
                <a:spcPct val="150000"/>
              </a:lnSpc>
              <a:spcBef>
                <a:spcPts val="500"/>
              </a:spcBef>
              <a:buFont typeface="Arial" panose="020B0604020202020204" pitchFamily="34" charset="0"/>
              <a:buChar char="•"/>
            </a:pPr>
            <a:r>
              <a:rPr lang="en" sz="2400" dirty="0">
                <a:solidFill>
                  <a:srgbClr val="262626"/>
                </a:solidFill>
                <a:latin typeface="Bahnschrift SemiLight" panose="020B0502040204020203" pitchFamily="34" charset="0"/>
                <a:ea typeface="Lato Regular"/>
                <a:cs typeface="Lato Regular"/>
              </a:rPr>
              <a:t>Accessibility features integrated into products and services solve unexpected problems</a:t>
            </a:r>
            <a:r>
              <a:rPr lang="en" sz="2400" b="0" i="0" u="none" strike="noStrike" dirty="0">
                <a:solidFill>
                  <a:srgbClr val="262626"/>
                </a:solidFill>
                <a:latin typeface="Bahnschrift SemiLight" panose="020B0502040204020203" pitchFamily="34" charset="0"/>
                <a:ea typeface="Lato Regular"/>
                <a:cs typeface="Lato Regular"/>
              </a:rPr>
              <a:t>.</a:t>
            </a:r>
          </a:p>
        </p:txBody>
      </p:sp>
    </p:spTree>
    <p:extLst>
      <p:ext uri="{BB962C8B-B14F-4D97-AF65-F5344CB8AC3E}">
        <p14:creationId xmlns:p14="http://schemas.microsoft.com/office/powerpoint/2010/main" val="1462744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DC83A1D-6D74-524C-02F5-DDDDF4EEC6D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1A208456-C49D-FF7B-1CDF-E7152D6E4FF9}"/>
              </a:ext>
            </a:extLst>
          </p:cNvPr>
          <p:cNvSpPr txBox="1">
            <a:spLocks noGrp="1"/>
          </p:cNvSpPr>
          <p:nvPr>
            <p:ph type="title"/>
          </p:nvPr>
        </p:nvSpPr>
        <p:spPr/>
        <p:txBody>
          <a:bodyPr>
            <a:noAutofit/>
          </a:bodyPr>
          <a:lstStyle/>
          <a:p>
            <a:r>
              <a:rPr lang="en">
                <a:latin typeface="Bahnschrift SemiBold"/>
                <a:cs typeface="Arial"/>
              </a:rPr>
              <a:t>Anticipate to Avoid Correction</a:t>
            </a:r>
          </a:p>
        </p:txBody>
      </p:sp>
      <p:sp>
        <p:nvSpPr>
          <p:cNvPr id="3" name="Espace réservé du contenu 2">
            <a:extLst>
              <a:ext uri="{FF2B5EF4-FFF2-40B4-BE49-F238E27FC236}">
                <a16:creationId xmlns:a16="http://schemas.microsoft.com/office/drawing/2014/main" id="{B102E623-0E87-CA70-37B3-D88AE9B78136}"/>
              </a:ext>
            </a:extLst>
          </p:cNvPr>
          <p:cNvSpPr txBox="1"/>
          <p:nvPr/>
        </p:nvSpPr>
        <p:spPr>
          <a:xfrm>
            <a:off x="980837" y="2254501"/>
            <a:ext cx="6386500" cy="3458189"/>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2000" b="1" i="0" u="none" strike="noStrike" dirty="0">
                <a:latin typeface="Bahnschrift SemiLight" panose="020B0502040204020203" pitchFamily="34" charset="0"/>
                <a:sym typeface="Lato Regular"/>
              </a:rPr>
              <a:t>Training</a:t>
            </a:r>
            <a:endParaRPr lang="fr-FR" sz="2000" b="1" dirty="0">
              <a:latin typeface="Bahnschrift SemiLight" panose="020B0502040204020203" pitchFamily="34" charset="0"/>
            </a:endParaRP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Don't think you're born with it</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Don't think it's taught in the classic courses</a:t>
            </a:r>
          </a:p>
          <a:p>
            <a:pPr marL="0">
              <a:lnSpc>
                <a:spcPct val="100000"/>
              </a:lnSpc>
              <a:spcBef>
                <a:spcPts val="500"/>
              </a:spcBef>
            </a:pPr>
            <a:endParaRPr lang="fr-FR" sz="2000" dirty="0">
              <a:solidFill>
                <a:srgbClr val="8B8C8C"/>
              </a:solidFill>
              <a:latin typeface="Bahnschrift SemiLight" panose="020B0502040204020203" pitchFamily="34" charset="0"/>
            </a:endParaRPr>
          </a:p>
          <a:p>
            <a:pPr marL="0" rtl="0">
              <a:lnSpc>
                <a:spcPct val="100000"/>
              </a:lnSpc>
              <a:spcBef>
                <a:spcPts val="500"/>
              </a:spcBef>
            </a:pPr>
            <a:r>
              <a:rPr lang="en" sz="2000" b="1" i="0" u="none" strike="noStrike" dirty="0">
                <a:latin typeface="Bahnschrift SemiLight" panose="020B0502040204020203" pitchFamily="34" charset="0"/>
              </a:rPr>
              <a:t>Tooling</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CMS for accessible code</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Automatic and semi-automatic test tools</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Design system validated for accessibility</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Validated style guide for accessibility</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Text elements for multilingual templates</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cs typeface="Futura Medium"/>
              </a:rPr>
              <a:t>…</a:t>
            </a:r>
          </a:p>
          <a:p>
            <a:pPr marL="194945">
              <a:lnSpc>
                <a:spcPct val="100000"/>
              </a:lnSpc>
              <a:spcBef>
                <a:spcPts val="500"/>
              </a:spcBef>
            </a:pPr>
            <a:endParaRPr lang="fr-BE" sz="1400" dirty="0">
              <a:solidFill>
                <a:schemeClr val="tx1"/>
              </a:solidFill>
              <a:latin typeface="Montserrat" pitchFamily="2" charset="77"/>
              <a:ea typeface="Lato Regular"/>
              <a:cs typeface="Lato Regular"/>
            </a:endParaRPr>
          </a:p>
        </p:txBody>
      </p:sp>
    </p:spTree>
    <p:extLst>
      <p:ext uri="{BB962C8B-B14F-4D97-AF65-F5344CB8AC3E}">
        <p14:creationId xmlns:p14="http://schemas.microsoft.com/office/powerpoint/2010/main" val="3421199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E12ED39-A514-D17A-D882-3E133CB50F3F}"/>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3D3023F-3B4F-9E93-EF0B-EE31AE7D6DC7}"/>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EB2A11EB-A020-D92D-3275-3EB27D093997}"/>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B7D796A9-4BD8-0592-35D7-EF8D7368DC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8029817F-36EC-CA00-6D14-9BDC8D555AEE}"/>
              </a:ext>
            </a:extLst>
          </p:cNvPr>
          <p:cNvSpPr txBox="1"/>
          <p:nvPr/>
        </p:nvSpPr>
        <p:spPr>
          <a:xfrm>
            <a:off x="690448" y="3051821"/>
            <a:ext cx="6094140" cy="707886"/>
          </a:xfrm>
          <a:prstGeom prst="rect">
            <a:avLst/>
          </a:prstGeom>
          <a:noFill/>
        </p:spPr>
        <p:txBody>
          <a:bodyPr wrap="square">
            <a:spAutoFit/>
          </a:bodyPr>
          <a:lstStyle/>
          <a:p>
            <a:r>
              <a:rPr lang="fr" sz="4000" dirty="0">
                <a:latin typeface="Bahnschrift SemiBold" panose="020B0502040204020203" pitchFamily="34" charset="0"/>
              </a:rPr>
              <a:t>02. </a:t>
            </a:r>
            <a:r>
              <a:rPr lang="fr" sz="4000" dirty="0">
                <a:latin typeface="Bahnschrift"/>
              </a:rPr>
              <a:t>Time and employees</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8ECD5D62-31CF-217B-341F-17262CF49BEE}"/>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967532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576B318-AD9B-F4DB-76E4-B3619F9A6A2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E1BBA7C-1F47-43E2-5382-3D91A421D1EA}"/>
              </a:ext>
            </a:extLst>
          </p:cNvPr>
          <p:cNvSpPr txBox="1">
            <a:spLocks noGrp="1"/>
          </p:cNvSpPr>
          <p:nvPr>
            <p:ph type="title"/>
          </p:nvPr>
        </p:nvSpPr>
        <p:spPr/>
        <p:txBody>
          <a:bodyPr>
            <a:noAutofit/>
          </a:bodyPr>
          <a:lstStyle/>
          <a:p>
            <a:r>
              <a:rPr lang="en">
                <a:latin typeface="Bahnschrift SemiBold"/>
                <a:cs typeface="Arial"/>
              </a:rPr>
              <a:t>Anticipate to Avoid Correction</a:t>
            </a:r>
          </a:p>
        </p:txBody>
      </p:sp>
      <p:sp>
        <p:nvSpPr>
          <p:cNvPr id="4" name="Espace réservé du contenu 2">
            <a:extLst>
              <a:ext uri="{FF2B5EF4-FFF2-40B4-BE49-F238E27FC236}">
                <a16:creationId xmlns:a16="http://schemas.microsoft.com/office/drawing/2014/main" id="{2176D1A4-BF76-BB8B-0DE3-4B27614782AF}"/>
              </a:ext>
            </a:extLst>
          </p:cNvPr>
          <p:cNvSpPr txBox="1"/>
          <p:nvPr/>
        </p:nvSpPr>
        <p:spPr>
          <a:xfrm>
            <a:off x="494575" y="2776750"/>
            <a:ext cx="5601425" cy="3239942"/>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95580">
              <a:spcBef>
                <a:spcPts val="500"/>
              </a:spcBef>
            </a:pPr>
            <a:r>
              <a:rPr lang="en" sz="3600" b="0" i="0" u="none" strike="noStrike" dirty="0">
                <a:solidFill>
                  <a:srgbClr val="000000"/>
                </a:solidFill>
                <a:latin typeface="Bahnschrift SemiLight" panose="020B0502040204020203" pitchFamily="34" charset="0"/>
              </a:rPr>
              <a:t>Who are our employees</a:t>
            </a:r>
            <a:r>
              <a:rPr lang="en" sz="3600" dirty="0">
                <a:solidFill>
                  <a:srgbClr val="000000"/>
                </a:solidFill>
                <a:latin typeface="Bahnschrift SemiLight" panose="020B0502040204020203" pitchFamily="34" charset="0"/>
              </a:rPr>
              <a:t> involved</a:t>
            </a:r>
            <a:endParaRPr lang="en-US" sz="3600" dirty="0">
              <a:latin typeface="Bahnschrift SemiLight" panose="020B0502040204020203" pitchFamily="34" charset="0"/>
            </a:endParaRPr>
          </a:p>
          <a:p>
            <a:pPr marL="195580">
              <a:spcBef>
                <a:spcPts val="500"/>
              </a:spcBef>
            </a:pPr>
            <a:r>
              <a:rPr lang="en" sz="3600" dirty="0">
                <a:solidFill>
                  <a:srgbClr val="000000"/>
                </a:solidFill>
                <a:latin typeface="Bahnschrift SemiLight" panose="020B0502040204020203" pitchFamily="34" charset="0"/>
              </a:rPr>
              <a:t>In accessibility projects </a:t>
            </a:r>
            <a:r>
              <a:rPr lang="en" sz="3600" b="0" i="0" u="none" strike="noStrike" dirty="0">
                <a:solidFill>
                  <a:srgbClr val="000000"/>
                </a:solidFill>
                <a:latin typeface="Bahnschrift SemiLight" panose="020B0502040204020203" pitchFamily="34" charset="0"/>
              </a:rPr>
              <a:t>?</a:t>
            </a:r>
            <a:endParaRPr lang="en" sz="3600" dirty="0">
              <a:latin typeface="Bahnschrift SemiLight" panose="020B0502040204020203" pitchFamily="34" charset="0"/>
            </a:endParaRPr>
          </a:p>
          <a:p>
            <a:pPr marL="403225" indent="-207645">
              <a:lnSpc>
                <a:spcPct val="100000"/>
              </a:lnSpc>
              <a:spcBef>
                <a:spcPts val="500"/>
              </a:spcBef>
              <a:buFont typeface="Arial" panose="020B0604020202020204" pitchFamily="34" charset="0"/>
              <a:buChar char="•"/>
            </a:pPr>
            <a:endParaRPr lang="fr-FR" sz="2000" dirty="0">
              <a:solidFill>
                <a:srgbClr val="FF4C89"/>
              </a:solidFill>
              <a:latin typeface="Montserrat" pitchFamily="2" charset="77"/>
            </a:endParaRPr>
          </a:p>
          <a:p>
            <a:pPr marL="194945">
              <a:lnSpc>
                <a:spcPct val="100000"/>
              </a:lnSpc>
              <a:spcBef>
                <a:spcPts val="500"/>
              </a:spcBef>
            </a:pPr>
            <a:endParaRPr lang="fr-BE" sz="1400" dirty="0">
              <a:solidFill>
                <a:srgbClr val="8B8C8C"/>
              </a:solidFill>
              <a:latin typeface="Montserrat" pitchFamily="2" charset="77"/>
              <a:ea typeface="Lato Regular"/>
              <a:cs typeface="Lato Regular"/>
            </a:endParaRPr>
          </a:p>
        </p:txBody>
      </p:sp>
      <p:pic>
        <p:nvPicPr>
          <p:cNvPr id="6" name="Picture 2" descr="Découvrez notre concept de formation en itinérance - Univoyage">
            <a:extLst>
              <a:ext uri="{FF2B5EF4-FFF2-40B4-BE49-F238E27FC236}">
                <a16:creationId xmlns:a16="http://schemas.microsoft.com/office/drawing/2014/main" id="{B6A7600C-1A40-5608-B86F-F15447B8D9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9762" y="2034415"/>
            <a:ext cx="4851400" cy="3638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D9D882-F3C3-277B-F8D2-8F1287DC0149}"/>
              </a:ext>
            </a:extLst>
          </p:cNvPr>
          <p:cNvSpPr txBox="1"/>
          <p:nvPr/>
        </p:nvSpPr>
        <p:spPr>
          <a:xfrm>
            <a:off x="494575" y="6358917"/>
            <a:ext cx="343086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Bahnschrift SemiBold"/>
                <a:ea typeface="Calibri"/>
                <a:cs typeface="Calibri"/>
                <a:hlinkClick r:id="rId4"/>
              </a:rPr>
              <a:t>https://stock.adobe.com/be_fr/search/images?k=meeting+comic</a:t>
            </a:r>
            <a:endParaRPr lang="en-US" sz="1000" dirty="0">
              <a:latin typeface="Bahnschrift SemiBold"/>
              <a:ea typeface="Calibri"/>
              <a:cs typeface="Calibri"/>
            </a:endParaRPr>
          </a:p>
          <a:p>
            <a:endParaRPr lang="en-US" sz="1000" dirty="0">
              <a:latin typeface="Bahnschrift SemiBold"/>
            </a:endParaRPr>
          </a:p>
        </p:txBody>
      </p:sp>
    </p:spTree>
    <p:extLst>
      <p:ext uri="{BB962C8B-B14F-4D97-AF65-F5344CB8AC3E}">
        <p14:creationId xmlns:p14="http://schemas.microsoft.com/office/powerpoint/2010/main" val="1982631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BE4EC8C-4D42-8608-25B1-A13030AD4E7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9CE997B-88A5-F6BF-2D70-3ED853CE1CA3}"/>
              </a:ext>
            </a:extLst>
          </p:cNvPr>
          <p:cNvSpPr txBox="1">
            <a:spLocks noGrp="1"/>
          </p:cNvSpPr>
          <p:nvPr>
            <p:ph type="title"/>
          </p:nvPr>
        </p:nvSpPr>
        <p:spPr/>
        <p:txBody>
          <a:bodyPr>
            <a:noAutofit/>
          </a:bodyPr>
          <a:lstStyle/>
          <a:p>
            <a:r>
              <a:rPr lang="en">
                <a:latin typeface="Bahnschrift SemiBold"/>
                <a:cs typeface="Arial"/>
              </a:rPr>
              <a:t>Anticipate</a:t>
            </a:r>
          </a:p>
        </p:txBody>
      </p:sp>
      <p:sp>
        <p:nvSpPr>
          <p:cNvPr id="3" name="Espace réservé du contenu 2">
            <a:extLst>
              <a:ext uri="{FF2B5EF4-FFF2-40B4-BE49-F238E27FC236}">
                <a16:creationId xmlns:a16="http://schemas.microsoft.com/office/drawing/2014/main" id="{F3F71F80-FB59-365F-12F2-F49592E50E31}"/>
              </a:ext>
            </a:extLst>
          </p:cNvPr>
          <p:cNvSpPr txBox="1"/>
          <p:nvPr/>
        </p:nvSpPr>
        <p:spPr>
          <a:xfrm>
            <a:off x="980837" y="2277593"/>
            <a:ext cx="5601425" cy="3239942"/>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sz="2000" b="1" i="0" u="none" strike="noStrike" dirty="0">
                <a:latin typeface="Bahnschrift SemiLight" panose="020B0502040204020203" pitchFamily="34" charset="0"/>
                <a:sym typeface="Lato Regular"/>
              </a:rPr>
              <a:t>Raising employee awareness</a:t>
            </a:r>
            <a:endParaRPr lang="en" sz="2000" b="1" i="0" u="none" strike="noStrike" dirty="0">
              <a:latin typeface="Bahnschrift SemiLight" panose="020B0502040204020203" pitchFamily="34" charset="0"/>
            </a:endParaRPr>
          </a:p>
          <a:p>
            <a:pPr>
              <a:lnSpc>
                <a:spcPct val="100000"/>
              </a:lnSpc>
              <a:spcBef>
                <a:spcPts val="500"/>
              </a:spcBef>
            </a:pPr>
            <a:endParaRPr lang="fr-FR" sz="2000" b="1" dirty="0">
              <a:latin typeface="Bahnschrift SemiLight" panose="020B0502040204020203" pitchFamily="34" charset="0"/>
            </a:endParaRPr>
          </a:p>
          <a:p>
            <a:pPr marL="403225" indent="-207645" rtl="0">
              <a:lnSpc>
                <a:spcPct val="100000"/>
              </a:lnSpc>
              <a:spcBef>
                <a:spcPts val="500"/>
              </a:spcBef>
              <a:buFont typeface="Arial" panose="020B0604020202020204" pitchFamily="34" charset="0"/>
              <a:buChar char="•"/>
            </a:pPr>
            <a:r>
              <a:rPr lang="en" sz="2000" b="1" i="0" u="none" strike="noStrike" dirty="0">
                <a:solidFill>
                  <a:srgbClr val="535566"/>
                </a:solidFill>
                <a:latin typeface="Bahnschrift SemiLight" panose="020B0502040204020203" pitchFamily="34" charset="0"/>
                <a:ea typeface="Lato Regular"/>
                <a:cs typeface="Lato Regular"/>
              </a:rPr>
              <a:t>Editors</a:t>
            </a:r>
            <a:r>
              <a:rPr lang="en" sz="2000" b="0" i="0" u="none" strike="noStrike" dirty="0">
                <a:solidFill>
                  <a:srgbClr val="535566"/>
                </a:solidFill>
                <a:latin typeface="Bahnschrift SemiLight" panose="020B0502040204020203" pitchFamily="34" charset="0"/>
                <a:ea typeface="Lato Regular"/>
                <a:cs typeface="Lato Regular"/>
              </a:rPr>
              <a:t>, who write accessible text</a:t>
            </a:r>
          </a:p>
          <a:p>
            <a:pPr marL="403225" indent="-207645" rtl="0">
              <a:lnSpc>
                <a:spcPct val="100000"/>
              </a:lnSpc>
              <a:spcBef>
                <a:spcPts val="500"/>
              </a:spcBef>
              <a:buFont typeface="Arial" panose="020B0604020202020204" pitchFamily="34" charset="0"/>
              <a:buChar char="•"/>
            </a:pPr>
            <a:r>
              <a:rPr lang="en" sz="2000" b="1" i="0" u="none" strike="noStrike" dirty="0">
                <a:solidFill>
                  <a:srgbClr val="535566"/>
                </a:solidFill>
                <a:latin typeface="Bahnschrift SemiLight" panose="020B0502040204020203" pitchFamily="34" charset="0"/>
                <a:ea typeface="Lato Regular"/>
                <a:cs typeface="Lato Regular"/>
              </a:rPr>
              <a:t>Designers</a:t>
            </a:r>
            <a:r>
              <a:rPr lang="en" sz="2000" b="0" i="0" u="none" strike="noStrike" dirty="0">
                <a:solidFill>
                  <a:srgbClr val="535566"/>
                </a:solidFill>
                <a:latin typeface="Bahnschrift SemiLight" panose="020B0502040204020203" pitchFamily="34" charset="0"/>
                <a:ea typeface="Lato Regular"/>
                <a:cs typeface="Lato Regular"/>
              </a:rPr>
              <a:t>, who create accessible interfaces</a:t>
            </a:r>
          </a:p>
          <a:p>
            <a:pPr marL="403225" indent="-207645" rtl="0">
              <a:lnSpc>
                <a:spcPct val="100000"/>
              </a:lnSpc>
              <a:spcBef>
                <a:spcPts val="500"/>
              </a:spcBef>
              <a:buFont typeface="Arial" panose="020B0604020202020204" pitchFamily="34" charset="0"/>
              <a:buChar char="•"/>
            </a:pPr>
            <a:r>
              <a:rPr lang="en" sz="2000" b="1" i="0" u="none" strike="noStrike" dirty="0">
                <a:solidFill>
                  <a:srgbClr val="535566"/>
                </a:solidFill>
                <a:latin typeface="Bahnschrift SemiLight" panose="020B0502040204020203" pitchFamily="34" charset="0"/>
                <a:ea typeface="Lato Regular"/>
                <a:cs typeface="Lato Regular"/>
              </a:rPr>
              <a:t>Developers</a:t>
            </a:r>
            <a:r>
              <a:rPr lang="en" sz="2000" b="0" i="0" u="none" strike="noStrike" dirty="0">
                <a:solidFill>
                  <a:srgbClr val="535566"/>
                </a:solidFill>
                <a:latin typeface="Bahnschrift SemiLight" panose="020B0502040204020203" pitchFamily="34" charset="0"/>
                <a:ea typeface="Lato Regular"/>
                <a:cs typeface="Lato Regular"/>
              </a:rPr>
              <a:t>, who will develop accessible code</a:t>
            </a:r>
          </a:p>
          <a:p>
            <a:pPr marL="403225" indent="-207645" rtl="0">
              <a:lnSpc>
                <a:spcPct val="100000"/>
              </a:lnSpc>
              <a:spcBef>
                <a:spcPts val="500"/>
              </a:spcBef>
              <a:buFont typeface="Arial" panose="020B0604020202020204" pitchFamily="34" charset="0"/>
              <a:buChar char="•"/>
            </a:pPr>
            <a:r>
              <a:rPr lang="en" sz="2000" b="0" i="0" u="none" strike="noStrike" dirty="0">
                <a:solidFill>
                  <a:srgbClr val="535566"/>
                </a:solidFill>
                <a:latin typeface="Bahnschrift SemiLight" panose="020B0502040204020203" pitchFamily="34" charset="0"/>
                <a:ea typeface="Lato Regular"/>
                <a:cs typeface="Lato Regular"/>
              </a:rPr>
              <a:t>Project</a:t>
            </a:r>
            <a:r>
              <a:rPr lang="en" sz="2000" b="1" i="0" u="none" strike="noStrike" dirty="0">
                <a:solidFill>
                  <a:srgbClr val="535566"/>
                </a:solidFill>
                <a:latin typeface="Bahnschrift SemiLight" panose="020B0502040204020203" pitchFamily="34" charset="0"/>
                <a:ea typeface="Lato Regular"/>
                <a:cs typeface="Lato Regular"/>
              </a:rPr>
              <a:t> </a:t>
            </a:r>
            <a:r>
              <a:rPr lang="en" sz="2000" b="0" i="0" u="none" strike="noStrike" dirty="0">
                <a:solidFill>
                  <a:srgbClr val="535566"/>
                </a:solidFill>
                <a:latin typeface="Bahnschrift SemiLight" panose="020B0502040204020203" pitchFamily="34" charset="0"/>
                <a:ea typeface="Lato Regular"/>
                <a:cs typeface="Lato Regular"/>
              </a:rPr>
              <a:t>managers, who will plan accessibility</a:t>
            </a:r>
          </a:p>
          <a:p>
            <a:pPr marL="403225" indent="-207645" rtl="0">
              <a:lnSpc>
                <a:spcPct val="100000"/>
              </a:lnSpc>
              <a:spcBef>
                <a:spcPts val="500"/>
              </a:spcBef>
              <a:buFont typeface="Arial" panose="020B0604020202020204" pitchFamily="34" charset="0"/>
              <a:buChar char="•"/>
            </a:pPr>
            <a:r>
              <a:rPr lang="en" sz="2000" b="1" i="0" u="none" strike="noStrike" dirty="0">
                <a:solidFill>
                  <a:srgbClr val="535566"/>
                </a:solidFill>
                <a:latin typeface="Bahnschrift SemiLight" panose="020B0502040204020203" pitchFamily="34" charset="0"/>
                <a:ea typeface="Lato Regular"/>
                <a:cs typeface="Lato Regular"/>
              </a:rPr>
              <a:t>Managers</a:t>
            </a:r>
            <a:r>
              <a:rPr lang="en" sz="2000" b="0" i="0" u="none" strike="noStrike" dirty="0">
                <a:solidFill>
                  <a:srgbClr val="535566"/>
                </a:solidFill>
                <a:latin typeface="Bahnschrift SemiLight" panose="020B0502040204020203" pitchFamily="34" charset="0"/>
                <a:ea typeface="Lato Regular"/>
                <a:cs typeface="Lato Regular"/>
              </a:rPr>
              <a:t>, who will train and equip teams and include the cost of accessibility.</a:t>
            </a:r>
          </a:p>
          <a:p>
            <a:pPr marL="403225" indent="-207645" rtl="0">
              <a:lnSpc>
                <a:spcPct val="100000"/>
              </a:lnSpc>
              <a:spcBef>
                <a:spcPts val="500"/>
              </a:spcBef>
              <a:buFont typeface="Arial" panose="020B0604020202020204" pitchFamily="34" charset="0"/>
              <a:buChar char="•"/>
            </a:pPr>
            <a:r>
              <a:rPr lang="en" sz="1400" b="0" i="0" u="none" strike="noStrike" dirty="0">
                <a:solidFill>
                  <a:srgbClr val="535566"/>
                </a:solidFill>
                <a:latin typeface="Bahnschrift"/>
                <a:ea typeface="Lato Regular"/>
                <a:cs typeface="Lato Regular"/>
              </a:rPr>
              <a:t>…</a:t>
            </a:r>
          </a:p>
          <a:p>
            <a:pPr marL="403225" indent="-207645">
              <a:lnSpc>
                <a:spcPct val="100000"/>
              </a:lnSpc>
              <a:spcBef>
                <a:spcPts val="500"/>
              </a:spcBef>
              <a:buFont typeface="Arial" panose="020B0604020202020204" pitchFamily="34" charset="0"/>
              <a:buChar char="•"/>
            </a:pPr>
            <a:endParaRPr lang="fr-FR" sz="1400" dirty="0">
              <a:solidFill>
                <a:srgbClr val="8B8C8C"/>
              </a:solidFill>
              <a:latin typeface="Montserrat" pitchFamily="2" charset="77"/>
            </a:endParaRPr>
          </a:p>
          <a:p>
            <a:pPr marL="403225" indent="-207645">
              <a:lnSpc>
                <a:spcPct val="100000"/>
              </a:lnSpc>
              <a:spcBef>
                <a:spcPts val="500"/>
              </a:spcBef>
              <a:buFont typeface="Arial" panose="020B0604020202020204" pitchFamily="34" charset="0"/>
              <a:buChar char="•"/>
            </a:pPr>
            <a:endParaRPr lang="fr-FR" sz="1400" dirty="0">
              <a:solidFill>
                <a:srgbClr val="8B8C8C"/>
              </a:solidFill>
              <a:latin typeface="Montserrat" pitchFamily="2" charset="77"/>
            </a:endParaRPr>
          </a:p>
          <a:p>
            <a:pPr marL="194945">
              <a:lnSpc>
                <a:spcPct val="100000"/>
              </a:lnSpc>
              <a:spcBef>
                <a:spcPts val="500"/>
              </a:spcBef>
            </a:pPr>
            <a:endParaRPr lang="fr-BE" sz="1400" dirty="0">
              <a:solidFill>
                <a:srgbClr val="8B8C8C"/>
              </a:solidFill>
              <a:latin typeface="Montserrat" pitchFamily="2" charset="77"/>
              <a:ea typeface="Lato Regular"/>
              <a:cs typeface="Lato Regular"/>
            </a:endParaRPr>
          </a:p>
        </p:txBody>
      </p:sp>
    </p:spTree>
    <p:extLst>
      <p:ext uri="{BB962C8B-B14F-4D97-AF65-F5344CB8AC3E}">
        <p14:creationId xmlns:p14="http://schemas.microsoft.com/office/powerpoint/2010/main" val="1712270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8BB5860-D37A-7DE1-8116-BC37CBA132D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0BF38016-0395-D39F-EC5F-D8D9922E202B}"/>
              </a:ext>
            </a:extLst>
          </p:cNvPr>
          <p:cNvSpPr txBox="1">
            <a:spLocks noGrp="1"/>
          </p:cNvSpPr>
          <p:nvPr>
            <p:ph type="title"/>
          </p:nvPr>
        </p:nvSpPr>
        <p:spPr/>
        <p:txBody>
          <a:bodyPr>
            <a:noAutofit/>
          </a:bodyPr>
          <a:lstStyle/>
          <a:p>
            <a:r>
              <a:rPr lang="en">
                <a:latin typeface="Bahnschrift SemiBold"/>
                <a:cs typeface="Arial"/>
              </a:rPr>
              <a:t>When to think about Accessibility</a:t>
            </a:r>
            <a:endParaRPr lang="fr-FR"/>
          </a:p>
        </p:txBody>
      </p:sp>
      <p:pic>
        <p:nvPicPr>
          <p:cNvPr id="4" name="Picture 6">
            <a:extLst>
              <a:ext uri="{FF2B5EF4-FFF2-40B4-BE49-F238E27FC236}">
                <a16:creationId xmlns:a16="http://schemas.microsoft.com/office/drawing/2014/main" id="{AC9A3424-D297-D3E9-B215-FBF0DA81A9EC}"/>
              </a:ext>
            </a:extLst>
          </p:cNvPr>
          <p:cNvPicPr>
            <a:picLocks noChangeAspect="1"/>
          </p:cNvPicPr>
          <p:nvPr/>
        </p:nvPicPr>
        <p:blipFill>
          <a:blip r:embed="rId3"/>
          <a:srcRect l="32236" t="5447"/>
          <a:stretch>
            <a:fillRect/>
          </a:stretch>
        </p:blipFill>
        <p:spPr>
          <a:xfrm>
            <a:off x="1466412" y="2169933"/>
            <a:ext cx="5429988" cy="4261824"/>
          </a:xfrm>
          <a:prstGeom prst="rect">
            <a:avLst/>
          </a:prstGeom>
        </p:spPr>
      </p:pic>
      <p:sp>
        <p:nvSpPr>
          <p:cNvPr id="6" name="Shape 437">
            <a:extLst>
              <a:ext uri="{FF2B5EF4-FFF2-40B4-BE49-F238E27FC236}">
                <a16:creationId xmlns:a16="http://schemas.microsoft.com/office/drawing/2014/main" id="{445A9E20-A135-1AA5-1A4B-64C49EC710B3}"/>
              </a:ext>
            </a:extLst>
          </p:cNvPr>
          <p:cNvSpPr/>
          <p:nvPr/>
        </p:nvSpPr>
        <p:spPr>
          <a:xfrm>
            <a:off x="7574209" y="5841699"/>
            <a:ext cx="3151380"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Select level</a:t>
            </a:r>
            <a:endParaRPr sz="2400" dirty="0">
              <a:solidFill>
                <a:srgbClr val="262626"/>
              </a:solidFill>
              <a:latin typeface="Bahnschrift SemiLight" panose="020B0502040204020203" pitchFamily="34" charset="0"/>
              <a:ea typeface="Lato Regular"/>
              <a:cs typeface="Lato Regular"/>
            </a:endParaRPr>
          </a:p>
        </p:txBody>
      </p:sp>
      <p:sp>
        <p:nvSpPr>
          <p:cNvPr id="8" name="Shape 437">
            <a:extLst>
              <a:ext uri="{FF2B5EF4-FFF2-40B4-BE49-F238E27FC236}">
                <a16:creationId xmlns:a16="http://schemas.microsoft.com/office/drawing/2014/main" id="{2CFE7F36-2960-E2BB-4D55-750DC214AB04}"/>
              </a:ext>
            </a:extLst>
          </p:cNvPr>
          <p:cNvSpPr/>
          <p:nvPr/>
        </p:nvSpPr>
        <p:spPr>
          <a:xfrm>
            <a:off x="7574209" y="5320267"/>
            <a:ext cx="3151380"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List disability</a:t>
            </a:r>
            <a:endParaRPr sz="2400" dirty="0">
              <a:solidFill>
                <a:srgbClr val="262626"/>
              </a:solidFill>
              <a:latin typeface="Bahnschrift SemiLight" panose="020B0502040204020203" pitchFamily="34" charset="0"/>
              <a:ea typeface="Lato Regular"/>
              <a:cs typeface="Lato Regular"/>
            </a:endParaRPr>
          </a:p>
        </p:txBody>
      </p:sp>
      <p:sp>
        <p:nvSpPr>
          <p:cNvPr id="10" name="Shape 437">
            <a:extLst>
              <a:ext uri="{FF2B5EF4-FFF2-40B4-BE49-F238E27FC236}">
                <a16:creationId xmlns:a16="http://schemas.microsoft.com/office/drawing/2014/main" id="{0D32987A-C533-23FE-CFDB-60925E76807D}"/>
              </a:ext>
            </a:extLst>
          </p:cNvPr>
          <p:cNvSpPr/>
          <p:nvPr/>
        </p:nvSpPr>
        <p:spPr>
          <a:xfrm>
            <a:off x="7574209" y="4798838"/>
            <a:ext cx="3151380"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Evaluating effort</a:t>
            </a:r>
            <a:endParaRPr sz="2400" dirty="0">
              <a:solidFill>
                <a:srgbClr val="262626"/>
              </a:solidFill>
              <a:latin typeface="Bahnschrift SemiLight" panose="020B0502040204020203" pitchFamily="34" charset="0"/>
              <a:ea typeface="Lato Regular"/>
              <a:cs typeface="Lato Regular"/>
            </a:endParaRPr>
          </a:p>
        </p:txBody>
      </p:sp>
      <p:sp>
        <p:nvSpPr>
          <p:cNvPr id="12" name="Shape 437">
            <a:extLst>
              <a:ext uri="{FF2B5EF4-FFF2-40B4-BE49-F238E27FC236}">
                <a16:creationId xmlns:a16="http://schemas.microsoft.com/office/drawing/2014/main" id="{D27133AF-F3CC-2D68-E577-7CE2405373ED}"/>
              </a:ext>
            </a:extLst>
          </p:cNvPr>
          <p:cNvSpPr/>
          <p:nvPr/>
        </p:nvSpPr>
        <p:spPr>
          <a:xfrm>
            <a:off x="7574209" y="4277409"/>
            <a:ext cx="3151380"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Validate terminology</a:t>
            </a:r>
            <a:endParaRPr sz="2400" dirty="0">
              <a:solidFill>
                <a:srgbClr val="262626"/>
              </a:solidFill>
              <a:latin typeface="Bahnschrift SemiLight" panose="020B0502040204020203" pitchFamily="34" charset="0"/>
              <a:ea typeface="Lato Regular"/>
              <a:cs typeface="Lato Regular"/>
            </a:endParaRPr>
          </a:p>
        </p:txBody>
      </p:sp>
      <p:sp>
        <p:nvSpPr>
          <p:cNvPr id="14" name="Shape 437">
            <a:extLst>
              <a:ext uri="{FF2B5EF4-FFF2-40B4-BE49-F238E27FC236}">
                <a16:creationId xmlns:a16="http://schemas.microsoft.com/office/drawing/2014/main" id="{F7A80968-0D2C-4A96-A754-DC57D2259BC6}"/>
              </a:ext>
            </a:extLst>
          </p:cNvPr>
          <p:cNvSpPr/>
          <p:nvPr/>
        </p:nvSpPr>
        <p:spPr>
          <a:xfrm>
            <a:off x="7574209" y="3755980"/>
            <a:ext cx="3160784"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Validating interactions</a:t>
            </a:r>
            <a:endParaRPr sz="2400" dirty="0">
              <a:solidFill>
                <a:srgbClr val="262626"/>
              </a:solidFill>
              <a:latin typeface="Bahnschrift SemiLight" panose="020B0502040204020203" pitchFamily="34" charset="0"/>
              <a:ea typeface="Lato Regular"/>
              <a:cs typeface="Lato Regular"/>
            </a:endParaRPr>
          </a:p>
        </p:txBody>
      </p:sp>
      <p:sp>
        <p:nvSpPr>
          <p:cNvPr id="16" name="Shape 437">
            <a:extLst>
              <a:ext uri="{FF2B5EF4-FFF2-40B4-BE49-F238E27FC236}">
                <a16:creationId xmlns:a16="http://schemas.microsoft.com/office/drawing/2014/main" id="{638380E7-199C-017E-E54D-7B11EEA907B6}"/>
              </a:ext>
            </a:extLst>
          </p:cNvPr>
          <p:cNvSpPr/>
          <p:nvPr/>
        </p:nvSpPr>
        <p:spPr>
          <a:xfrm>
            <a:off x="7574209" y="3234551"/>
            <a:ext cx="3151380" cy="360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Validate text, links...</a:t>
            </a:r>
            <a:endParaRPr sz="2400" dirty="0">
              <a:solidFill>
                <a:srgbClr val="262626"/>
              </a:solidFill>
              <a:latin typeface="Bahnschrift SemiLight" panose="020B0502040204020203" pitchFamily="34" charset="0"/>
              <a:ea typeface="Lato Regular"/>
              <a:cs typeface="Lato Regular"/>
            </a:endParaRPr>
          </a:p>
        </p:txBody>
      </p:sp>
      <p:sp>
        <p:nvSpPr>
          <p:cNvPr id="18" name="Shape 437">
            <a:extLst>
              <a:ext uri="{FF2B5EF4-FFF2-40B4-BE49-F238E27FC236}">
                <a16:creationId xmlns:a16="http://schemas.microsoft.com/office/drawing/2014/main" id="{0614B885-CA3A-FB8A-3A14-40E57026D8EC}"/>
              </a:ext>
            </a:extLst>
          </p:cNvPr>
          <p:cNvSpPr/>
          <p:nvPr/>
        </p:nvSpPr>
        <p:spPr>
          <a:xfrm>
            <a:off x="7571163" y="2678875"/>
            <a:ext cx="3151380" cy="327100"/>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sz="2400">
                <a:solidFill>
                  <a:srgbClr val="8B8C8C"/>
                </a:solidFill>
                <a:latin typeface="Lato Regular"/>
                <a:ea typeface="Lato Regular"/>
                <a:cs typeface="Lato Regular"/>
                <a:sym typeface="Lato Regular"/>
              </a:defRPr>
            </a:pPr>
            <a:r>
              <a:rPr lang="en" sz="2400" dirty="0">
                <a:solidFill>
                  <a:srgbClr val="262626"/>
                </a:solidFill>
                <a:latin typeface="Bahnschrift SemiLight" panose="020B0502040204020203" pitchFamily="34" charset="0"/>
                <a:ea typeface="Lato Regular"/>
                <a:cs typeface="Lato Regular"/>
                <a:sym typeface="Lato Regular"/>
              </a:rPr>
              <a:t>Validate contrasts...</a:t>
            </a:r>
            <a:endParaRPr lang="fr-FR" sz="2400" dirty="0">
              <a:solidFill>
                <a:srgbClr val="262626"/>
              </a:solidFill>
              <a:latin typeface="Bahnschrift SemiLight" panose="020B0502040204020203" pitchFamily="34" charset="0"/>
              <a:ea typeface="Lato Regular"/>
              <a:cs typeface="Lato Regular"/>
            </a:endParaRPr>
          </a:p>
        </p:txBody>
      </p:sp>
      <p:sp>
        <p:nvSpPr>
          <p:cNvPr id="20" name="Shape 437">
            <a:extLst>
              <a:ext uri="{FF2B5EF4-FFF2-40B4-BE49-F238E27FC236}">
                <a16:creationId xmlns:a16="http://schemas.microsoft.com/office/drawing/2014/main" id="{3CB15085-62EC-353E-DB6C-4DE0966E6315}"/>
              </a:ext>
            </a:extLst>
          </p:cNvPr>
          <p:cNvSpPr/>
          <p:nvPr/>
        </p:nvSpPr>
        <p:spPr>
          <a:xfrm>
            <a:off x="7574209" y="2200254"/>
            <a:ext cx="3151380" cy="327101"/>
          </a:xfrm>
          <a:prstGeom prst="rect">
            <a:avLst/>
          </a:prstGeom>
          <a:ln w="12700">
            <a:miter lim="400000"/>
          </a:ln>
          <a:extLst>
            <a:ext uri="{C572A759-6A51-4108-AA02-DFA0A04FC94B}">
              <ma14:wrappingTextBoxFlag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lc="http://schemas.openxmlformats.org/drawingml/2006/lockedCanvas" xmlns:ma14="http://schemas.microsoft.com/office/mac/drawingml/2011/main" xmlns="" val="1"/>
            </a:ext>
          </a:extLst>
        </p:spPr>
        <p:txBody>
          <a:bodyPr lIns="50800" tIns="50800" rIns="50800" bIns="508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a:lnSpc>
                <a:spcPct val="150000"/>
              </a:lnSpc>
              <a:defRPr sz="2400">
                <a:solidFill>
                  <a:srgbClr val="8B8C8C"/>
                </a:solidFill>
                <a:latin typeface="Lato Regular"/>
                <a:ea typeface="Lato Regular"/>
                <a:cs typeface="Lato Regular"/>
                <a:sym typeface="Lato Regular"/>
              </a:defRPr>
            </a:pPr>
            <a:r>
              <a:rPr lang="en" b="0" i="0" u="none" strike="noStrike" dirty="0">
                <a:solidFill>
                  <a:srgbClr val="262626"/>
                </a:solidFill>
                <a:latin typeface="Bahnschrift SemiLight" panose="020B0502040204020203" pitchFamily="34" charset="0"/>
                <a:sym typeface="Lato Regular"/>
              </a:rPr>
              <a:t>Validate code</a:t>
            </a:r>
            <a:endParaRPr dirty="0">
              <a:solidFill>
                <a:srgbClr val="262626"/>
              </a:solidFill>
              <a:latin typeface="Bahnschrift SemiLight" panose="020B0502040204020203" pitchFamily="34" charset="0"/>
            </a:endParaRPr>
          </a:p>
        </p:txBody>
      </p:sp>
      <p:sp>
        <p:nvSpPr>
          <p:cNvPr id="22" name="Rectangle 21">
            <a:extLst>
              <a:ext uri="{FF2B5EF4-FFF2-40B4-BE49-F238E27FC236}">
                <a16:creationId xmlns:a16="http://schemas.microsoft.com/office/drawing/2014/main" id="{587698F4-31EE-043E-DE03-16E740EBD8FD}"/>
              </a:ext>
            </a:extLst>
          </p:cNvPr>
          <p:cNvSpPr/>
          <p:nvPr/>
        </p:nvSpPr>
        <p:spPr>
          <a:xfrm>
            <a:off x="1073888" y="1922081"/>
            <a:ext cx="1329070" cy="55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latin typeface="Bahnschrift"/>
            </a:endParaRPr>
          </a:p>
        </p:txBody>
      </p:sp>
      <p:sp>
        <p:nvSpPr>
          <p:cNvPr id="24" name="Rectangle 23">
            <a:extLst>
              <a:ext uri="{FF2B5EF4-FFF2-40B4-BE49-F238E27FC236}">
                <a16:creationId xmlns:a16="http://schemas.microsoft.com/office/drawing/2014/main" id="{00FAAA89-8317-FF14-E185-D11F4E0C45C1}"/>
              </a:ext>
            </a:extLst>
          </p:cNvPr>
          <p:cNvSpPr/>
          <p:nvPr/>
        </p:nvSpPr>
        <p:spPr>
          <a:xfrm>
            <a:off x="5904712" y="1844002"/>
            <a:ext cx="1329070" cy="55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latin typeface="Bahnschrift"/>
            </a:endParaRPr>
          </a:p>
        </p:txBody>
      </p:sp>
      <p:sp>
        <p:nvSpPr>
          <p:cNvPr id="3" name="TextBox 2">
            <a:extLst>
              <a:ext uri="{FF2B5EF4-FFF2-40B4-BE49-F238E27FC236}">
                <a16:creationId xmlns:a16="http://schemas.microsoft.com/office/drawing/2014/main" id="{22275CF2-932E-18BE-B7C9-F994E8DF0D4D}"/>
              </a:ext>
            </a:extLst>
          </p:cNvPr>
          <p:cNvSpPr txBox="1"/>
          <p:nvPr/>
        </p:nvSpPr>
        <p:spPr>
          <a:xfrm>
            <a:off x="237892" y="6431757"/>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latin typeface="Bahnschrift SemiBold"/>
                <a:ea typeface="Calibri"/>
                <a:cs typeface="Calibri"/>
                <a:hlinkClick r:id="rId4"/>
              </a:rPr>
              <a:t>https://medium.com/@satyajitthakur/user-experience-content-strategy-dd89bb5479e9</a:t>
            </a:r>
            <a:r>
              <a:rPr lang="en-US" sz="800" dirty="0">
                <a:latin typeface="Bahnschrift SemiBold"/>
                <a:ea typeface="Calibri"/>
                <a:cs typeface="Calibri"/>
              </a:rPr>
              <a:t> </a:t>
            </a:r>
            <a:endParaRPr lang="en-US" sz="800" dirty="0">
              <a:latin typeface="Bahnschrift SemiBold"/>
            </a:endParaRPr>
          </a:p>
        </p:txBody>
      </p:sp>
    </p:spTree>
    <p:extLst>
      <p:ext uri="{BB962C8B-B14F-4D97-AF65-F5344CB8AC3E}">
        <p14:creationId xmlns:p14="http://schemas.microsoft.com/office/powerpoint/2010/main" val="41078907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FA7714E-61C3-DF28-CC42-DB2B15E4013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54C847E-3453-D998-8A46-6FA83C6E8936}"/>
              </a:ext>
            </a:extLst>
          </p:cNvPr>
          <p:cNvSpPr txBox="1">
            <a:spLocks noGrp="1"/>
          </p:cNvSpPr>
          <p:nvPr>
            <p:ph type="title"/>
          </p:nvPr>
        </p:nvSpPr>
        <p:spPr/>
        <p:txBody>
          <a:bodyPr>
            <a:noAutofit/>
          </a:bodyPr>
          <a:lstStyle/>
          <a:p>
            <a:r>
              <a:rPr lang="en">
                <a:latin typeface="Bahnschrift SemiBold"/>
                <a:cs typeface="Arial"/>
              </a:rPr>
              <a:t>Stages</a:t>
            </a:r>
            <a:endParaRPr lang="fr-FR"/>
          </a:p>
        </p:txBody>
      </p:sp>
      <p:sp>
        <p:nvSpPr>
          <p:cNvPr id="24" name="Rectangle 23">
            <a:extLst>
              <a:ext uri="{FF2B5EF4-FFF2-40B4-BE49-F238E27FC236}">
                <a16:creationId xmlns:a16="http://schemas.microsoft.com/office/drawing/2014/main" id="{2EEFF5DD-AF77-566A-3DCB-F443ACD9C5E0}"/>
              </a:ext>
            </a:extLst>
          </p:cNvPr>
          <p:cNvSpPr/>
          <p:nvPr/>
        </p:nvSpPr>
        <p:spPr>
          <a:xfrm>
            <a:off x="5904712" y="2086457"/>
            <a:ext cx="1329070" cy="556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E">
              <a:latin typeface="Bahnschrift"/>
            </a:endParaRPr>
          </a:p>
        </p:txBody>
      </p:sp>
      <p:sp>
        <p:nvSpPr>
          <p:cNvPr id="3" name="Google Shape;878;p65">
            <a:extLst>
              <a:ext uri="{FF2B5EF4-FFF2-40B4-BE49-F238E27FC236}">
                <a16:creationId xmlns:a16="http://schemas.microsoft.com/office/drawing/2014/main" id="{D9FC9CC9-66D0-65C2-CBFF-3FCF147166D8}"/>
              </a:ext>
            </a:extLst>
          </p:cNvPr>
          <p:cNvSpPr/>
          <p:nvPr/>
        </p:nvSpPr>
        <p:spPr>
          <a:xfrm>
            <a:off x="4075198" y="2189683"/>
            <a:ext cx="3386700" cy="3386700"/>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grpSp>
        <p:nvGrpSpPr>
          <p:cNvPr id="11" name="Google Shape;879;p65">
            <a:extLst>
              <a:ext uri="{FF2B5EF4-FFF2-40B4-BE49-F238E27FC236}">
                <a16:creationId xmlns:a16="http://schemas.microsoft.com/office/drawing/2014/main" id="{A139EF1F-4904-318F-AC48-6970D5584B54}"/>
              </a:ext>
            </a:extLst>
          </p:cNvPr>
          <p:cNvGrpSpPr/>
          <p:nvPr/>
        </p:nvGrpSpPr>
        <p:grpSpPr>
          <a:xfrm>
            <a:off x="2212093" y="1963377"/>
            <a:ext cx="2509816" cy="1107411"/>
            <a:chOff x="2533560" y="1328015"/>
            <a:chExt cx="1882407" cy="830578"/>
          </a:xfrm>
        </p:grpSpPr>
        <p:cxnSp>
          <p:nvCxnSpPr>
            <p:cNvPr id="7" name="Google Shape;880;p65">
              <a:extLst>
                <a:ext uri="{FF2B5EF4-FFF2-40B4-BE49-F238E27FC236}">
                  <a16:creationId xmlns:a16="http://schemas.microsoft.com/office/drawing/2014/main" id="{BEB8A953-D29A-DCF2-244F-DF1CE0A0AC80}"/>
                </a:ext>
              </a:extLst>
            </p:cNvPr>
            <p:cNvCxnSpPr/>
            <p:nvPr/>
          </p:nvCxnSpPr>
          <p:spPr>
            <a:xfrm>
              <a:off x="4071867" y="1641329"/>
              <a:ext cx="344100" cy="344100"/>
            </a:xfrm>
            <a:prstGeom prst="straightConnector1">
              <a:avLst/>
            </a:prstGeom>
            <a:noFill/>
            <a:ln w="19050" cap="flat" cmpd="sng">
              <a:solidFill>
                <a:schemeClr val="accent1">
                  <a:lumMod val="75000"/>
                </a:schemeClr>
              </a:solidFill>
              <a:prstDash val="solid"/>
              <a:round/>
              <a:headEnd type="oval" w="med" len="med"/>
              <a:tailEnd type="none" w="sm" len="sm"/>
            </a:ln>
          </p:spPr>
        </p:cxnSp>
        <p:sp>
          <p:nvSpPr>
            <p:cNvPr id="9" name="Google Shape;881;p65">
              <a:extLst>
                <a:ext uri="{FF2B5EF4-FFF2-40B4-BE49-F238E27FC236}">
                  <a16:creationId xmlns:a16="http://schemas.microsoft.com/office/drawing/2014/main" id="{4580AF60-5D2D-DEE1-9330-77BC364B994B}"/>
                </a:ext>
              </a:extLst>
            </p:cNvPr>
            <p:cNvSpPr txBox="1"/>
            <p:nvPr/>
          </p:nvSpPr>
          <p:spPr>
            <a:xfrm>
              <a:off x="2533560" y="1328015"/>
              <a:ext cx="1495200" cy="830578"/>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r" rtl="0">
                <a:lnSpc>
                  <a:spcPct val="115000"/>
                </a:lnSpc>
                <a:spcBef>
                  <a:spcPct val="0"/>
                </a:spcBef>
                <a:spcAft>
                  <a:spcPct val="0"/>
                </a:spcAft>
                <a:buNone/>
              </a:pPr>
              <a:r>
                <a:rPr lang="en" sz="1200" b="1" i="0" u="none" strike="noStrike" dirty="0">
                  <a:solidFill>
                    <a:srgbClr val="000000"/>
                  </a:solidFill>
                  <a:latin typeface="Bahnschrift SemiLight" panose="020B0502040204020203" pitchFamily="34" charset="0"/>
                  <a:ea typeface="Roboto"/>
                  <a:cs typeface="Roboto"/>
                  <a:sym typeface="Roboto"/>
                </a:rPr>
                <a:t>4. MAINTAIN</a:t>
              </a:r>
              <a:endParaRPr lang="fr-FR" sz="1200" b="1" dirty="0">
                <a:solidFill>
                  <a:srgbClr val="000000"/>
                </a:solidFill>
                <a:latin typeface="Bahnschrift SemiLight" panose="020B0502040204020203" pitchFamily="34" charset="0"/>
                <a:ea typeface="Roboto"/>
                <a:cs typeface="Roboto"/>
              </a:endParaRPr>
            </a:p>
            <a:p>
              <a:pPr marL="0" lvl="0" indent="0" algn="r" rtl="0">
                <a:lnSpc>
                  <a:spcPct val="115000"/>
                </a:lnSpc>
                <a:spcBef>
                  <a:spcPct val="0"/>
                </a:spcBef>
                <a:spcAft>
                  <a:spcPct val="0"/>
                </a:spcAft>
                <a:buNone/>
              </a:pPr>
              <a:endParaRPr sz="1200" dirty="0">
                <a:latin typeface="Bahnschrift SemiLight" panose="020B0502040204020203" pitchFamily="34" charset="0"/>
                <a:ea typeface="Roboto"/>
                <a:cs typeface="Roboto"/>
              </a:endParaRPr>
            </a:p>
            <a:p>
              <a:pPr marL="17145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Train</a:t>
              </a:r>
              <a:endParaRPr sz="1200" b="1" dirty="0">
                <a:latin typeface="Bahnschrift SemiLight" panose="020B0502040204020203" pitchFamily="34" charset="0"/>
                <a:ea typeface="Roboto"/>
                <a:cs typeface="Roboto"/>
                <a:sym typeface="Roboto"/>
              </a:endParaRPr>
            </a:p>
            <a:p>
              <a:pPr marL="17145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Evangelize / engage</a:t>
              </a:r>
              <a:endParaRPr sz="1200" b="1" dirty="0">
                <a:latin typeface="Bahnschrift SemiLight" panose="020B0502040204020203" pitchFamily="34" charset="0"/>
                <a:ea typeface="Roboto"/>
                <a:cs typeface="Roboto"/>
                <a:sym typeface="Roboto"/>
              </a:endParaRPr>
            </a:p>
            <a:p>
              <a:pPr marL="17145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Rise to maturity</a:t>
              </a:r>
              <a:endParaRPr sz="1200" b="1" dirty="0">
                <a:latin typeface="Bahnschrift SemiLight" panose="020B0502040204020203" pitchFamily="34" charset="0"/>
                <a:ea typeface="Roboto"/>
                <a:cs typeface="Roboto"/>
              </a:endParaRPr>
            </a:p>
          </p:txBody>
        </p:sp>
      </p:grpSp>
      <p:grpSp>
        <p:nvGrpSpPr>
          <p:cNvPr id="19" name="Google Shape;882;p65">
            <a:extLst>
              <a:ext uri="{FF2B5EF4-FFF2-40B4-BE49-F238E27FC236}">
                <a16:creationId xmlns:a16="http://schemas.microsoft.com/office/drawing/2014/main" id="{CEAC671C-C299-9DA2-5612-11061DBE2117}"/>
              </a:ext>
            </a:extLst>
          </p:cNvPr>
          <p:cNvGrpSpPr/>
          <p:nvPr/>
        </p:nvGrpSpPr>
        <p:grpSpPr>
          <a:xfrm>
            <a:off x="489282" y="4838317"/>
            <a:ext cx="4231050" cy="892779"/>
            <a:chOff x="862061" y="4202950"/>
            <a:chExt cx="3173370" cy="669600"/>
          </a:xfrm>
        </p:grpSpPr>
        <p:cxnSp>
          <p:nvCxnSpPr>
            <p:cNvPr id="15" name="Google Shape;883;p65">
              <a:extLst>
                <a:ext uri="{FF2B5EF4-FFF2-40B4-BE49-F238E27FC236}">
                  <a16:creationId xmlns:a16="http://schemas.microsoft.com/office/drawing/2014/main" id="{01F0581B-2670-31AD-A434-4138C3F008D1}"/>
                </a:ext>
              </a:extLst>
            </p:cNvPr>
            <p:cNvCxnSpPr/>
            <p:nvPr/>
          </p:nvCxnSpPr>
          <p:spPr>
            <a:xfrm rot="10800000" flipH="1">
              <a:off x="3690131" y="4265284"/>
              <a:ext cx="345300" cy="342900"/>
            </a:xfrm>
            <a:prstGeom prst="straightConnector1">
              <a:avLst/>
            </a:prstGeom>
            <a:noFill/>
            <a:ln w="19050" cap="flat" cmpd="sng">
              <a:solidFill>
                <a:schemeClr val="accent1">
                  <a:lumMod val="75000"/>
                </a:schemeClr>
              </a:solidFill>
              <a:prstDash val="solid"/>
              <a:round/>
              <a:headEnd type="oval" w="med" len="med"/>
              <a:tailEnd type="none" w="sm" len="sm"/>
            </a:ln>
          </p:spPr>
        </p:cxnSp>
        <p:sp>
          <p:nvSpPr>
            <p:cNvPr id="17" name="Google Shape;884;p65">
              <a:extLst>
                <a:ext uri="{FF2B5EF4-FFF2-40B4-BE49-F238E27FC236}">
                  <a16:creationId xmlns:a16="http://schemas.microsoft.com/office/drawing/2014/main" id="{1B9B550B-5B9E-CC12-D6F9-D2130846E297}"/>
                </a:ext>
              </a:extLst>
            </p:cNvPr>
            <p:cNvSpPr txBox="1"/>
            <p:nvPr/>
          </p:nvSpPr>
          <p:spPr>
            <a:xfrm>
              <a:off x="862061" y="4202950"/>
              <a:ext cx="2787553" cy="6696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r" rtl="0">
                <a:lnSpc>
                  <a:spcPct val="115000"/>
                </a:lnSpc>
                <a:spcBef>
                  <a:spcPct val="0"/>
                </a:spcBef>
                <a:spcAft>
                  <a:spcPct val="0"/>
                </a:spcAft>
                <a:buNone/>
              </a:pPr>
              <a:r>
                <a:rPr lang="en" sz="1200" b="1" i="0" u="none" strike="noStrike" dirty="0">
                  <a:solidFill>
                    <a:srgbClr val="000000"/>
                  </a:solidFill>
                  <a:latin typeface="Bahnschrift SemiLight" panose="020B0502040204020203" pitchFamily="34" charset="0"/>
                  <a:ea typeface="Roboto"/>
                  <a:cs typeface="Roboto"/>
                  <a:sym typeface="Roboto"/>
                </a:rPr>
                <a:t>3. ACT</a:t>
              </a:r>
              <a:endParaRPr lang="en" sz="1200" b="1" i="0" u="none" strike="noStrike" dirty="0">
                <a:solidFill>
                  <a:srgbClr val="000000"/>
                </a:solidFill>
                <a:latin typeface="Bahnschrift SemiLight" panose="020B0502040204020203" pitchFamily="34" charset="0"/>
                <a:ea typeface="Roboto"/>
                <a:cs typeface="Roboto"/>
              </a:endParaRPr>
            </a:p>
            <a:p>
              <a:pPr marL="0" lvl="0" indent="0" algn="r" rtl="0">
                <a:lnSpc>
                  <a:spcPct val="115000"/>
                </a:lnSpc>
                <a:spcBef>
                  <a:spcPct val="0"/>
                </a:spcBef>
                <a:spcAft>
                  <a:spcPct val="0"/>
                </a:spcAft>
                <a:buNone/>
              </a:pPr>
              <a:endParaRPr sz="1200" b="1" dirty="0">
                <a:solidFill>
                  <a:srgbClr val="000000"/>
                </a:solidFill>
                <a:latin typeface="Bahnschrift SemiLight" panose="020B0502040204020203" pitchFamily="34" charset="0"/>
                <a:ea typeface="Roboto"/>
                <a:cs typeface="Roboto"/>
              </a:endParaRPr>
            </a:p>
            <a:p>
              <a:pPr marL="171450" marR="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Training</a:t>
              </a:r>
              <a:endParaRPr sz="1200" dirty="0">
                <a:latin typeface="Bahnschrift SemiLight" panose="020B0502040204020203" pitchFamily="34" charset="0"/>
                <a:ea typeface="Roboto"/>
                <a:cs typeface="Roboto"/>
              </a:endParaRPr>
            </a:p>
            <a:p>
              <a:pPr marL="17145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Identify all occurrences </a:t>
              </a:r>
            </a:p>
            <a:p>
              <a:pPr marL="171450" lvl="0" indent="-171450" algn="r"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Remedy (priority to reused components)</a:t>
              </a:r>
              <a:endParaRPr sz="1200" b="1" dirty="0">
                <a:latin typeface="Bahnschrift SemiLight" panose="020B0502040204020203" pitchFamily="34" charset="0"/>
                <a:ea typeface="Roboto"/>
                <a:cs typeface="Roboto"/>
              </a:endParaRPr>
            </a:p>
          </p:txBody>
        </p:sp>
      </p:grpSp>
      <p:sp>
        <p:nvSpPr>
          <p:cNvPr id="23" name="Google Shape;885;p65">
            <a:extLst>
              <a:ext uri="{FF2B5EF4-FFF2-40B4-BE49-F238E27FC236}">
                <a16:creationId xmlns:a16="http://schemas.microsoft.com/office/drawing/2014/main" id="{17D763C1-E8B6-5536-37CC-CE908D14D866}"/>
              </a:ext>
            </a:extLst>
          </p:cNvPr>
          <p:cNvSpPr/>
          <p:nvPr/>
        </p:nvSpPr>
        <p:spPr>
          <a:xfrm rot="19799904" flipH="1">
            <a:off x="3974565" y="2083932"/>
            <a:ext cx="3587828" cy="3587828"/>
          </a:xfrm>
          <a:prstGeom prst="blockArc">
            <a:avLst>
              <a:gd name="adj1" fmla="val 14348563"/>
              <a:gd name="adj2" fmla="val 19872341"/>
              <a:gd name="adj3" fmla="val 9100"/>
            </a:avLst>
          </a:prstGeom>
          <a:solidFill>
            <a:schemeClr val="accent1">
              <a:lumMod val="20000"/>
              <a:lumOff val="80000"/>
            </a:schemeClr>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grpSp>
        <p:nvGrpSpPr>
          <p:cNvPr id="28" name="Google Shape;886;p65">
            <a:extLst>
              <a:ext uri="{FF2B5EF4-FFF2-40B4-BE49-F238E27FC236}">
                <a16:creationId xmlns:a16="http://schemas.microsoft.com/office/drawing/2014/main" id="{592385AD-5706-00E9-83BC-B3E66DD75E53}"/>
              </a:ext>
            </a:extLst>
          </p:cNvPr>
          <p:cNvGrpSpPr/>
          <p:nvPr/>
        </p:nvGrpSpPr>
        <p:grpSpPr>
          <a:xfrm>
            <a:off x="6802918" y="4838314"/>
            <a:ext cx="3752482" cy="1212394"/>
            <a:chOff x="7124389" y="4202949"/>
            <a:chExt cx="2814433" cy="909317"/>
          </a:xfrm>
        </p:grpSpPr>
        <p:cxnSp>
          <p:nvCxnSpPr>
            <p:cNvPr id="26" name="Google Shape;887;p65">
              <a:extLst>
                <a:ext uri="{FF2B5EF4-FFF2-40B4-BE49-F238E27FC236}">
                  <a16:creationId xmlns:a16="http://schemas.microsoft.com/office/drawing/2014/main" id="{F2AC14A8-E95F-21CD-1B59-28E9DCC1E574}"/>
                </a:ext>
              </a:extLst>
            </p:cNvPr>
            <p:cNvCxnSpPr/>
            <p:nvPr/>
          </p:nvCxnSpPr>
          <p:spPr>
            <a:xfrm rot="10800000">
              <a:off x="7124389" y="4265284"/>
              <a:ext cx="354900" cy="350100"/>
            </a:xfrm>
            <a:prstGeom prst="straightConnector1">
              <a:avLst/>
            </a:prstGeom>
            <a:noFill/>
            <a:ln w="19050" cap="flat" cmpd="sng">
              <a:solidFill>
                <a:schemeClr val="accent1">
                  <a:lumMod val="75000"/>
                </a:schemeClr>
              </a:solidFill>
              <a:prstDash val="solid"/>
              <a:round/>
              <a:headEnd type="oval" w="med" len="med"/>
              <a:tailEnd type="none" w="sm" len="sm"/>
            </a:ln>
          </p:spPr>
        </p:cxnSp>
        <p:sp>
          <p:nvSpPr>
            <p:cNvPr id="27" name="Google Shape;888;p65">
              <a:extLst>
                <a:ext uri="{FF2B5EF4-FFF2-40B4-BE49-F238E27FC236}">
                  <a16:creationId xmlns:a16="http://schemas.microsoft.com/office/drawing/2014/main" id="{A82CCB4D-271C-27DA-4E42-33A9BCB2AB1F}"/>
                </a:ext>
              </a:extLst>
            </p:cNvPr>
            <p:cNvSpPr txBox="1"/>
            <p:nvPr/>
          </p:nvSpPr>
          <p:spPr>
            <a:xfrm>
              <a:off x="7499522" y="4202949"/>
              <a:ext cx="2439300" cy="909317"/>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lnSpc>
                  <a:spcPct val="115000"/>
                </a:lnSpc>
                <a:spcBef>
                  <a:spcPct val="0"/>
                </a:spcBef>
                <a:spcAft>
                  <a:spcPct val="0"/>
                </a:spcAft>
                <a:buNone/>
              </a:pPr>
              <a:r>
                <a:rPr lang="en" sz="1200" b="1" i="0" u="none" strike="noStrike" dirty="0">
                  <a:solidFill>
                    <a:srgbClr val="000000"/>
                  </a:solidFill>
                  <a:latin typeface="Bahnschrift SemiLight" panose="020B0502040204020203" pitchFamily="34" charset="0"/>
                  <a:ea typeface="Roboto"/>
                  <a:cs typeface="Roboto"/>
                  <a:sym typeface="Roboto"/>
                </a:rPr>
                <a:t>2. PLAN</a:t>
              </a:r>
              <a:endParaRPr lang="fr-FR" sz="1200" b="1" dirty="0">
                <a:solidFill>
                  <a:srgbClr val="000000"/>
                </a:solidFill>
                <a:latin typeface="Bahnschrift SemiLight" panose="020B0502040204020203" pitchFamily="34" charset="0"/>
                <a:ea typeface="Roboto"/>
                <a:cs typeface="Roboto"/>
              </a:endParaRPr>
            </a:p>
            <a:p>
              <a:pPr marL="0" lvl="0" indent="0" algn="l" rtl="0">
                <a:lnSpc>
                  <a:spcPct val="115000"/>
                </a:lnSpc>
                <a:spcBef>
                  <a:spcPct val="0"/>
                </a:spcBef>
                <a:spcAft>
                  <a:spcPct val="0"/>
                </a:spcAft>
                <a:buNone/>
              </a:pPr>
              <a:endParaRPr sz="1200" dirty="0">
                <a:latin typeface="Bahnschrift SemiLight" panose="020B0502040204020203" pitchFamily="34" charset="0"/>
                <a:ea typeface="Roboto"/>
                <a:cs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solidFill>
                    <a:srgbClr val="000000"/>
                  </a:solidFill>
                  <a:latin typeface="Bahnschrift SemiLight" panose="020B0502040204020203" pitchFamily="34" charset="0"/>
                  <a:ea typeface="Roboto"/>
                  <a:cs typeface="Roboto"/>
                  <a:sym typeface="Roboto"/>
                </a:rPr>
                <a:t>Setting priorities and deadlines</a:t>
              </a:r>
              <a:endParaRPr sz="1200" b="1" dirty="0">
                <a:solidFill>
                  <a:srgbClr val="000000"/>
                </a:solidFill>
                <a:latin typeface="Bahnschrift SemiLight" panose="020B0502040204020203" pitchFamily="34" charset="0"/>
                <a:ea typeface="Roboto"/>
                <a:cs typeface="Roboto"/>
                <a:sym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solidFill>
                    <a:srgbClr val="000000"/>
                  </a:solidFill>
                  <a:latin typeface="Bahnschrift SemiLight" panose="020B0502040204020203" pitchFamily="34" charset="0"/>
                  <a:ea typeface="Roboto"/>
                  <a:cs typeface="Roboto"/>
                  <a:sym typeface="Roboto"/>
                </a:rPr>
                <a:t>Allocating responsibilities</a:t>
              </a:r>
              <a:endParaRPr sz="1200" b="1" dirty="0">
                <a:solidFill>
                  <a:srgbClr val="000000"/>
                </a:solidFill>
                <a:latin typeface="Bahnschrift SemiLight" panose="020B0502040204020203" pitchFamily="34" charset="0"/>
                <a:ea typeface="Roboto"/>
                <a:cs typeface="Roboto"/>
                <a:sym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solidFill>
                    <a:srgbClr val="000000"/>
                  </a:solidFill>
                  <a:latin typeface="Bahnschrift SemiLight" panose="020B0502040204020203" pitchFamily="34" charset="0"/>
                  <a:ea typeface="Roboto"/>
                  <a:cs typeface="Roboto"/>
                  <a:sym typeface="Roboto"/>
                </a:rPr>
                <a:t>Organizing workflow and collaboration</a:t>
              </a:r>
              <a:endParaRPr sz="1200" b="1" dirty="0">
                <a:solidFill>
                  <a:srgbClr val="000000"/>
                </a:solidFill>
                <a:latin typeface="Bahnschrift SemiLight" panose="020B0502040204020203" pitchFamily="34" charset="0"/>
                <a:ea typeface="Roboto"/>
                <a:cs typeface="Roboto"/>
              </a:endParaRPr>
            </a:p>
          </p:txBody>
        </p:sp>
      </p:grpSp>
      <p:grpSp>
        <p:nvGrpSpPr>
          <p:cNvPr id="32" name="Google Shape;889;p65">
            <a:extLst>
              <a:ext uri="{FF2B5EF4-FFF2-40B4-BE49-F238E27FC236}">
                <a16:creationId xmlns:a16="http://schemas.microsoft.com/office/drawing/2014/main" id="{DD4147BF-ED01-19CA-357C-BB0032BBE6AC}"/>
              </a:ext>
            </a:extLst>
          </p:cNvPr>
          <p:cNvGrpSpPr/>
          <p:nvPr/>
        </p:nvGrpSpPr>
        <p:grpSpPr>
          <a:xfrm>
            <a:off x="6804714" y="1916468"/>
            <a:ext cx="4834982" cy="1170772"/>
            <a:chOff x="7126189" y="1281105"/>
            <a:chExt cx="3232853" cy="878100"/>
          </a:xfrm>
        </p:grpSpPr>
        <p:cxnSp>
          <p:nvCxnSpPr>
            <p:cNvPr id="30" name="Google Shape;890;p65">
              <a:extLst>
                <a:ext uri="{FF2B5EF4-FFF2-40B4-BE49-F238E27FC236}">
                  <a16:creationId xmlns:a16="http://schemas.microsoft.com/office/drawing/2014/main" id="{E6C8885C-4280-1574-9EEB-0B6A93BC6183}"/>
                </a:ext>
              </a:extLst>
            </p:cNvPr>
            <p:cNvCxnSpPr/>
            <p:nvPr/>
          </p:nvCxnSpPr>
          <p:spPr>
            <a:xfrm flipH="1">
              <a:off x="7126189" y="1634702"/>
              <a:ext cx="336900" cy="339000"/>
            </a:xfrm>
            <a:prstGeom prst="straightConnector1">
              <a:avLst/>
            </a:prstGeom>
            <a:noFill/>
            <a:ln w="19050" cap="flat" cmpd="sng">
              <a:solidFill>
                <a:schemeClr val="accent1">
                  <a:lumMod val="75000"/>
                </a:schemeClr>
              </a:solidFill>
              <a:prstDash val="solid"/>
              <a:round/>
              <a:headEnd type="oval" w="med" len="med"/>
              <a:tailEnd type="none" w="sm" len="sm"/>
            </a:ln>
          </p:spPr>
        </p:cxnSp>
        <p:sp>
          <p:nvSpPr>
            <p:cNvPr id="31" name="Google Shape;891;p65">
              <a:extLst>
                <a:ext uri="{FF2B5EF4-FFF2-40B4-BE49-F238E27FC236}">
                  <a16:creationId xmlns:a16="http://schemas.microsoft.com/office/drawing/2014/main" id="{1A55D312-C2DD-CAF9-E8AF-A6ED21389A1F}"/>
                </a:ext>
              </a:extLst>
            </p:cNvPr>
            <p:cNvSpPr txBox="1"/>
            <p:nvPr/>
          </p:nvSpPr>
          <p:spPr>
            <a:xfrm>
              <a:off x="7627069" y="1281105"/>
              <a:ext cx="2731973" cy="878100"/>
            </a:xfrm>
            <a:prstGeom prst="rect">
              <a:avLst/>
            </a:prstGeom>
            <a:noFill/>
            <a:ln>
              <a:noFill/>
            </a:ln>
          </p:spPr>
          <p:txBody>
            <a:bodyPr spcFirstLastPara="1" wrap="square" lIns="121900" tIns="121900" rIns="121900" bIns="121900"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lnSpc>
                  <a:spcPct val="115000"/>
                </a:lnSpc>
                <a:spcBef>
                  <a:spcPct val="0"/>
                </a:spcBef>
                <a:spcAft>
                  <a:spcPct val="0"/>
                </a:spcAft>
                <a:buNone/>
              </a:pPr>
              <a:r>
                <a:rPr lang="en" sz="1200" b="1" i="0" u="none" strike="noStrike" dirty="0">
                  <a:solidFill>
                    <a:srgbClr val="000000"/>
                  </a:solidFill>
                  <a:latin typeface="Bahnschrift SemiLight" panose="020B0502040204020203" pitchFamily="34" charset="0"/>
                  <a:ea typeface="Roboto"/>
                  <a:cs typeface="Roboto"/>
                  <a:sym typeface="Roboto"/>
                </a:rPr>
                <a:t>1. AUDIT</a:t>
              </a:r>
              <a:endParaRPr lang="fr-FR" sz="1200" b="1" dirty="0">
                <a:solidFill>
                  <a:srgbClr val="000000"/>
                </a:solidFill>
                <a:latin typeface="Bahnschrift SemiLight" panose="020B0502040204020203" pitchFamily="34" charset="0"/>
                <a:ea typeface="Roboto"/>
                <a:cs typeface="Roboto"/>
              </a:endParaRPr>
            </a:p>
            <a:p>
              <a:pPr marL="0" lvl="0" indent="0" algn="l" rtl="0">
                <a:lnSpc>
                  <a:spcPct val="115000"/>
                </a:lnSpc>
                <a:spcBef>
                  <a:spcPct val="0"/>
                </a:spcBef>
                <a:spcAft>
                  <a:spcPct val="0"/>
                </a:spcAft>
                <a:buNone/>
              </a:pPr>
              <a:endParaRPr sz="1200" dirty="0">
                <a:latin typeface="Bahnschrift SemiLight" panose="020B0502040204020203" pitchFamily="34" charset="0"/>
                <a:ea typeface="Roboto"/>
                <a:cs typeface="Roboto"/>
              </a:endParaRPr>
            </a:p>
            <a:p>
              <a:pPr marL="171450" indent="-171450" rtl="0">
                <a:lnSpc>
                  <a:spcPct val="115000"/>
                </a:lnSpc>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Select level A, AA or AAA</a:t>
              </a:r>
              <a:endParaRPr sz="1200" b="1" dirty="0">
                <a:latin typeface="Bahnschrift SemiLight" panose="020B0502040204020203" pitchFamily="34" charset="0"/>
                <a:ea typeface="Roboto"/>
                <a:cs typeface="Roboto"/>
                <a:sym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Define objectives: legal compliance, certification, etc.</a:t>
              </a:r>
              <a:endParaRPr sz="1200" b="1" dirty="0">
                <a:latin typeface="Bahnschrift SemiLight" panose="020B0502040204020203" pitchFamily="34" charset="0"/>
                <a:ea typeface="Roboto"/>
                <a:cs typeface="Roboto"/>
                <a:sym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Auditing 20-25 pages + files + videos</a:t>
              </a: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Audit reused components (styleguide, design system)</a:t>
              </a:r>
              <a:endParaRPr sz="1200" b="1" dirty="0">
                <a:latin typeface="Bahnschrift SemiLight" panose="020B0502040204020203" pitchFamily="34" charset="0"/>
                <a:ea typeface="Roboto"/>
                <a:cs typeface="Roboto"/>
                <a:sym typeface="Roboto"/>
              </a:endParaRPr>
            </a:p>
            <a:p>
              <a:pPr marL="171450" lvl="0" indent="-171450" algn="l" rtl="0">
                <a:lnSpc>
                  <a:spcPct val="115000"/>
                </a:lnSpc>
                <a:spcBef>
                  <a:spcPct val="0"/>
                </a:spcBef>
                <a:spcAft>
                  <a:spcPct val="0"/>
                </a:spcAft>
                <a:buFont typeface="Arial" panose="020B0604020202020204" pitchFamily="34" charset="0"/>
                <a:buChar char="•"/>
              </a:pPr>
              <a:r>
                <a:rPr lang="en" sz="1200" b="1" i="0" u="none" strike="noStrike" dirty="0">
                  <a:latin typeface="Bahnschrift SemiLight" panose="020B0502040204020203" pitchFamily="34" charset="0"/>
                  <a:ea typeface="Roboto"/>
                  <a:cs typeface="Roboto"/>
                  <a:sym typeface="Roboto"/>
                </a:rPr>
                <a:t>Diagnostic user testing</a:t>
              </a:r>
              <a:endParaRPr sz="1200" b="1" dirty="0">
                <a:latin typeface="Bahnschrift SemiLight" panose="020B0502040204020203" pitchFamily="34" charset="0"/>
                <a:ea typeface="Roboto"/>
                <a:cs typeface="Roboto"/>
              </a:endParaRPr>
            </a:p>
            <a:p>
              <a:pPr marL="0" lvl="0" indent="0" algn="l" rtl="0">
                <a:lnSpc>
                  <a:spcPct val="115000"/>
                </a:lnSpc>
                <a:spcBef>
                  <a:spcPct val="0"/>
                </a:spcBef>
                <a:spcAft>
                  <a:spcPct val="0"/>
                </a:spcAft>
                <a:buNone/>
              </a:pPr>
              <a:endParaRPr sz="1100" b="1" dirty="0">
                <a:latin typeface="Bahnschrift"/>
                <a:ea typeface="Roboto"/>
                <a:cs typeface="Roboto"/>
              </a:endParaRPr>
            </a:p>
          </p:txBody>
        </p:sp>
      </p:grpSp>
      <p:sp>
        <p:nvSpPr>
          <p:cNvPr id="34" name="Google Shape;892;p65">
            <a:extLst>
              <a:ext uri="{FF2B5EF4-FFF2-40B4-BE49-F238E27FC236}">
                <a16:creationId xmlns:a16="http://schemas.microsoft.com/office/drawing/2014/main" id="{86DB7EA9-CCDF-EFF6-8822-0C8C6009212C}"/>
              </a:ext>
            </a:extLst>
          </p:cNvPr>
          <p:cNvSpPr txBox="1"/>
          <p:nvPr/>
        </p:nvSpPr>
        <p:spPr>
          <a:xfrm>
            <a:off x="4806242" y="3377308"/>
            <a:ext cx="1924800" cy="1072500"/>
          </a:xfrm>
          <a:prstGeom prst="rect">
            <a:avLst/>
          </a:prstGeom>
          <a:no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15000"/>
              </a:lnSpc>
              <a:spcBef>
                <a:spcPct val="0"/>
              </a:spcBef>
              <a:spcAft>
                <a:spcPct val="0"/>
              </a:spcAft>
              <a:buNone/>
            </a:pPr>
            <a:r>
              <a:rPr lang="en" sz="1600" b="1" i="0" u="none" strike="noStrike">
                <a:latin typeface="Bahnschrift"/>
                <a:ea typeface="Roboto"/>
                <a:cs typeface="Roboto"/>
                <a:sym typeface="Roboto"/>
              </a:rPr>
              <a:t>The path to a11y remediation</a:t>
            </a:r>
            <a:endParaRPr lang="fr-FR" sz="1600">
              <a:latin typeface="Bahnschrift"/>
            </a:endParaRPr>
          </a:p>
        </p:txBody>
      </p:sp>
      <p:sp>
        <p:nvSpPr>
          <p:cNvPr id="36" name="Google Shape;893;p65">
            <a:extLst>
              <a:ext uri="{FF2B5EF4-FFF2-40B4-BE49-F238E27FC236}">
                <a16:creationId xmlns:a16="http://schemas.microsoft.com/office/drawing/2014/main" id="{48FCD29F-87C9-DAFB-EC9C-D1617A953EB4}"/>
              </a:ext>
            </a:extLst>
          </p:cNvPr>
          <p:cNvSpPr/>
          <p:nvPr/>
        </p:nvSpPr>
        <p:spPr>
          <a:xfrm rot="1800095">
            <a:off x="3971648" y="2083932"/>
            <a:ext cx="3587828" cy="3587828"/>
          </a:xfrm>
          <a:prstGeom prst="blockArc">
            <a:avLst>
              <a:gd name="adj1" fmla="val 14545937"/>
              <a:gd name="adj2" fmla="val 19902139"/>
              <a:gd name="adj3" fmla="val 9115"/>
            </a:avLst>
          </a:prstGeom>
          <a:solidFill>
            <a:schemeClr val="accent1">
              <a:lumMod val="60000"/>
              <a:lumOff val="40000"/>
            </a:schemeClr>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38" name="Google Shape;894;p65">
            <a:extLst>
              <a:ext uri="{FF2B5EF4-FFF2-40B4-BE49-F238E27FC236}">
                <a16:creationId xmlns:a16="http://schemas.microsoft.com/office/drawing/2014/main" id="{3D612A8C-F784-6031-7432-9B4B2BDA4BBF}"/>
              </a:ext>
            </a:extLst>
          </p:cNvPr>
          <p:cNvSpPr/>
          <p:nvPr/>
        </p:nvSpPr>
        <p:spPr>
          <a:xfrm rot="9000757">
            <a:off x="3963816" y="2083388"/>
            <a:ext cx="3586968" cy="3586968"/>
          </a:xfrm>
          <a:prstGeom prst="blockArc">
            <a:avLst>
              <a:gd name="adj1" fmla="val 18041678"/>
              <a:gd name="adj2" fmla="val 1798478"/>
              <a:gd name="adj3" fmla="val 9595"/>
            </a:avLst>
          </a:prstGeom>
          <a:solidFill>
            <a:schemeClr val="accent1">
              <a:lumMod val="60000"/>
              <a:lumOff val="40000"/>
            </a:schemeClr>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40" name="Google Shape;895;p65">
            <a:extLst>
              <a:ext uri="{FF2B5EF4-FFF2-40B4-BE49-F238E27FC236}">
                <a16:creationId xmlns:a16="http://schemas.microsoft.com/office/drawing/2014/main" id="{51D17B97-A221-BFAF-4A64-564332A91E3B}"/>
              </a:ext>
            </a:extLst>
          </p:cNvPr>
          <p:cNvSpPr/>
          <p:nvPr/>
        </p:nvSpPr>
        <p:spPr>
          <a:xfrm rot="12599243" flipH="1">
            <a:off x="3974043" y="2084388"/>
            <a:ext cx="3586968" cy="3586968"/>
          </a:xfrm>
          <a:prstGeom prst="blockArc">
            <a:avLst>
              <a:gd name="adj1" fmla="val 17967225"/>
              <a:gd name="adj2" fmla="val 1529547"/>
              <a:gd name="adj3" fmla="val 9279"/>
            </a:avLst>
          </a:prstGeom>
          <a:solidFill>
            <a:schemeClr val="accent1">
              <a:lumMod val="20000"/>
              <a:lumOff val="80000"/>
            </a:schemeClr>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42" name="Google Shape;896;p65">
            <a:extLst>
              <a:ext uri="{FF2B5EF4-FFF2-40B4-BE49-F238E27FC236}">
                <a16:creationId xmlns:a16="http://schemas.microsoft.com/office/drawing/2014/main" id="{C7C97648-3E42-69C7-E5EA-E2C4674DCBFB}"/>
              </a:ext>
            </a:extLst>
          </p:cNvPr>
          <p:cNvSpPr/>
          <p:nvPr/>
        </p:nvSpPr>
        <p:spPr>
          <a:xfrm rot="8100000">
            <a:off x="3900194" y="3645365"/>
            <a:ext cx="484085" cy="484085"/>
          </a:xfrm>
          <a:prstGeom prst="rtTriangle">
            <a:avLst/>
          </a:prstGeom>
          <a:solidFill>
            <a:schemeClr val="accent1">
              <a:lumMod val="60000"/>
              <a:lumOff val="40000"/>
            </a:scheme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44" name="Google Shape;897;p65">
            <a:extLst>
              <a:ext uri="{FF2B5EF4-FFF2-40B4-BE49-F238E27FC236}">
                <a16:creationId xmlns:a16="http://schemas.microsoft.com/office/drawing/2014/main" id="{A476D70F-89F1-5065-F1A0-FF262646F040}"/>
              </a:ext>
            </a:extLst>
          </p:cNvPr>
          <p:cNvSpPr/>
          <p:nvPr/>
        </p:nvSpPr>
        <p:spPr>
          <a:xfrm rot="18900000">
            <a:off x="7143339" y="3635816"/>
            <a:ext cx="484085" cy="484085"/>
          </a:xfrm>
          <a:prstGeom prst="rtTriangle">
            <a:avLst/>
          </a:prstGeom>
          <a:solidFill>
            <a:schemeClr val="accent1">
              <a:lumMod val="60000"/>
              <a:lumOff val="40000"/>
            </a:scheme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46" name="Google Shape;898;p65">
            <a:extLst>
              <a:ext uri="{FF2B5EF4-FFF2-40B4-BE49-F238E27FC236}">
                <a16:creationId xmlns:a16="http://schemas.microsoft.com/office/drawing/2014/main" id="{B7652CE8-3BBA-C238-3E12-1C6541D48F95}"/>
              </a:ext>
            </a:extLst>
          </p:cNvPr>
          <p:cNvSpPr/>
          <p:nvPr/>
        </p:nvSpPr>
        <p:spPr>
          <a:xfrm rot="2700000">
            <a:off x="5521298" y="5252747"/>
            <a:ext cx="484085" cy="484085"/>
          </a:xfrm>
          <a:prstGeom prst="rtTriangle">
            <a:avLst/>
          </a:prstGeom>
          <a:solidFill>
            <a:schemeClr val="accent1">
              <a:lumMod val="20000"/>
              <a:lumOff val="80000"/>
            </a:scheme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48" name="Google Shape;899;p65">
            <a:extLst>
              <a:ext uri="{FF2B5EF4-FFF2-40B4-BE49-F238E27FC236}">
                <a16:creationId xmlns:a16="http://schemas.microsoft.com/office/drawing/2014/main" id="{9391CBCE-8893-4095-5D90-AC6DAD7CC85F}"/>
              </a:ext>
            </a:extLst>
          </p:cNvPr>
          <p:cNvSpPr/>
          <p:nvPr/>
        </p:nvSpPr>
        <p:spPr>
          <a:xfrm rot="13500000">
            <a:off x="5522222" y="2005389"/>
            <a:ext cx="484085" cy="484085"/>
          </a:xfrm>
          <a:prstGeom prst="rtTriangle">
            <a:avLst/>
          </a:prstGeom>
          <a:solidFill>
            <a:schemeClr val="accent1">
              <a:lumMod val="20000"/>
              <a:lumOff val="80000"/>
            </a:schemeClr>
          </a:solidFill>
          <a:ln>
            <a:noFill/>
          </a:ln>
        </p:spPr>
        <p:txBody>
          <a:bodyPr spcFirstLastPara="1" wrap="square" lIns="121900" tIns="121900" rIns="121900" bIns="12190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endParaRPr lang="fr-FR">
              <a:latin typeface="Bahnschrift"/>
            </a:endParaRPr>
          </a:p>
        </p:txBody>
      </p:sp>
      <p:sp>
        <p:nvSpPr>
          <p:cNvPr id="50" name="Google Shape;900;p65">
            <a:extLst>
              <a:ext uri="{FF2B5EF4-FFF2-40B4-BE49-F238E27FC236}">
                <a16:creationId xmlns:a16="http://schemas.microsoft.com/office/drawing/2014/main" id="{35D6CB55-AC3D-76DC-6322-B5E5F9304995}"/>
              </a:ext>
            </a:extLst>
          </p:cNvPr>
          <p:cNvSpPr txBox="1"/>
          <p:nvPr/>
        </p:nvSpPr>
        <p:spPr>
          <a:xfrm>
            <a:off x="7783603" y="3779624"/>
            <a:ext cx="1287982" cy="365100"/>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sz="1400" b="1" i="0" u="none" strike="noStrike" dirty="0">
                <a:solidFill>
                  <a:srgbClr val="000000"/>
                </a:solidFill>
                <a:latin typeface="Bahnschrift SemiLight" panose="020B0502040204020203" pitchFamily="34" charset="0"/>
                <a:ea typeface="Roboto"/>
                <a:cs typeface="Roboto"/>
                <a:sym typeface="Roboto"/>
              </a:rPr>
              <a:t>DECIDE</a:t>
            </a:r>
            <a:endParaRPr lang="fr-FR" sz="1400" b="1" dirty="0">
              <a:solidFill>
                <a:srgbClr val="000000"/>
              </a:solidFill>
              <a:latin typeface="Bahnschrift SemiLight" panose="020B0502040204020203" pitchFamily="34" charset="0"/>
              <a:ea typeface="Roboto"/>
              <a:cs typeface="Roboto"/>
            </a:endParaRPr>
          </a:p>
        </p:txBody>
      </p:sp>
      <p:sp>
        <p:nvSpPr>
          <p:cNvPr id="52" name="Google Shape;901;p65">
            <a:extLst>
              <a:ext uri="{FF2B5EF4-FFF2-40B4-BE49-F238E27FC236}">
                <a16:creationId xmlns:a16="http://schemas.microsoft.com/office/drawing/2014/main" id="{136723D0-7A46-F552-968E-8ED15CD58ED8}"/>
              </a:ext>
            </a:extLst>
          </p:cNvPr>
          <p:cNvSpPr txBox="1"/>
          <p:nvPr/>
        </p:nvSpPr>
        <p:spPr>
          <a:xfrm>
            <a:off x="2277979" y="3731010"/>
            <a:ext cx="1531353" cy="369863"/>
          </a:xfrm>
          <a:prstGeom prst="rect">
            <a:avLst/>
          </a:prstGeom>
          <a:noFill/>
          <a:ln>
            <a:noFill/>
          </a:ln>
        </p:spPr>
        <p:txBody>
          <a:bodyPr spcFirstLastPara="1" wrap="square" lIns="91425" tIns="91425" rIns="91425" bIns="91425" anchor="t"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ct val="0"/>
              </a:spcBef>
              <a:spcAft>
                <a:spcPct val="0"/>
              </a:spcAft>
              <a:buNone/>
            </a:pPr>
            <a:r>
              <a:rPr lang="en" sz="1400" b="1" i="0" u="none" strike="noStrike" dirty="0">
                <a:solidFill>
                  <a:srgbClr val="000000"/>
                </a:solidFill>
                <a:latin typeface="Bahnschrift SemiLight" panose="020B0502040204020203" pitchFamily="34" charset="0"/>
                <a:ea typeface="Roboto"/>
                <a:cs typeface="Roboto"/>
                <a:sym typeface="Roboto"/>
              </a:rPr>
              <a:t>PROMOTE</a:t>
            </a:r>
            <a:endParaRPr lang="fr-FR" sz="1400" b="1" dirty="0">
              <a:solidFill>
                <a:srgbClr val="000000"/>
              </a:solidFill>
              <a:latin typeface="Bahnschrift SemiLight" panose="020B0502040204020203" pitchFamily="34" charset="0"/>
              <a:ea typeface="Roboto"/>
              <a:cs typeface="Roboto"/>
            </a:endParaRPr>
          </a:p>
        </p:txBody>
      </p:sp>
      <p:pic>
        <p:nvPicPr>
          <p:cNvPr id="2" name="Picture 1">
            <a:extLst>
              <a:ext uri="{FF2B5EF4-FFF2-40B4-BE49-F238E27FC236}">
                <a16:creationId xmlns:a16="http://schemas.microsoft.com/office/drawing/2014/main" id="{5A95AAB2-3B4B-724C-34EE-112797A3FE5B}"/>
              </a:ext>
            </a:extLst>
          </p:cNvPr>
          <p:cNvPicPr>
            <a:picLocks noChangeAspect="1"/>
          </p:cNvPicPr>
          <p:nvPr/>
        </p:nvPicPr>
        <p:blipFill>
          <a:blip r:embed="rId3"/>
          <a:srcRect l="-4728" t="73592" r="34433" b="-5146"/>
          <a:stretch>
            <a:fillRect/>
          </a:stretch>
        </p:blipFill>
        <p:spPr>
          <a:xfrm>
            <a:off x="10703111" y="6326673"/>
            <a:ext cx="936585" cy="290257"/>
          </a:xfrm>
          <a:prstGeom prst="rect">
            <a:avLst/>
          </a:prstGeom>
        </p:spPr>
      </p:pic>
    </p:spTree>
    <p:extLst>
      <p:ext uri="{BB962C8B-B14F-4D97-AF65-F5344CB8AC3E}">
        <p14:creationId xmlns:p14="http://schemas.microsoft.com/office/powerpoint/2010/main" val="575681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B9920BB2-D492-1E28-0B33-B526F1306A4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0918730-C9A5-2657-2264-DFD63F89C947}"/>
              </a:ext>
            </a:extLst>
          </p:cNvPr>
          <p:cNvSpPr txBox="1">
            <a:spLocks noGrp="1"/>
          </p:cNvSpPr>
          <p:nvPr>
            <p:ph type="title"/>
          </p:nvPr>
        </p:nvSpPr>
        <p:spPr/>
        <p:txBody>
          <a:bodyPr>
            <a:noAutofit/>
          </a:bodyPr>
          <a:lstStyle/>
          <a:p>
            <a:r>
              <a:rPr lang="en" dirty="0">
                <a:solidFill>
                  <a:srgbClr val="000000"/>
                </a:solidFill>
                <a:latin typeface="Bahnschrift SemiBold"/>
                <a:cs typeface="Arial"/>
              </a:rPr>
              <a:t>Organizing Collaboration</a:t>
            </a:r>
          </a:p>
        </p:txBody>
      </p:sp>
      <p:sp>
        <p:nvSpPr>
          <p:cNvPr id="4" name="Espace réservé du contenu 2">
            <a:extLst>
              <a:ext uri="{FF2B5EF4-FFF2-40B4-BE49-F238E27FC236}">
                <a16:creationId xmlns:a16="http://schemas.microsoft.com/office/drawing/2014/main" id="{8652DE68-59C3-81BF-4D7E-46184CA20E13}"/>
              </a:ext>
            </a:extLst>
          </p:cNvPr>
          <p:cNvSpPr txBox="1"/>
          <p:nvPr/>
        </p:nvSpPr>
        <p:spPr>
          <a:xfrm>
            <a:off x="980837" y="2104411"/>
            <a:ext cx="5438751" cy="2649178"/>
          </a:xfrm>
          <a:prstGeom prst="rect">
            <a:avLst/>
          </a:prstGeom>
        </p:spPr>
        <p:txBody>
          <a:bodyPr vert="horz" lIns="91440" tIns="45720" rIns="91440" bIns="45720" rtlCol="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lnSpc>
                <a:spcPct val="100000"/>
              </a:lnSpc>
              <a:spcBef>
                <a:spcPts val="500"/>
              </a:spcBef>
            </a:pPr>
            <a:r>
              <a:rPr lang="en" b="1" i="0" u="none" strike="noStrike" dirty="0">
                <a:solidFill>
                  <a:srgbClr val="000000"/>
                </a:solidFill>
                <a:latin typeface="Bahnschrift SemiLight" panose="020B0502040204020203" pitchFamily="34" charset="0"/>
                <a:sym typeface="Lato Regular"/>
              </a:rPr>
              <a:t>Information exchange</a:t>
            </a:r>
            <a:endParaRPr lang="en" b="1" i="0" u="none" strike="noStrike" dirty="0">
              <a:solidFill>
                <a:srgbClr val="000000"/>
              </a:solidFill>
              <a:latin typeface="Bahnschrift SemiLight" panose="020B0502040204020203" pitchFamily="34" charset="0"/>
            </a:endParaRPr>
          </a:p>
          <a:p>
            <a:pPr>
              <a:lnSpc>
                <a:spcPct val="100000"/>
              </a:lnSpc>
              <a:spcBef>
                <a:spcPts val="500"/>
              </a:spcBef>
            </a:pPr>
            <a:endParaRPr lang="fr-FR" b="1" dirty="0">
              <a:latin typeface="Bahnschrift SemiLight" panose="020B0502040204020203" pitchFamily="34" charset="0"/>
            </a:endParaRPr>
          </a:p>
          <a:p>
            <a:pPr marL="403225" indent="-207645" rtl="0">
              <a:lnSpc>
                <a:spcPct val="100000"/>
              </a:lnSpc>
              <a:spcBef>
                <a:spcPts val="500"/>
              </a:spcBef>
              <a:buFont typeface="Arial" panose="020B0604020202020204" pitchFamily="34" charset="0"/>
              <a:buChar char="•"/>
            </a:pPr>
            <a:r>
              <a:rPr lang="en" b="1" i="0" u="none" strike="noStrike" dirty="0">
                <a:solidFill>
                  <a:srgbClr val="000000"/>
                </a:solidFill>
                <a:latin typeface="Bahnschrift SemiLight" panose="020B0502040204020203" pitchFamily="34" charset="0"/>
                <a:ea typeface="Lato Regular"/>
                <a:cs typeface="Lato Regular"/>
              </a:rPr>
              <a:t>Copywriters, designers and developers</a:t>
            </a:r>
            <a:r>
              <a:rPr lang="en" b="0" i="0" u="none" strike="noStrike" dirty="0">
                <a:solidFill>
                  <a:srgbClr val="000000"/>
                </a:solidFill>
                <a:latin typeface="Bahnschrift SemiLight" panose="020B0502040204020203" pitchFamily="34" charset="0"/>
                <a:ea typeface="Lato Regular"/>
                <a:cs typeface="Lato Regular"/>
              </a:rPr>
              <a:t> will have to exchange information. They must have exchange areas (e.g. meetings/sprint, Jira, etc.).</a:t>
            </a:r>
          </a:p>
          <a:p>
            <a:pPr marL="403225" indent="-207645">
              <a:lnSpc>
                <a:spcPct val="100000"/>
              </a:lnSpc>
              <a:spcBef>
                <a:spcPts val="500"/>
              </a:spcBef>
              <a:buFont typeface="Arial" panose="020B0604020202020204" pitchFamily="34" charset="0"/>
              <a:buChar char="•"/>
            </a:pPr>
            <a:endParaRPr lang="fr-FR" dirty="0">
              <a:solidFill>
                <a:srgbClr val="000000"/>
              </a:solidFill>
              <a:latin typeface="Bahnschrift SemiLight" panose="020B0502040204020203" pitchFamily="34" charset="0"/>
              <a:ea typeface="Lato Regular"/>
              <a:cs typeface="Lato Regular"/>
            </a:endParaRPr>
          </a:p>
          <a:p>
            <a:pPr marL="194945" rtl="0">
              <a:lnSpc>
                <a:spcPct val="100000"/>
              </a:lnSpc>
              <a:spcBef>
                <a:spcPts val="500"/>
              </a:spcBef>
            </a:pPr>
            <a:r>
              <a:rPr lang="en" b="0" i="0" u="none" strike="noStrike" dirty="0">
                <a:solidFill>
                  <a:srgbClr val="000000"/>
                </a:solidFill>
                <a:latin typeface="Bahnschrift SemiLight" panose="020B0502040204020203" pitchFamily="34" charset="0"/>
                <a:ea typeface="Lato Regular"/>
                <a:cs typeface="Lato Regular"/>
              </a:rPr>
              <a:t>Ex: Text alternatives</a:t>
            </a:r>
          </a:p>
          <a:p>
            <a:pPr marL="403225" indent="-207645" rtl="0">
              <a:lnSpc>
                <a:spcPct val="100000"/>
              </a:lnSpc>
              <a:spcBef>
                <a:spcPts val="500"/>
              </a:spcBef>
              <a:buFont typeface="Arial" panose="020B0604020202020204" pitchFamily="34" charset="0"/>
              <a:buChar char="•"/>
            </a:pPr>
            <a:r>
              <a:rPr lang="en" b="0" i="0" u="none" strike="noStrike" dirty="0">
                <a:solidFill>
                  <a:srgbClr val="000000"/>
                </a:solidFill>
                <a:latin typeface="Bahnschrift SemiLight" panose="020B0502040204020203" pitchFamily="34" charset="0"/>
                <a:ea typeface="Lato Regular"/>
                <a:cs typeface="Lato Regular"/>
              </a:rPr>
              <a:t>The designer imagines a page with images </a:t>
            </a:r>
            <a:endParaRPr lang="fr-FR" dirty="0">
              <a:solidFill>
                <a:srgbClr val="000000"/>
              </a:solidFill>
              <a:latin typeface="Bahnschrift SemiLight" panose="020B0502040204020203" pitchFamily="34" charset="0"/>
              <a:ea typeface="Lato Regular"/>
              <a:cs typeface="Lato Regular"/>
            </a:endParaRPr>
          </a:p>
          <a:p>
            <a:pPr marL="403225" indent="-207645" rtl="0">
              <a:lnSpc>
                <a:spcPct val="100000"/>
              </a:lnSpc>
              <a:spcBef>
                <a:spcPts val="500"/>
              </a:spcBef>
              <a:buFont typeface="Arial" panose="020B0604020202020204" pitchFamily="34" charset="0"/>
              <a:buChar char="•"/>
            </a:pPr>
            <a:r>
              <a:rPr lang="en" b="0" i="0" u="none" strike="noStrike" dirty="0">
                <a:solidFill>
                  <a:srgbClr val="000000"/>
                </a:solidFill>
                <a:latin typeface="Bahnschrift SemiLight" panose="020B0502040204020203" pitchFamily="34" charset="0"/>
                <a:ea typeface="Lato Regular"/>
                <a:cs typeface="Lato Regular"/>
              </a:rPr>
              <a:t>The copywriter writes text alternatives for these images (for visitors who don't see them).</a:t>
            </a:r>
          </a:p>
          <a:p>
            <a:pPr marL="403225" indent="-207645" rtl="0">
              <a:lnSpc>
                <a:spcPct val="100000"/>
              </a:lnSpc>
              <a:spcBef>
                <a:spcPts val="500"/>
              </a:spcBef>
              <a:buFont typeface="Arial" panose="020B0604020202020204" pitchFamily="34" charset="0"/>
              <a:buChar char="•"/>
            </a:pPr>
            <a:r>
              <a:rPr lang="en" b="0" i="0" u="none" strike="noStrike" dirty="0">
                <a:solidFill>
                  <a:srgbClr val="000000"/>
                </a:solidFill>
                <a:latin typeface="Bahnschrift SemiLight" panose="020B0502040204020203" pitchFamily="34" charset="0"/>
                <a:ea typeface="Lato Regular"/>
                <a:cs typeface="Lato Regular"/>
              </a:rPr>
              <a:t>The developer has to find all these texts and integrate them into his code.</a:t>
            </a:r>
          </a:p>
          <a:p>
            <a:pPr marL="194945">
              <a:lnSpc>
                <a:spcPct val="100000"/>
              </a:lnSpc>
              <a:spcBef>
                <a:spcPts val="500"/>
              </a:spcBef>
            </a:pPr>
            <a:endParaRPr lang="fr-BE" sz="1400" dirty="0">
              <a:solidFill>
                <a:srgbClr val="000000"/>
              </a:solidFill>
              <a:latin typeface="Bahnschrift"/>
              <a:ea typeface="Lato Regular"/>
              <a:cs typeface="Lato Regular"/>
            </a:endParaRPr>
          </a:p>
        </p:txBody>
      </p:sp>
      <p:pic>
        <p:nvPicPr>
          <p:cNvPr id="6" name="Image 5" descr="Une image contenant texte, capture d’écran, Police, conception&#10;&#10;Le contenu généré par l’IA peut être incorrect.">
            <a:extLst>
              <a:ext uri="{FF2B5EF4-FFF2-40B4-BE49-F238E27FC236}">
                <a16:creationId xmlns:a16="http://schemas.microsoft.com/office/drawing/2014/main" id="{BA72B244-016F-6C33-0302-7A9B1D887F53}"/>
              </a:ext>
            </a:extLst>
          </p:cNvPr>
          <p:cNvPicPr>
            <a:picLocks noChangeAspect="1"/>
          </p:cNvPicPr>
          <p:nvPr/>
        </p:nvPicPr>
        <p:blipFill>
          <a:blip r:embed="rId3"/>
          <a:stretch>
            <a:fillRect/>
          </a:stretch>
        </p:blipFill>
        <p:spPr>
          <a:xfrm>
            <a:off x="7907948" y="1883303"/>
            <a:ext cx="3120608" cy="3305078"/>
          </a:xfrm>
          <a:prstGeom prst="rect">
            <a:avLst/>
          </a:prstGeom>
        </p:spPr>
      </p:pic>
      <p:sp>
        <p:nvSpPr>
          <p:cNvPr id="10" name="ZoneTexte 9">
            <a:extLst>
              <a:ext uri="{FF2B5EF4-FFF2-40B4-BE49-F238E27FC236}">
                <a16:creationId xmlns:a16="http://schemas.microsoft.com/office/drawing/2014/main" id="{94A459A5-B17A-6D6F-F111-B7EE2634CC66}"/>
              </a:ext>
            </a:extLst>
          </p:cNvPr>
          <p:cNvSpPr txBox="1"/>
          <p:nvPr/>
        </p:nvSpPr>
        <p:spPr>
          <a:xfrm>
            <a:off x="7825154" y="5350119"/>
            <a:ext cx="3789484" cy="307777"/>
          </a:xfrm>
          <a:prstGeom prst="rect">
            <a:avLst/>
          </a:prstGeom>
          <a:noFill/>
        </p:spPr>
        <p:txBody>
          <a:bodyPr wrap="square" lIns="91440" tIns="45720" rIns="91440" bIns="45720" rtlCol="0" anchor="t">
            <a:noAutofit/>
          </a:bodyPr>
          <a:lstStyle/>
          <a:p>
            <a:pPr rtl="0"/>
            <a:r>
              <a:rPr lang="en" sz="1400" b="0" i="0" u="none" strike="noStrike" dirty="0">
                <a:latin typeface="Bahnschrift"/>
                <a:hlinkClick r:id="rId4">
                  <a:extLst>
                    <a:ext uri="{A12FA001-AC4F-418D-AE19-62706E023703}">
                      <ahyp:hlinkClr xmlns:ahyp="http://schemas.microsoft.com/office/drawing/2018/hyperlinkcolor" val="tx"/>
                    </a:ext>
                  </a:extLst>
                </a:hlinkClick>
              </a:rPr>
              <a:t>Home | ALE Brussels (sodexo.be)</a:t>
            </a:r>
            <a:endParaRPr lang="fr-FR" sz="1400" dirty="0">
              <a:latin typeface="Bahnschrift"/>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1478348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A7E269F-5F48-A154-3E4E-68511EBDA553}"/>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EB924EAF-2BD8-5D98-0721-7D56F3890D0F}"/>
              </a:ext>
            </a:extLst>
          </p:cNvPr>
          <p:cNvSpPr txBox="1">
            <a:spLocks noGrp="1"/>
          </p:cNvSpPr>
          <p:nvPr>
            <p:ph type="title"/>
          </p:nvPr>
        </p:nvSpPr>
        <p:spPr>
          <a:xfrm>
            <a:off x="838200" y="365125"/>
            <a:ext cx="10515600" cy="1325563"/>
          </a:xfrm>
        </p:spPr>
        <p:txBody>
          <a:bodyPr anchor="ctr">
            <a:normAutofit/>
          </a:bodyPr>
          <a:lstStyle/>
          <a:p>
            <a:endParaRPr lang="fr-FR" dirty="0"/>
          </a:p>
        </p:txBody>
      </p:sp>
      <p:sp>
        <p:nvSpPr>
          <p:cNvPr id="381" name="Content Placeholder 2">
            <a:extLst>
              <a:ext uri="{FF2B5EF4-FFF2-40B4-BE49-F238E27FC236}">
                <a16:creationId xmlns:a16="http://schemas.microsoft.com/office/drawing/2014/main" id="{BCC31F20-3FDE-EF88-E90A-A136EEF84B2B}"/>
              </a:ext>
            </a:extLst>
          </p:cNvPr>
          <p:cNvSpPr>
            <a:spLocks noGrp="1"/>
          </p:cNvSpPr>
          <p:nvPr>
            <p:ph sz="half" idx="1"/>
          </p:nvPr>
        </p:nvSpPr>
        <p:spPr>
          <a:xfrm>
            <a:off x="838200" y="1825625"/>
            <a:ext cx="5181600" cy="4351338"/>
          </a:xfrm>
        </p:spPr>
        <p:txBody>
          <a:bodyPr/>
          <a:lstStyle/>
          <a:p>
            <a:pPr marL="0" indent="0">
              <a:buNone/>
            </a:pPr>
            <a:endParaRPr lang="fr" sz="4800" dirty="0">
              <a:latin typeface="Bahnschrift SemiBold"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640ECC0A-AA6E-658E-AC42-79D70417DC9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49376" y="1718565"/>
            <a:ext cx="3709459" cy="4929515"/>
          </a:xfrm>
          <a:prstGeom prst="rect">
            <a:avLst/>
          </a:prstGeom>
          <a:solidFill>
            <a:srgbClr val="FFFFFF"/>
          </a:solidFill>
        </p:spPr>
      </p:pic>
      <p:sp>
        <p:nvSpPr>
          <p:cNvPr id="3" name="TextBox 2">
            <a:extLst>
              <a:ext uri="{FF2B5EF4-FFF2-40B4-BE49-F238E27FC236}">
                <a16:creationId xmlns:a16="http://schemas.microsoft.com/office/drawing/2014/main" id="{2F22DCD8-148E-C4D4-8C7C-C3485E43B562}"/>
              </a:ext>
            </a:extLst>
          </p:cNvPr>
          <p:cNvSpPr txBox="1"/>
          <p:nvPr/>
        </p:nvSpPr>
        <p:spPr>
          <a:xfrm>
            <a:off x="690448" y="3051821"/>
            <a:ext cx="6094140" cy="707886"/>
          </a:xfrm>
          <a:prstGeom prst="rect">
            <a:avLst/>
          </a:prstGeom>
          <a:noFill/>
        </p:spPr>
        <p:txBody>
          <a:bodyPr wrap="square">
            <a:spAutoFit/>
          </a:bodyPr>
          <a:lstStyle/>
          <a:p>
            <a:r>
              <a:rPr lang="fr" sz="4000" dirty="0">
                <a:latin typeface="Bahnschrift SemiBold" panose="020B0502040204020203" pitchFamily="34" charset="0"/>
              </a:rPr>
              <a:t>03. </a:t>
            </a:r>
            <a:r>
              <a:rPr lang="fr" sz="4000" dirty="0">
                <a:latin typeface="Bahnschrift"/>
              </a:rPr>
              <a:t>Agility</a:t>
            </a:r>
            <a:endParaRPr lang="fr" sz="4000" dirty="0">
              <a:latin typeface="Bahnschrift SemiBold" panose="020B0502040204020203" pitchFamily="34" charset="0"/>
            </a:endParaRPr>
          </a:p>
        </p:txBody>
      </p:sp>
      <p:sp>
        <p:nvSpPr>
          <p:cNvPr id="2" name="TextBox 1">
            <a:extLst>
              <a:ext uri="{FF2B5EF4-FFF2-40B4-BE49-F238E27FC236}">
                <a16:creationId xmlns:a16="http://schemas.microsoft.com/office/drawing/2014/main" id="{591448B3-C7F8-484E-C5C1-94B8A8F36B07}"/>
              </a:ext>
            </a:extLst>
          </p:cNvPr>
          <p:cNvSpPr txBox="1"/>
          <p:nvPr/>
        </p:nvSpPr>
        <p:spPr>
          <a:xfrm>
            <a:off x="227375" y="6094082"/>
            <a:ext cx="47643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0000EE"/>
                </a:solidFill>
                <a:latin typeface="Bahnschrift SemiBold"/>
                <a:cs typeface="Segoe UI"/>
                <a:hlinkClick r:id="rId4" tooltip="https://france-handicap-info.com/international/actualites-internationales-journees-mondiales/180-journee-mondiale-/5034-le-braille-plus-de-siecles-d-existence-a-t-il-encore-un-avenir-a-l-heure-du-tout-numerique"/>
              </a:rPr>
              <a:t>https://france-handicap-info.com/international/actualites-internationales-journees-mondiales/180-journee-mondiale-/5034-le-braille-plus-de-siecles-d-existence-a-t-il-encore-un-avenir-a-l-heure-du-tout-numerique</a:t>
            </a:r>
            <a:endParaRPr lang="en-US" sz="1000">
              <a:latin typeface="Bahnschrift SemiBold"/>
            </a:endParaRPr>
          </a:p>
        </p:txBody>
      </p:sp>
    </p:spTree>
    <p:extLst>
      <p:ext uri="{BB962C8B-B14F-4D97-AF65-F5344CB8AC3E}">
        <p14:creationId xmlns:p14="http://schemas.microsoft.com/office/powerpoint/2010/main" val="2551034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E05200F-583A-2CE9-B423-8F5B69076C63}"/>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C580861-F68A-0B3A-EB74-4812503700EC}"/>
              </a:ext>
            </a:extLst>
          </p:cNvPr>
          <p:cNvSpPr txBox="1">
            <a:spLocks noGrp="1"/>
          </p:cNvSpPr>
          <p:nvPr>
            <p:ph type="title"/>
          </p:nvPr>
        </p:nvSpPr>
        <p:spPr/>
        <p:txBody>
          <a:bodyPr>
            <a:noAutofit/>
          </a:bodyPr>
          <a:lstStyle/>
          <a:p>
            <a:r>
              <a:rPr lang="en" dirty="0">
                <a:latin typeface="Bahnschrift SemiBold"/>
                <a:cs typeface="Arial"/>
              </a:rPr>
              <a:t>Project Phase</a:t>
            </a:r>
            <a:endParaRPr lang="fr-FR" dirty="0"/>
          </a:p>
        </p:txBody>
      </p:sp>
      <p:sp>
        <p:nvSpPr>
          <p:cNvPr id="6" name="TextBox 12">
            <a:extLst>
              <a:ext uri="{FF2B5EF4-FFF2-40B4-BE49-F238E27FC236}">
                <a16:creationId xmlns:a16="http://schemas.microsoft.com/office/drawing/2014/main" id="{156A25BA-CC2C-D6D6-9340-2C60789E40B7}"/>
              </a:ext>
            </a:extLst>
          </p:cNvPr>
          <p:cNvSpPr txBox="1"/>
          <p:nvPr/>
        </p:nvSpPr>
        <p:spPr>
          <a:xfrm>
            <a:off x="9218527" y="3542211"/>
            <a:ext cx="2593112" cy="1410890"/>
          </a:xfrm>
          <a:prstGeom prst="rect">
            <a:avLst/>
          </a:prstGeom>
          <a:noFill/>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Integrate a11y </a:t>
            </a:r>
            <a:r>
              <a:rPr lang="en" sz="1400" b="0" i="0" u="none" strike="noStrike" dirty="0">
                <a:solidFill>
                  <a:srgbClr val="333333"/>
                </a:solidFill>
                <a:latin typeface="Bahnschrift SemiLight" panose="020B0502040204020203" pitchFamily="34" charset="0"/>
              </a:rPr>
              <a:t>into detailed functional specifications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Mock-ups, prototypes and wireframes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Integrating the a11y into the style guide, the design system</a:t>
            </a:r>
            <a:endParaRPr lang="fr-BE" sz="1400" b="0" i="0" dirty="0">
              <a:solidFill>
                <a:srgbClr val="333333"/>
              </a:solidFill>
              <a:effectLst/>
              <a:latin typeface="Bahnschrift SemiLight" panose="020B0502040204020203" pitchFamily="34" charset="0"/>
            </a:endParaRP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Validate</a:t>
            </a:r>
            <a:r>
              <a:rPr lang="en" sz="1400" b="0" i="0" u="none" strike="noStrike" dirty="0">
                <a:solidFill>
                  <a:srgbClr val="333333"/>
                </a:solidFill>
                <a:latin typeface="Bahnschrift SemiLight" panose="020B0502040204020203" pitchFamily="34" charset="0"/>
              </a:rPr>
              <a:t> designs and content</a:t>
            </a:r>
            <a:endParaRPr lang="fr-BE" sz="1400" b="0" i="0" dirty="0">
              <a:solidFill>
                <a:srgbClr val="333333"/>
              </a:solidFill>
              <a:effectLst/>
              <a:latin typeface="Bahnschrift SemiLight" panose="020B0502040204020203" pitchFamily="34" charset="0"/>
            </a:endParaRPr>
          </a:p>
          <a:p>
            <a:pPr algn="l"/>
            <a:endParaRPr lang="fr-BE" sz="1400" b="0" i="0" dirty="0">
              <a:solidFill>
                <a:srgbClr val="333333"/>
              </a:solidFill>
              <a:effectLst/>
              <a:latin typeface="Bahnschrift"/>
            </a:endParaRPr>
          </a:p>
          <a:p>
            <a:endParaRPr lang="fr-BE" sz="1400" b="0" i="0" dirty="0">
              <a:solidFill>
                <a:srgbClr val="333333"/>
              </a:solidFill>
              <a:effectLst/>
              <a:latin typeface="Bahnschrift"/>
            </a:endParaRPr>
          </a:p>
          <a:p>
            <a:pPr algn="l"/>
            <a:endParaRPr lang="fr-BE" sz="1400" b="0" i="0" dirty="0">
              <a:solidFill>
                <a:srgbClr val="333333"/>
              </a:solidFill>
              <a:effectLst/>
              <a:latin typeface="Bahnschrift"/>
            </a:endParaRPr>
          </a:p>
        </p:txBody>
      </p:sp>
      <p:sp>
        <p:nvSpPr>
          <p:cNvPr id="8" name="TextBox 15">
            <a:extLst>
              <a:ext uri="{FF2B5EF4-FFF2-40B4-BE49-F238E27FC236}">
                <a16:creationId xmlns:a16="http://schemas.microsoft.com/office/drawing/2014/main" id="{AB4CC369-7CF4-B440-43DC-5B9AFCCC4DCA}"/>
              </a:ext>
            </a:extLst>
          </p:cNvPr>
          <p:cNvSpPr txBox="1"/>
          <p:nvPr/>
        </p:nvSpPr>
        <p:spPr>
          <a:xfrm>
            <a:off x="6848800" y="5528658"/>
            <a:ext cx="3053988" cy="964217"/>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Integrating a11y </a:t>
            </a:r>
            <a:r>
              <a:rPr lang="en" sz="1400" b="0" i="0" u="none" strike="noStrike" dirty="0">
                <a:solidFill>
                  <a:srgbClr val="333333"/>
                </a:solidFill>
                <a:latin typeface="Bahnschrift SemiLight" panose="020B0502040204020203" pitchFamily="34" charset="0"/>
              </a:rPr>
              <a:t>into templates and templates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Use of component libraries (e.g. Boostrap...)</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Development </a:t>
            </a:r>
            <a:r>
              <a:rPr lang="en" sz="1400" b="1" i="0" u="none" strike="noStrike" dirty="0">
                <a:solidFill>
                  <a:srgbClr val="333333"/>
                </a:solidFill>
                <a:latin typeface="Bahnschrift SemiLight" panose="020B0502040204020203" pitchFamily="34" charset="0"/>
              </a:rPr>
              <a:t>validation</a:t>
            </a:r>
          </a:p>
          <a:p>
            <a:endParaRPr lang="fr-BE" sz="1400" b="0" i="0" dirty="0">
              <a:solidFill>
                <a:srgbClr val="333333"/>
              </a:solidFill>
              <a:effectLst/>
              <a:latin typeface="Bahnschrift"/>
            </a:endParaRPr>
          </a:p>
          <a:p>
            <a:pPr algn="l"/>
            <a:endParaRPr lang="fr-BE" sz="1400" b="0" i="0" dirty="0">
              <a:solidFill>
                <a:srgbClr val="333333"/>
              </a:solidFill>
              <a:effectLst/>
              <a:latin typeface="Bahnschrift"/>
            </a:endParaRPr>
          </a:p>
        </p:txBody>
      </p:sp>
      <p:sp>
        <p:nvSpPr>
          <p:cNvPr id="10" name="TextBox 17">
            <a:extLst>
              <a:ext uri="{FF2B5EF4-FFF2-40B4-BE49-F238E27FC236}">
                <a16:creationId xmlns:a16="http://schemas.microsoft.com/office/drawing/2014/main" id="{8EBCABC3-32EE-6ECB-8289-1E8698B2125D}"/>
              </a:ext>
            </a:extLst>
          </p:cNvPr>
          <p:cNvSpPr txBox="1"/>
          <p:nvPr/>
        </p:nvSpPr>
        <p:spPr>
          <a:xfrm>
            <a:off x="1676398" y="5131520"/>
            <a:ext cx="1927409" cy="654623"/>
          </a:xfrm>
          <a:prstGeom prst="rect">
            <a:avLst/>
          </a:prstGeom>
          <a:noFill/>
        </p:spPr>
        <p:txBody>
          <a:bodyPr wrap="square" lIns="91440" tIns="45720" rIns="91440" bIns="4572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Final sample audit</a:t>
            </a:r>
          </a:p>
          <a:p>
            <a:pPr marL="285750" indent="-285750" algn="l"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Accessibility declaration</a:t>
            </a:r>
            <a:endParaRPr lang="fr-BE" sz="1400" b="0" i="0" dirty="0">
              <a:solidFill>
                <a:srgbClr val="333333"/>
              </a:solidFill>
              <a:effectLst/>
              <a:latin typeface="Bahnschrift SemiLight" panose="020B0502040204020203" pitchFamily="34" charset="0"/>
            </a:endParaRPr>
          </a:p>
          <a:p>
            <a:pPr algn="l"/>
            <a:endParaRPr lang="fr-BE" sz="1400" b="0" i="0" dirty="0">
              <a:solidFill>
                <a:srgbClr val="333333"/>
              </a:solidFill>
              <a:effectLst/>
              <a:latin typeface="Bahnschrift"/>
            </a:endParaRPr>
          </a:p>
        </p:txBody>
      </p:sp>
      <p:graphicFrame>
        <p:nvGraphicFramePr>
          <p:cNvPr id="12" name="Diagram 8">
            <a:extLst>
              <a:ext uri="{FF2B5EF4-FFF2-40B4-BE49-F238E27FC236}">
                <a16:creationId xmlns:a16="http://schemas.microsoft.com/office/drawing/2014/main" id="{D72678B4-6DE5-E098-A25D-15071E155EAE}"/>
              </a:ext>
            </a:extLst>
          </p:cNvPr>
          <p:cNvGraphicFramePr/>
          <p:nvPr>
            <p:extLst>
              <p:ext uri="{D42A27DB-BD31-4B8C-83A1-F6EECF244321}">
                <p14:modId xmlns:p14="http://schemas.microsoft.com/office/powerpoint/2010/main" val="2306498660"/>
              </p:ext>
            </p:extLst>
          </p:nvPr>
        </p:nvGraphicFramePr>
        <p:xfrm>
          <a:off x="1825455" y="1823372"/>
          <a:ext cx="6550339" cy="4366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19">
            <a:extLst>
              <a:ext uri="{FF2B5EF4-FFF2-40B4-BE49-F238E27FC236}">
                <a16:creationId xmlns:a16="http://schemas.microsoft.com/office/drawing/2014/main" id="{AB11A243-63E4-6A26-6559-440FB0FD56C3}"/>
              </a:ext>
            </a:extLst>
          </p:cNvPr>
          <p:cNvSpPr txBox="1"/>
          <p:nvPr/>
        </p:nvSpPr>
        <p:spPr>
          <a:xfrm>
            <a:off x="616784" y="2226058"/>
            <a:ext cx="1927409" cy="1202942"/>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Maintenance and upgrading</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New content production</a:t>
            </a: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Processing user feedback and bugs</a:t>
            </a: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Recurring audits</a:t>
            </a: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KPI tracking</a:t>
            </a:r>
          </a:p>
          <a:p>
            <a:pPr algn="l"/>
            <a:endParaRPr lang="fr-BE" sz="1400" b="0" i="0" dirty="0">
              <a:solidFill>
                <a:srgbClr val="333333"/>
              </a:solidFill>
              <a:effectLst/>
              <a:latin typeface="Bahnschrift"/>
            </a:endParaRPr>
          </a:p>
        </p:txBody>
      </p:sp>
      <p:sp>
        <p:nvSpPr>
          <p:cNvPr id="60" name="TextBox 10">
            <a:extLst>
              <a:ext uri="{FF2B5EF4-FFF2-40B4-BE49-F238E27FC236}">
                <a16:creationId xmlns:a16="http://schemas.microsoft.com/office/drawing/2014/main" id="{D59DE26C-7C9A-C425-C69D-A6312771CA3E}"/>
              </a:ext>
            </a:extLst>
          </p:cNvPr>
          <p:cNvSpPr txBox="1"/>
          <p:nvPr/>
        </p:nvSpPr>
        <p:spPr>
          <a:xfrm>
            <a:off x="7024910" y="1564938"/>
            <a:ext cx="4523149" cy="1877437"/>
          </a:xfrm>
          <a:prstGeom prst="rect">
            <a:avLst/>
          </a:prstGeom>
          <a:noFill/>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Ensure the </a:t>
            </a:r>
            <a:r>
              <a:rPr lang="en" sz="1400" b="1" i="0" u="none" strike="noStrike" dirty="0">
                <a:solidFill>
                  <a:srgbClr val="333333"/>
                </a:solidFill>
                <a:latin typeface="Bahnschrift SemiLight" panose="020B0502040204020203" pitchFamily="34" charset="0"/>
              </a:rPr>
              <a:t>competence</a:t>
            </a:r>
            <a:r>
              <a:rPr lang="en" sz="1400" b="0" i="0" u="none" strike="noStrike" dirty="0">
                <a:solidFill>
                  <a:srgbClr val="333333"/>
                </a:solidFill>
                <a:latin typeface="Bahnschrift SemiLight" panose="020B0502040204020203" pitchFamily="34" charset="0"/>
              </a:rPr>
              <a:t> of business teams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Ensuring technological </a:t>
            </a:r>
            <a:r>
              <a:rPr lang="en" sz="1400" b="1" i="0" u="none" strike="noStrike" dirty="0">
                <a:solidFill>
                  <a:srgbClr val="333333"/>
                </a:solidFill>
                <a:latin typeface="Bahnschrift SemiLight" panose="020B0502040204020203" pitchFamily="34" charset="0"/>
              </a:rPr>
              <a:t>choices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Assess the </a:t>
            </a:r>
            <a:r>
              <a:rPr lang="en" sz="1400" b="1" i="0" u="none" strike="noStrike" dirty="0">
                <a:solidFill>
                  <a:srgbClr val="333333"/>
                </a:solidFill>
                <a:latin typeface="Bahnschrift SemiLight" panose="020B0502040204020203" pitchFamily="34" charset="0"/>
              </a:rPr>
              <a:t>need for external training </a:t>
            </a:r>
            <a:r>
              <a:rPr lang="en" sz="1400" b="0" i="0" u="none" strike="noStrike" dirty="0">
                <a:solidFill>
                  <a:srgbClr val="333333"/>
                </a:solidFill>
                <a:latin typeface="Bahnschrift SemiLight" panose="020B0502040204020203" pitchFamily="34" charset="0"/>
              </a:rPr>
              <a:t>and/or support</a:t>
            </a: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Anticipating </a:t>
            </a:r>
            <a:r>
              <a:rPr lang="en" sz="1400" b="0" i="0" u="none" strike="noStrike" dirty="0">
                <a:solidFill>
                  <a:srgbClr val="333333"/>
                </a:solidFill>
                <a:latin typeface="Bahnschrift SemiLight" panose="020B0502040204020203" pitchFamily="34" charset="0"/>
              </a:rPr>
              <a:t>solutions to the most complex problems</a:t>
            </a:r>
          </a:p>
          <a:p>
            <a:pPr marL="285750" indent="-285750" rtl="0">
              <a:buClr>
                <a:srgbClr val="FF4C89"/>
              </a:buClr>
              <a:buFont typeface="Arial" panose="020B0604020202020204" pitchFamily="34" charset="0"/>
              <a:buChar char="•"/>
            </a:pPr>
            <a:r>
              <a:rPr lang="en" sz="1400" b="1" i="0" u="none" strike="noStrike" dirty="0">
                <a:solidFill>
                  <a:srgbClr val="333333"/>
                </a:solidFill>
                <a:latin typeface="Bahnschrift SemiLight" panose="020B0502040204020203" pitchFamily="34" charset="0"/>
              </a:rPr>
              <a:t>Planning</a:t>
            </a:r>
            <a:r>
              <a:rPr lang="en" sz="1400" b="0" i="0" u="none" strike="noStrike" dirty="0">
                <a:solidFill>
                  <a:srgbClr val="333333"/>
                </a:solidFill>
                <a:latin typeface="Bahnschrift SemiLight" panose="020B0502040204020203" pitchFamily="34" charset="0"/>
              </a:rPr>
              <a:t> accessibility interventions</a:t>
            </a:r>
          </a:p>
          <a:p>
            <a:pPr marL="285750" indent="-285750" rtl="0">
              <a:buClr>
                <a:srgbClr val="FF4C89"/>
              </a:buClr>
              <a:buFont typeface="Arial" panose="020B0604020202020204" pitchFamily="34" charset="0"/>
              <a:buChar char="•"/>
            </a:pPr>
            <a:r>
              <a:rPr lang="en" sz="1400" b="0" i="0" u="none" strike="noStrike" dirty="0">
                <a:solidFill>
                  <a:srgbClr val="333333"/>
                </a:solidFill>
                <a:latin typeface="Bahnschrift SemiLight" panose="020B0502040204020203" pitchFamily="34" charset="0"/>
              </a:rPr>
              <a:t>Evaluate the need to </a:t>
            </a:r>
            <a:r>
              <a:rPr lang="en" sz="1400" b="1" i="0" u="none" strike="noStrike" dirty="0">
                <a:solidFill>
                  <a:srgbClr val="333333"/>
                </a:solidFill>
                <a:latin typeface="Bahnschrift SemiLight" panose="020B0502040204020203" pitchFamily="34" charset="0"/>
              </a:rPr>
              <a:t>equip</a:t>
            </a:r>
            <a:r>
              <a:rPr lang="en" sz="1400" b="0" i="0" u="none" strike="noStrike" dirty="0">
                <a:solidFill>
                  <a:srgbClr val="333333"/>
                </a:solidFill>
                <a:latin typeface="Bahnschrift SemiLight" panose="020B0502040204020203" pitchFamily="34" charset="0"/>
              </a:rPr>
              <a:t> the team</a:t>
            </a:r>
          </a:p>
          <a:p>
            <a:endParaRPr lang="fr-BE" sz="1400" b="0" i="0" cap="all" dirty="0">
              <a:solidFill>
                <a:srgbClr val="333333"/>
              </a:solidFill>
              <a:effectLst/>
              <a:latin typeface="Bahnschrift"/>
            </a:endParaRPr>
          </a:p>
          <a:p>
            <a:pPr algn="l"/>
            <a:endParaRPr lang="fr-BE" sz="1400" b="0" i="0" dirty="0">
              <a:solidFill>
                <a:srgbClr val="333333"/>
              </a:solidFill>
              <a:effectLst/>
              <a:latin typeface="Bahnschrift"/>
            </a:endParaRPr>
          </a:p>
        </p:txBody>
      </p:sp>
      <p:pic>
        <p:nvPicPr>
          <p:cNvPr id="2" name="Picture 1">
            <a:extLst>
              <a:ext uri="{FF2B5EF4-FFF2-40B4-BE49-F238E27FC236}">
                <a16:creationId xmlns:a16="http://schemas.microsoft.com/office/drawing/2014/main" id="{65858251-1279-9B03-510B-2BE93AD7F1E5}"/>
              </a:ext>
            </a:extLst>
          </p:cNvPr>
          <p:cNvPicPr>
            <a:picLocks noChangeAspect="1"/>
          </p:cNvPicPr>
          <p:nvPr/>
        </p:nvPicPr>
        <p:blipFill>
          <a:blip r:embed="rId8"/>
          <a:srcRect l="-4728" t="73592" r="34433" b="-5146"/>
          <a:stretch>
            <a:fillRect/>
          </a:stretch>
        </p:blipFill>
        <p:spPr>
          <a:xfrm>
            <a:off x="10875054" y="6444632"/>
            <a:ext cx="936585" cy="290257"/>
          </a:xfrm>
          <a:prstGeom prst="rect">
            <a:avLst/>
          </a:prstGeom>
        </p:spPr>
      </p:pic>
    </p:spTree>
    <p:extLst>
      <p:ext uri="{BB962C8B-B14F-4D97-AF65-F5344CB8AC3E}">
        <p14:creationId xmlns:p14="http://schemas.microsoft.com/office/powerpoint/2010/main" val="316207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B28A6BC-D36D-6D88-8771-AB4F841CD7CD}"/>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386E51EC-350D-6059-657F-69B9002E09F5}"/>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3" name="Rectangle 2">
            <a:extLst>
              <a:ext uri="{FF2B5EF4-FFF2-40B4-BE49-F238E27FC236}">
                <a16:creationId xmlns:a16="http://schemas.microsoft.com/office/drawing/2014/main" id="{9005D457-E1B2-6566-70BC-26BC60618807}"/>
              </a:ext>
            </a:extLst>
          </p:cNvPr>
          <p:cNvSpPr/>
          <p:nvPr/>
        </p:nvSpPr>
        <p:spPr>
          <a:xfrm>
            <a:off x="6174210" y="6322990"/>
            <a:ext cx="4270376" cy="150930"/>
          </a:xfrm>
          <a:prstGeom prst="rect">
            <a:avLst/>
          </a:prstGeom>
        </p:spPr>
        <p:txBody>
          <a:bodyPr wrap="square">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 sz="1000" b="0" i="0" u="none" strike="noStrike" dirty="0">
                <a:latin typeface="Montserrat"/>
                <a:hlinkClick r:id="rId3"/>
              </a:rPr>
              <a:t>https://www.unimelb.edu.au/__data/assets/pdf_file/0005/2777567/responsibilities-20190219.pdf</a:t>
            </a:r>
            <a:r>
              <a:rPr lang="en" sz="1000" b="0" i="0" u="none" strike="noStrike" dirty="0">
                <a:latin typeface="Montserrat"/>
              </a:rPr>
              <a:t> </a:t>
            </a:r>
          </a:p>
        </p:txBody>
      </p:sp>
      <p:pic>
        <p:nvPicPr>
          <p:cNvPr id="4" name="Picture 2" descr="Diagram showing WCAG responsibilities divided amongst project roles">
            <a:extLst>
              <a:ext uri="{FF2B5EF4-FFF2-40B4-BE49-F238E27FC236}">
                <a16:creationId xmlns:a16="http://schemas.microsoft.com/office/drawing/2014/main" id="{0F0E420E-389E-4ED6-1BEF-3E491420787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30283" y="1690688"/>
            <a:ext cx="6150567" cy="43386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658A296-0DCC-0CA9-5338-94CBA13F0331}"/>
              </a:ext>
            </a:extLst>
          </p:cNvPr>
          <p:cNvSpPr txBox="1"/>
          <p:nvPr/>
        </p:nvSpPr>
        <p:spPr>
          <a:xfrm>
            <a:off x="348475" y="2828835"/>
            <a:ext cx="4480003" cy="1754326"/>
          </a:xfrm>
          <a:prstGeom prst="rect">
            <a:avLst/>
          </a:prstGeom>
          <a:noFill/>
        </p:spPr>
        <p:txBody>
          <a:bodyPr wrap="square">
            <a:spAutoFit/>
          </a:bodyPr>
          <a:lstStyle/>
          <a:p>
            <a:pPr>
              <a:spcBef>
                <a:spcPct val="0"/>
              </a:spcBef>
              <a:spcAft>
                <a:spcPct val="0"/>
              </a:spcAft>
            </a:pPr>
            <a:r>
              <a:rPr lang="en-US" dirty="0">
                <a:latin typeface="Bahnschrift SemiLight" panose="020B0502040204020203" pitchFamily="34" charset="0"/>
              </a:rPr>
              <a:t>Defining responsibilities by project role—such as designers, developers, content creators, testers, and project managers—ensures that each team member understands their specific tasks and contributions. </a:t>
            </a:r>
          </a:p>
        </p:txBody>
      </p:sp>
    </p:spTree>
    <p:extLst>
      <p:ext uri="{BB962C8B-B14F-4D97-AF65-F5344CB8AC3E}">
        <p14:creationId xmlns:p14="http://schemas.microsoft.com/office/powerpoint/2010/main" val="2385128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7C197C7-8892-C560-4F8E-9B6419F9E5B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69A1096D-6522-8B47-47B2-F9381EAD62D5}"/>
              </a:ext>
            </a:extLst>
          </p:cNvPr>
          <p:cNvSpPr txBox="1">
            <a:spLocks noGrp="1"/>
          </p:cNvSpPr>
          <p:nvPr>
            <p:ph type="title"/>
          </p:nvPr>
        </p:nvSpPr>
        <p:spPr/>
        <p:txBody>
          <a:bodyPr>
            <a:noAutofit/>
          </a:bodyPr>
          <a:lstStyle/>
          <a:p>
            <a:r>
              <a:rPr lang="en">
                <a:solidFill>
                  <a:srgbClr val="000000"/>
                </a:solidFill>
                <a:latin typeface="Bahnschrift SemiBold"/>
                <a:cs typeface="Arial"/>
              </a:rPr>
              <a:t>Ready for the future?</a:t>
            </a:r>
          </a:p>
        </p:txBody>
      </p:sp>
      <p:grpSp>
        <p:nvGrpSpPr>
          <p:cNvPr id="12" name="Groupe 11">
            <a:extLst>
              <a:ext uri="{FF2B5EF4-FFF2-40B4-BE49-F238E27FC236}">
                <a16:creationId xmlns:a16="http://schemas.microsoft.com/office/drawing/2014/main" id="{564C385E-EBF7-D899-3687-26FCDBCDBA98}"/>
              </a:ext>
            </a:extLst>
          </p:cNvPr>
          <p:cNvGrpSpPr/>
          <p:nvPr/>
        </p:nvGrpSpPr>
        <p:grpSpPr>
          <a:xfrm>
            <a:off x="2472572" y="2187596"/>
            <a:ext cx="6572443" cy="2765859"/>
            <a:chOff x="1047963" y="2419509"/>
            <a:chExt cx="15466018" cy="6508513"/>
          </a:xfrm>
        </p:grpSpPr>
        <p:pic>
          <p:nvPicPr>
            <p:cNvPr id="10" name="Picture 2" descr="Image result for économe">
              <a:extLst>
                <a:ext uri="{FF2B5EF4-FFF2-40B4-BE49-F238E27FC236}">
                  <a16:creationId xmlns:a16="http://schemas.microsoft.com/office/drawing/2014/main" id="{5E3691E7-56D0-EE4F-E62A-743393090D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35158" y="3271864"/>
              <a:ext cx="5178823" cy="52402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télécommande">
              <a:extLst>
                <a:ext uri="{FF2B5EF4-FFF2-40B4-BE49-F238E27FC236}">
                  <a16:creationId xmlns:a16="http://schemas.microsoft.com/office/drawing/2014/main" id="{4932A113-CDCF-6571-65DB-FCB8BA2D784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flipH="1">
              <a:off x="1047963" y="2419509"/>
              <a:ext cx="8912225" cy="650851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0BC99D48-491C-2029-74D4-EA0416490EE9}"/>
              </a:ext>
            </a:extLst>
          </p:cNvPr>
          <p:cNvSpPr txBox="1"/>
          <p:nvPr/>
        </p:nvSpPr>
        <p:spPr>
          <a:xfrm>
            <a:off x="7944618" y="6085426"/>
            <a:ext cx="3787341" cy="215444"/>
          </a:xfrm>
          <a:prstGeom prst="rect">
            <a:avLst/>
          </a:prstGeom>
          <a:noFill/>
        </p:spPr>
        <p:txBody>
          <a:bodyPr wrap="square">
            <a:spAutoFit/>
          </a:bodyPr>
          <a:lstStyle/>
          <a:p>
            <a:r>
              <a:rPr lang="fr-BE" sz="800" dirty="0">
                <a:latin typeface="Bahnschrift SemiLight" panose="020B0502040204020203" pitchFamily="34" charset="0"/>
              </a:rPr>
              <a:t>https://www.newegg.com/logitech-915-000148x-universal/p/N82E16880111047</a:t>
            </a:r>
          </a:p>
        </p:txBody>
      </p:sp>
      <p:sp>
        <p:nvSpPr>
          <p:cNvPr id="8" name="TextBox 7">
            <a:extLst>
              <a:ext uri="{FF2B5EF4-FFF2-40B4-BE49-F238E27FC236}">
                <a16:creationId xmlns:a16="http://schemas.microsoft.com/office/drawing/2014/main" id="{DF6A9B86-2AD6-6946-D128-9AC794FD5C78}"/>
              </a:ext>
            </a:extLst>
          </p:cNvPr>
          <p:cNvSpPr txBox="1"/>
          <p:nvPr/>
        </p:nvSpPr>
        <p:spPr>
          <a:xfrm>
            <a:off x="7944618" y="6300870"/>
            <a:ext cx="4247382" cy="338554"/>
          </a:xfrm>
          <a:prstGeom prst="rect">
            <a:avLst/>
          </a:prstGeom>
          <a:noFill/>
        </p:spPr>
        <p:txBody>
          <a:bodyPr wrap="square">
            <a:spAutoFit/>
          </a:bodyPr>
          <a:lstStyle/>
          <a:p>
            <a:r>
              <a:rPr lang="fr-BE" sz="800" dirty="0">
                <a:latin typeface="Bahnschrift SemiLight" panose="020B0502040204020203" pitchFamily="34" charset="0"/>
              </a:rPr>
              <a:t>https://www.macuisinesante.com/recipe-items/curry-de-courge-butternut-autres-legumes/</a:t>
            </a:r>
          </a:p>
        </p:txBody>
      </p:sp>
    </p:spTree>
    <p:extLst>
      <p:ext uri="{BB962C8B-B14F-4D97-AF65-F5344CB8AC3E}">
        <p14:creationId xmlns:p14="http://schemas.microsoft.com/office/powerpoint/2010/main" val="25688205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A7C71BC-60F7-97F7-656D-8C08D1AF5445}"/>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F6DB242C-9843-C72F-26ED-34B2D22148CA}"/>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BAE799FD-5E29-E8C6-476A-34E643AC6046}"/>
              </a:ext>
            </a:extLst>
          </p:cNvPr>
          <p:cNvSpPr txBox="1"/>
          <p:nvPr/>
        </p:nvSpPr>
        <p:spPr>
          <a:xfrm>
            <a:off x="561278" y="1968560"/>
            <a:ext cx="10792522" cy="5539978"/>
          </a:xfrm>
          <a:prstGeom prst="rect">
            <a:avLst/>
          </a:prstGeom>
          <a:noFill/>
        </p:spPr>
        <p:txBody>
          <a:bodyPr wrap="square" rtlCol="0">
            <a:spAutoFit/>
          </a:bodyPr>
          <a:lstStyle/>
          <a:p>
            <a:r>
              <a:rPr lang="fr-BE" sz="2400" b="1" dirty="0">
                <a:latin typeface="Bahnschrift SemiLight" panose="020B0502040204020203" pitchFamily="34" charset="0"/>
              </a:rPr>
              <a:t>Product </a:t>
            </a:r>
            <a:r>
              <a:rPr lang="fr-BE" sz="2400" b="1" dirty="0" err="1">
                <a:latin typeface="Bahnschrift SemiLight" panose="020B0502040204020203" pitchFamily="34" charset="0"/>
              </a:rPr>
              <a:t>owner</a:t>
            </a:r>
            <a:endParaRPr lang="fr-BE" sz="2400" b="1" dirty="0">
              <a:latin typeface="Bahnschrift SemiLight" panose="020B0502040204020203" pitchFamily="34" charset="0"/>
            </a:endParaRPr>
          </a:p>
          <a:p>
            <a:pPr marL="342900" indent="-342900">
              <a:buFont typeface="+mj-lt"/>
              <a:buAutoNum type="arabicPeriod"/>
            </a:pPr>
            <a:r>
              <a:rPr lang="fr-BE" sz="2400" dirty="0" err="1">
                <a:latin typeface="Bahnschrift SemiLight" panose="020B0502040204020203" pitchFamily="34" charset="0"/>
              </a:rPr>
              <a:t>Include</a:t>
            </a:r>
            <a:r>
              <a:rPr lang="fr-BE" sz="2400" dirty="0">
                <a:latin typeface="Bahnschrift SemiLight" panose="020B0502040204020203" pitchFamily="34" charset="0"/>
              </a:rPr>
              <a:t> </a:t>
            </a:r>
            <a:r>
              <a:rPr lang="fr-BE" sz="2400" dirty="0" err="1">
                <a:latin typeface="Bahnschrift SemiLight" panose="020B0502040204020203" pitchFamily="34" charset="0"/>
              </a:rPr>
              <a:t>accessibility</a:t>
            </a:r>
            <a:r>
              <a:rPr lang="fr-BE" sz="2400" dirty="0">
                <a:latin typeface="Bahnschrift SemiLight" panose="020B0502040204020203" pitchFamily="34" charset="0"/>
              </a:rPr>
              <a:t> as a </a:t>
            </a:r>
            <a:r>
              <a:rPr lang="fr-BE" sz="2400" dirty="0" err="1">
                <a:latin typeface="Bahnschrift SemiLight" panose="020B0502040204020203" pitchFamily="34" charset="0"/>
              </a:rPr>
              <a:t>project</a:t>
            </a:r>
            <a:r>
              <a:rPr lang="fr-BE" sz="2400" dirty="0">
                <a:latin typeface="Bahnschrift SemiLight" panose="020B0502040204020203" pitchFamily="34" charset="0"/>
              </a:rPr>
              <a:t> </a:t>
            </a:r>
            <a:r>
              <a:rPr lang="fr-BE" sz="2400" dirty="0" err="1">
                <a:latin typeface="Bahnschrift SemiLight" panose="020B0502040204020203" pitchFamily="34" charset="0"/>
              </a:rPr>
              <a:t>requirement</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Accessibility</a:t>
            </a:r>
            <a:r>
              <a:rPr lang="fr-BE" sz="2400" dirty="0">
                <a:latin typeface="Bahnschrift SemiLight" panose="020B0502040204020203" pitchFamily="34" charset="0"/>
              </a:rPr>
              <a:t> </a:t>
            </a:r>
            <a:r>
              <a:rPr lang="fr-BE" sz="2400" dirty="0" err="1">
                <a:latin typeface="Bahnschrift SemiLight" panose="020B0502040204020203" pitchFamily="34" charset="0"/>
              </a:rPr>
              <a:t>included</a:t>
            </a:r>
            <a:r>
              <a:rPr lang="fr-BE" sz="2400" dirty="0">
                <a:latin typeface="Bahnschrift SemiLight" panose="020B0502040204020203" pitchFamily="34" charset="0"/>
              </a:rPr>
              <a:t> in </a:t>
            </a:r>
            <a:r>
              <a:rPr lang="fr-BE" sz="2400" dirty="0" err="1">
                <a:latin typeface="Bahnschrift SemiLight" panose="020B0502040204020203" pitchFamily="34" charset="0"/>
              </a:rPr>
              <a:t>requirements</a:t>
            </a:r>
            <a:r>
              <a:rPr lang="fr-BE" sz="2400" dirty="0">
                <a:latin typeface="Bahnschrift SemiLight" panose="020B0502040204020203" pitchFamily="34" charset="0"/>
              </a:rPr>
              <a:t> documentation</a:t>
            </a:r>
          </a:p>
          <a:p>
            <a:endParaRPr lang="fr-BE" sz="2400" dirty="0">
              <a:latin typeface="Bahnschrift SemiLight" panose="020B0502040204020203" pitchFamily="34" charset="0"/>
            </a:endParaRPr>
          </a:p>
          <a:p>
            <a:r>
              <a:rPr lang="fr-BE" sz="2400" b="1" dirty="0">
                <a:latin typeface="Bahnschrift SemiLight" panose="020B0502040204020203" pitchFamily="34" charset="0"/>
              </a:rPr>
              <a:t>Project Manager</a:t>
            </a:r>
          </a:p>
          <a:p>
            <a:pPr marL="342900" indent="-342900">
              <a:buFont typeface="+mj-lt"/>
              <a:buAutoNum type="arabicPeriod"/>
            </a:pPr>
            <a:r>
              <a:rPr lang="fr-BE" sz="2400" dirty="0" err="1">
                <a:latin typeface="Bahnschrift SemiLight" panose="020B0502040204020203" pitchFamily="34" charset="0"/>
              </a:rPr>
              <a:t>Assign</a:t>
            </a:r>
            <a:r>
              <a:rPr lang="fr-BE" sz="2400" dirty="0">
                <a:latin typeface="Bahnschrift SemiLight" panose="020B0502040204020203" pitchFamily="34" charset="0"/>
              </a:rPr>
              <a:t> </a:t>
            </a:r>
            <a:r>
              <a:rPr lang="fr-BE" sz="2400" dirty="0" err="1">
                <a:latin typeface="Bahnschrift SemiLight" panose="020B0502040204020203" pitchFamily="34" charset="0"/>
              </a:rPr>
              <a:t>responsibilities</a:t>
            </a:r>
            <a:r>
              <a:rPr lang="fr-BE" sz="2400" dirty="0">
                <a:latin typeface="Bahnschrift SemiLight" panose="020B0502040204020203" pitchFamily="34" charset="0"/>
              </a:rPr>
              <a:t> to </a:t>
            </a:r>
            <a:r>
              <a:rPr lang="fr-BE" sz="2400" dirty="0" err="1">
                <a:latin typeface="Bahnschrift SemiLight" panose="020B0502040204020203" pitchFamily="34" charset="0"/>
              </a:rPr>
              <a:t>project</a:t>
            </a:r>
            <a:r>
              <a:rPr lang="fr-BE" sz="2400" dirty="0">
                <a:latin typeface="Bahnschrift SemiLight" panose="020B0502040204020203" pitchFamily="34" charset="0"/>
              </a:rPr>
              <a:t> team </a:t>
            </a:r>
            <a:r>
              <a:rPr lang="fr-BE" sz="2400" dirty="0" err="1">
                <a:latin typeface="Bahnschrift SemiLight" panose="020B0502040204020203" pitchFamily="34" charset="0"/>
              </a:rPr>
              <a:t>members</a:t>
            </a:r>
            <a:br>
              <a:rPr lang="fr-BE" sz="2400" dirty="0">
                <a:latin typeface="Bahnschrift SemiLight" panose="020B0502040204020203" pitchFamily="34" charset="0"/>
              </a:rPr>
            </a:br>
            <a:r>
              <a:rPr lang="fr-BE" sz="2400" dirty="0">
                <a:latin typeface="Bahnschrift SemiLight" panose="020B0502040204020203" pitchFamily="34" charset="0"/>
              </a:rPr>
              <a:t>Test: Write </a:t>
            </a:r>
            <a:r>
              <a:rPr lang="fr-BE" sz="2400" dirty="0" err="1">
                <a:latin typeface="Bahnschrift SemiLight" panose="020B0502040204020203" pitchFamily="34" charset="0"/>
              </a:rPr>
              <a:t>names</a:t>
            </a:r>
            <a:r>
              <a:rPr lang="fr-BE" sz="2400" dirty="0">
                <a:latin typeface="Bahnschrift SemiLight" panose="020B0502040204020203" pitchFamily="34" charset="0"/>
              </a:rPr>
              <a:t> </a:t>
            </a:r>
            <a:r>
              <a:rPr lang="fr-BE" sz="2400" dirty="0" err="1">
                <a:latin typeface="Bahnschrift SemiLight" panose="020B0502040204020203" pitchFamily="34" charset="0"/>
              </a:rPr>
              <a:t>next</a:t>
            </a:r>
            <a:r>
              <a:rPr lang="fr-BE" sz="2400" dirty="0">
                <a:latin typeface="Bahnschrift SemiLight" panose="020B0502040204020203" pitchFamily="34" charset="0"/>
              </a:rPr>
              <a:t> to </a:t>
            </a:r>
            <a:r>
              <a:rPr lang="fr-BE" sz="2400" dirty="0" err="1">
                <a:latin typeface="Bahnschrift SemiLight" panose="020B0502040204020203" pitchFamily="34" charset="0"/>
              </a:rPr>
              <a:t>roles</a:t>
            </a:r>
            <a:r>
              <a:rPr lang="fr-BE" sz="2400" dirty="0">
                <a:latin typeface="Bahnschrift SemiLight" panose="020B0502040204020203" pitchFamily="34" charset="0"/>
              </a:rPr>
              <a:t> on </a:t>
            </a:r>
            <a:r>
              <a:rPr lang="fr-BE" sz="2400" dirty="0" err="1">
                <a:latin typeface="Bahnschrift SemiLight" panose="020B0502040204020203" pitchFamily="34" charset="0"/>
              </a:rPr>
              <a:t>this</a:t>
            </a:r>
            <a:r>
              <a:rPr lang="fr-BE" sz="2400" dirty="0">
                <a:latin typeface="Bahnschrift SemiLight" panose="020B0502040204020203" pitchFamily="34" charset="0"/>
              </a:rPr>
              <a:t> </a:t>
            </a:r>
            <a:r>
              <a:rPr lang="fr-BE" sz="2400" dirty="0" err="1">
                <a:latin typeface="Bahnschrift SemiLight" panose="020B0502040204020203" pitchFamily="34" charset="0"/>
              </a:rPr>
              <a:t>Sheet</a:t>
            </a:r>
            <a:endParaRPr lang="fr-BE" sz="2400" dirty="0">
              <a:latin typeface="Bahnschrift SemiLight" panose="020B0502040204020203" pitchFamily="34" charset="0"/>
            </a:endParaRPr>
          </a:p>
          <a:p>
            <a:pPr marL="342900" indent="-342900">
              <a:buFont typeface="+mj-lt"/>
              <a:buAutoNum type="arabicPeriod"/>
            </a:pPr>
            <a:r>
              <a:rPr lang="fr-BE" sz="2400" dirty="0" err="1">
                <a:latin typeface="Bahnschrift SemiLight" panose="020B0502040204020203" pitchFamily="34" charset="0"/>
              </a:rPr>
              <a:t>Add</a:t>
            </a:r>
            <a:r>
              <a:rPr lang="fr-BE" sz="2400" dirty="0">
                <a:latin typeface="Bahnschrift SemiLight" panose="020B0502040204020203" pitchFamily="34" charset="0"/>
              </a:rPr>
              <a:t> </a:t>
            </a:r>
            <a:r>
              <a:rPr lang="fr-BE" sz="2400" dirty="0" err="1">
                <a:latin typeface="Bahnschrift SemiLight" panose="020B0502040204020203" pitchFamily="34" charset="0"/>
              </a:rPr>
              <a:t>accesibility</a:t>
            </a:r>
            <a:r>
              <a:rPr lang="fr-BE" sz="2400" dirty="0">
                <a:latin typeface="Bahnschrift SemiLight" panose="020B0502040204020203" pitchFamily="34" charset="0"/>
              </a:rPr>
              <a:t> </a:t>
            </a:r>
            <a:r>
              <a:rPr lang="fr-BE" sz="2400" dirty="0" err="1">
                <a:latin typeface="Bahnschrift SemiLight" panose="020B0502040204020203" pitchFamily="34" charset="0"/>
              </a:rPr>
              <a:t>tasks</a:t>
            </a:r>
            <a:r>
              <a:rPr lang="fr-BE" sz="2400" dirty="0">
                <a:latin typeface="Bahnschrift SemiLight" panose="020B0502040204020203" pitchFamily="34" charset="0"/>
              </a:rPr>
              <a:t> to the </a:t>
            </a:r>
            <a:r>
              <a:rPr lang="fr-BE" sz="2400" dirty="0" err="1">
                <a:latin typeface="Bahnschrift SemiLight" panose="020B0502040204020203" pitchFamily="34" charset="0"/>
              </a:rPr>
              <a:t>product</a:t>
            </a:r>
            <a:r>
              <a:rPr lang="fr-BE" sz="2400" dirty="0">
                <a:latin typeface="Bahnschrift SemiLight" panose="020B0502040204020203" pitchFamily="34" charset="0"/>
              </a:rPr>
              <a:t> </a:t>
            </a:r>
            <a:r>
              <a:rPr lang="fr-BE" sz="2400" dirty="0" err="1">
                <a:latin typeface="Bahnschrift SemiLight" panose="020B0502040204020203" pitchFamily="34" charset="0"/>
              </a:rPr>
              <a:t>backlog</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Tasks</a:t>
            </a:r>
            <a:r>
              <a:rPr lang="fr-BE" sz="2400" dirty="0">
                <a:latin typeface="Bahnschrift SemiLight" panose="020B0502040204020203" pitchFamily="34" charset="0"/>
              </a:rPr>
              <a:t> been </a:t>
            </a:r>
            <a:r>
              <a:rPr lang="fr-BE" sz="2400" dirty="0" err="1">
                <a:latin typeface="Bahnschrift SemiLight" panose="020B0502040204020203" pitchFamily="34" charset="0"/>
              </a:rPr>
              <a:t>added</a:t>
            </a:r>
            <a:r>
              <a:rPr lang="fr-BE" sz="2400" dirty="0">
                <a:latin typeface="Bahnschrift SemiLight" panose="020B0502040204020203" pitchFamily="34" charset="0"/>
              </a:rPr>
              <a:t> to </a:t>
            </a:r>
            <a:r>
              <a:rPr lang="fr-BE" sz="2400" dirty="0" err="1">
                <a:latin typeface="Bahnschrift SemiLight" panose="020B0502040204020203" pitchFamily="34" charset="0"/>
              </a:rPr>
              <a:t>project</a:t>
            </a:r>
            <a:r>
              <a:rPr lang="fr-BE" sz="2400" dirty="0">
                <a:latin typeface="Bahnschrift SemiLight" panose="020B0502040204020203" pitchFamily="34" charset="0"/>
              </a:rPr>
              <a:t> </a:t>
            </a:r>
            <a:r>
              <a:rPr lang="fr-BE" sz="2400" dirty="0" err="1">
                <a:latin typeface="Bahnschrift SemiLight" panose="020B0502040204020203" pitchFamily="34" charset="0"/>
              </a:rPr>
              <a:t>tracking</a:t>
            </a:r>
            <a:r>
              <a:rPr lang="fr-BE" sz="2400" dirty="0">
                <a:latin typeface="Bahnschrift SemiLight" panose="020B0502040204020203" pitchFamily="34" charset="0"/>
              </a:rPr>
              <a:t> software</a:t>
            </a:r>
          </a:p>
          <a:p>
            <a:pPr marL="342900" indent="-342900">
              <a:buFont typeface="+mj-lt"/>
              <a:buAutoNum type="arabicPeriod"/>
            </a:pPr>
            <a:r>
              <a:rPr lang="fr-BE" sz="2400" dirty="0">
                <a:latin typeface="Bahnschrift SemiLight" panose="020B0502040204020203" pitchFamily="34" charset="0"/>
              </a:rPr>
              <a:t>Monitor </a:t>
            </a:r>
            <a:r>
              <a:rPr lang="fr-BE" sz="2400" dirty="0" err="1">
                <a:latin typeface="Bahnschrift SemiLight" panose="020B0502040204020203" pitchFamily="34" charset="0"/>
              </a:rPr>
              <a:t>progress</a:t>
            </a:r>
            <a:r>
              <a:rPr lang="fr-BE" sz="2400" dirty="0">
                <a:latin typeface="Bahnschrift SemiLight" panose="020B0502040204020203" pitchFamily="34" charset="0"/>
              </a:rPr>
              <a:t> and report</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Reporting</a:t>
            </a:r>
            <a:r>
              <a:rPr lang="fr-BE" sz="2400" dirty="0">
                <a:latin typeface="Bahnschrift SemiLight" panose="020B0502040204020203" pitchFamily="34" charset="0"/>
              </a:rPr>
              <a:t> to stakeholders about </a:t>
            </a:r>
            <a:r>
              <a:rPr lang="fr-BE" sz="2400" dirty="0" err="1">
                <a:latin typeface="Bahnschrift SemiLight" panose="020B0502040204020203" pitchFamily="34" charset="0"/>
              </a:rPr>
              <a:t>accessibility</a:t>
            </a:r>
            <a:r>
              <a:rPr lang="fr-BE" sz="2400" dirty="0">
                <a:latin typeface="Bahnschrift SemiLight" panose="020B0502040204020203" pitchFamily="34" charset="0"/>
              </a:rPr>
              <a:t> </a:t>
            </a:r>
            <a:r>
              <a:rPr lang="fr-BE" sz="2400" dirty="0" err="1">
                <a:latin typeface="Bahnschrift SemiLight" panose="020B0502040204020203" pitchFamily="34" charset="0"/>
              </a:rPr>
              <a:t>work</a:t>
            </a:r>
            <a:endParaRPr lang="fr-BE" sz="2400" dirty="0">
              <a:latin typeface="Bahnschrift SemiLight" panose="020B0502040204020203" pitchFamily="34" charset="0"/>
            </a:endParaRPr>
          </a:p>
          <a:p>
            <a:endParaRPr lang="fr-BE" dirty="0">
              <a:latin typeface="Bahnschrift SemiLight" panose="020B0502040204020203" pitchFamily="34" charset="0"/>
            </a:endParaRPr>
          </a:p>
          <a:p>
            <a:pPr marL="285750" indent="-285750">
              <a:buFont typeface="Arial" panose="020B0604020202020204" pitchFamily="34" charset="0"/>
              <a:buChar char="•"/>
            </a:pPr>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2593112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A78378A-54FD-4089-9FD6-F7B47E1E5F5B}"/>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C60579FE-4D7D-9A06-5890-9C2448D6358C}"/>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E4E0A500-5892-4703-A679-7ACDEA1AD5CB}"/>
              </a:ext>
            </a:extLst>
          </p:cNvPr>
          <p:cNvSpPr txBox="1"/>
          <p:nvPr/>
        </p:nvSpPr>
        <p:spPr>
          <a:xfrm>
            <a:off x="561278" y="1979711"/>
            <a:ext cx="10792522" cy="5170646"/>
          </a:xfrm>
          <a:prstGeom prst="rect">
            <a:avLst/>
          </a:prstGeom>
          <a:noFill/>
        </p:spPr>
        <p:txBody>
          <a:bodyPr wrap="square" rtlCol="0">
            <a:spAutoFit/>
          </a:bodyPr>
          <a:lstStyle/>
          <a:p>
            <a:r>
              <a:rPr lang="fr-BE" sz="2400" b="1" dirty="0">
                <a:latin typeface="Bahnschrift SemiLight" panose="020B0502040204020203" pitchFamily="34" charset="0"/>
              </a:rPr>
              <a:t>Visual Designer</a:t>
            </a:r>
          </a:p>
          <a:p>
            <a:pPr marL="457200" indent="-457200">
              <a:buFont typeface="+mj-lt"/>
              <a:buAutoNum type="arabicPeriod"/>
            </a:pPr>
            <a:r>
              <a:rPr lang="fr-BE" sz="2400" dirty="0" err="1">
                <a:latin typeface="Bahnschrift SemiLight" panose="020B0502040204020203" pitchFamily="34" charset="0"/>
              </a:rPr>
              <a:t>Provide</a:t>
            </a:r>
            <a:r>
              <a:rPr lang="fr-BE" sz="2400" dirty="0">
                <a:latin typeface="Bahnschrift SemiLight" panose="020B0502040204020203" pitchFamily="34" charset="0"/>
              </a:rPr>
              <a:t> </a:t>
            </a:r>
            <a:r>
              <a:rPr lang="fr-BE" sz="2400" dirty="0" err="1">
                <a:latin typeface="Bahnschrift SemiLight" panose="020B0502040204020203" pitchFamily="34" charset="0"/>
              </a:rPr>
              <a:t>contrast</a:t>
            </a:r>
            <a:r>
              <a:rPr lang="fr-BE" sz="2400" dirty="0">
                <a:latin typeface="Bahnschrift SemiLight" panose="020B0502040204020203" pitchFamily="34" charset="0"/>
              </a:rPr>
              <a:t> </a:t>
            </a:r>
            <a:r>
              <a:rPr lang="fr-BE" sz="2400" dirty="0" err="1">
                <a:latin typeface="Bahnschrift SemiLight" panose="020B0502040204020203" pitchFamily="34" charset="0"/>
              </a:rPr>
              <a:t>between</a:t>
            </a:r>
            <a:r>
              <a:rPr lang="fr-BE" sz="2400" dirty="0">
                <a:latin typeface="Bahnschrift SemiLight" panose="020B0502040204020203" pitchFamily="34" charset="0"/>
              </a:rPr>
              <a:t> </a:t>
            </a:r>
            <a:r>
              <a:rPr lang="fr-BE" sz="2400" dirty="0" err="1">
                <a:latin typeface="Bahnschrift SemiLight" panose="020B0502040204020203" pitchFamily="34" charset="0"/>
              </a:rPr>
              <a:t>text</a:t>
            </a:r>
            <a:r>
              <a:rPr lang="fr-BE" sz="2400" dirty="0">
                <a:latin typeface="Bahnschrift SemiLight" panose="020B0502040204020203" pitchFamily="34" charset="0"/>
              </a:rPr>
              <a:t> and background</a:t>
            </a:r>
            <a:br>
              <a:rPr lang="fr-BE" sz="2400" dirty="0">
                <a:latin typeface="Bahnschrift SemiLight" panose="020B0502040204020203" pitchFamily="34" charset="0"/>
              </a:rPr>
            </a:br>
            <a:r>
              <a:rPr lang="fr-BE" sz="2400" dirty="0">
                <a:latin typeface="Bahnschrift SemiLight" panose="020B0502040204020203" pitchFamily="34" charset="0"/>
              </a:rPr>
              <a:t>Test: Use the </a:t>
            </a:r>
            <a:r>
              <a:rPr lang="fr-BE" sz="2400" dirty="0" err="1">
                <a:latin typeface="Bahnschrift SemiLight" panose="020B0502040204020203" pitchFamily="34" charset="0"/>
              </a:rPr>
              <a:t>Color</a:t>
            </a:r>
            <a:r>
              <a:rPr lang="fr-BE" sz="2400" dirty="0">
                <a:latin typeface="Bahnschrift SemiLight" panose="020B0502040204020203" pitchFamily="34" charset="0"/>
              </a:rPr>
              <a:t> </a:t>
            </a:r>
            <a:r>
              <a:rPr lang="fr-BE" sz="2400" dirty="0" err="1">
                <a:latin typeface="Bahnschrift SemiLight" panose="020B0502040204020203" pitchFamily="34" charset="0"/>
              </a:rPr>
              <a:t>Contrast</a:t>
            </a:r>
            <a:r>
              <a:rPr lang="fr-BE" sz="2400" dirty="0">
                <a:latin typeface="Bahnschrift SemiLight" panose="020B0502040204020203" pitchFamily="34" charset="0"/>
              </a:rPr>
              <a:t> </a:t>
            </a:r>
            <a:r>
              <a:rPr lang="fr-BE" sz="2400" dirty="0" err="1">
                <a:latin typeface="Bahnschrift SemiLight" panose="020B0502040204020203" pitchFamily="34" charset="0"/>
              </a:rPr>
              <a:t>Analayzer</a:t>
            </a:r>
            <a:r>
              <a:rPr lang="fr-BE" sz="2400" dirty="0">
                <a:latin typeface="Bahnschrift SemiLight" panose="020B0502040204020203" pitchFamily="34" charset="0"/>
              </a:rPr>
              <a:t> (CCA) to check 4.5:1 ratio</a:t>
            </a:r>
          </a:p>
          <a:p>
            <a:pPr marL="457200" indent="-457200">
              <a:buFont typeface="+mj-lt"/>
              <a:buAutoNum type="arabicPeriod"/>
            </a:pPr>
            <a:r>
              <a:rPr lang="fr-BE" sz="2400" dirty="0" err="1">
                <a:latin typeface="Bahnschrift SemiLight" panose="020B0502040204020203" pitchFamily="34" charset="0"/>
              </a:rPr>
              <a:t>Provide</a:t>
            </a:r>
            <a:r>
              <a:rPr lang="fr-BE" sz="2400" dirty="0">
                <a:latin typeface="Bahnschrift SemiLight" panose="020B0502040204020203" pitchFamily="34" charset="0"/>
              </a:rPr>
              <a:t> </a:t>
            </a:r>
            <a:r>
              <a:rPr lang="fr-BE" sz="2400" dirty="0" err="1">
                <a:latin typeface="Bahnschrift SemiLight" panose="020B0502040204020203" pitchFamily="34" charset="0"/>
              </a:rPr>
              <a:t>contrast</a:t>
            </a:r>
            <a:r>
              <a:rPr lang="fr-BE" sz="2400" dirty="0">
                <a:latin typeface="Bahnschrift SemiLight" panose="020B0502040204020203" pitchFamily="34" charset="0"/>
              </a:rPr>
              <a:t> </a:t>
            </a:r>
            <a:r>
              <a:rPr lang="fr-BE" sz="2400" dirty="0" err="1">
                <a:latin typeface="Bahnschrift SemiLight" panose="020B0502040204020203" pitchFamily="34" charset="0"/>
              </a:rPr>
              <a:t>between</a:t>
            </a:r>
            <a:r>
              <a:rPr lang="fr-BE" sz="2400" dirty="0">
                <a:latin typeface="Bahnschrift SemiLight" panose="020B0502040204020203" pitchFamily="34" charset="0"/>
              </a:rPr>
              <a:t> components and background</a:t>
            </a:r>
            <a:br>
              <a:rPr lang="fr-BE" sz="2400" dirty="0">
                <a:latin typeface="Bahnschrift SemiLight" panose="020B0502040204020203" pitchFamily="34" charset="0"/>
              </a:rPr>
            </a:br>
            <a:r>
              <a:rPr lang="fr-BE" sz="2400" dirty="0">
                <a:latin typeface="Bahnschrift SemiLight" panose="020B0502040204020203" pitchFamily="34" charset="0"/>
              </a:rPr>
              <a:t>Test: Use the </a:t>
            </a:r>
            <a:r>
              <a:rPr lang="fr-BE" sz="2400" dirty="0" err="1">
                <a:latin typeface="Bahnschrift SemiLight" panose="020B0502040204020203" pitchFamily="34" charset="0"/>
              </a:rPr>
              <a:t>Color</a:t>
            </a:r>
            <a:r>
              <a:rPr lang="fr-BE" sz="2400" dirty="0">
                <a:latin typeface="Bahnschrift SemiLight" panose="020B0502040204020203" pitchFamily="34" charset="0"/>
              </a:rPr>
              <a:t> </a:t>
            </a:r>
            <a:r>
              <a:rPr lang="fr-BE" sz="2400" dirty="0" err="1">
                <a:latin typeface="Bahnschrift SemiLight" panose="020B0502040204020203" pitchFamily="34" charset="0"/>
              </a:rPr>
              <a:t>Contrast</a:t>
            </a:r>
            <a:r>
              <a:rPr lang="fr-BE" sz="2400" dirty="0">
                <a:latin typeface="Bahnschrift SemiLight" panose="020B0502040204020203" pitchFamily="34" charset="0"/>
              </a:rPr>
              <a:t> </a:t>
            </a:r>
            <a:r>
              <a:rPr lang="fr-BE" sz="2400" dirty="0" err="1">
                <a:latin typeface="Bahnschrift SemiLight" panose="020B0502040204020203" pitchFamily="34" charset="0"/>
              </a:rPr>
              <a:t>Analayzer</a:t>
            </a:r>
            <a:r>
              <a:rPr lang="fr-BE" sz="2400" dirty="0">
                <a:latin typeface="Bahnschrift SemiLight" panose="020B0502040204020203" pitchFamily="34" charset="0"/>
              </a:rPr>
              <a:t> (CCA) to check 3:1 ratio</a:t>
            </a:r>
          </a:p>
          <a:p>
            <a:pPr marL="457200" indent="-457200">
              <a:buFont typeface="+mj-lt"/>
              <a:buAutoNum type="arabicPeriod"/>
            </a:pPr>
            <a:r>
              <a:rPr lang="fr-BE" sz="2400" dirty="0">
                <a:latin typeface="Bahnschrift SemiLight" panose="020B0502040204020203" pitchFamily="34" charset="0"/>
              </a:rPr>
              <a:t>Don’t use </a:t>
            </a:r>
            <a:r>
              <a:rPr lang="fr-BE" sz="2400" dirty="0" err="1">
                <a:latin typeface="Bahnschrift SemiLight" panose="020B0502040204020203" pitchFamily="34" charset="0"/>
              </a:rPr>
              <a:t>colour</a:t>
            </a:r>
            <a:r>
              <a:rPr lang="fr-BE" sz="2400" dirty="0">
                <a:latin typeface="Bahnschrift SemiLight" panose="020B0502040204020203" pitchFamily="34" charset="0"/>
              </a:rPr>
              <a:t> </a:t>
            </a:r>
            <a:r>
              <a:rPr lang="fr-BE" sz="2400" dirty="0" err="1">
                <a:latin typeface="Bahnschrift SemiLight" panose="020B0502040204020203" pitchFamily="34" charset="0"/>
              </a:rPr>
              <a:t>alone</a:t>
            </a:r>
            <a:r>
              <a:rPr lang="fr-BE" sz="2400" dirty="0">
                <a:latin typeface="Bahnschrift SemiLight" panose="020B0502040204020203" pitchFamily="34" charset="0"/>
              </a:rPr>
              <a:t> to </a:t>
            </a:r>
            <a:r>
              <a:rPr lang="fr-BE" sz="2400" dirty="0" err="1">
                <a:latin typeface="Bahnschrift SemiLight" panose="020B0502040204020203" pitchFamily="34" charset="0"/>
              </a:rPr>
              <a:t>distinguish</a:t>
            </a:r>
            <a:r>
              <a:rPr lang="fr-BE" sz="2400" dirty="0">
                <a:latin typeface="Bahnschrift SemiLight" panose="020B0502040204020203" pitchFamily="34" charset="0"/>
              </a:rPr>
              <a:t> links </a:t>
            </a:r>
            <a:r>
              <a:rPr lang="fr-BE" sz="2400" dirty="0" err="1">
                <a:latin typeface="Bahnschrift SemiLight" panose="020B0502040204020203" pitchFamily="34" charset="0"/>
              </a:rPr>
              <a:t>from</a:t>
            </a:r>
            <a:r>
              <a:rPr lang="fr-BE" sz="2400" dirty="0">
                <a:latin typeface="Bahnschrift SemiLight" panose="020B0502040204020203" pitchFamily="34" charset="0"/>
              </a:rPr>
              <a:t> body </a:t>
            </a:r>
            <a:r>
              <a:rPr lang="fr-BE" sz="2400" dirty="0" err="1">
                <a:latin typeface="Bahnschrift SemiLight" panose="020B0502040204020203" pitchFamily="34" charset="0"/>
              </a:rPr>
              <a:t>text</a:t>
            </a:r>
            <a:br>
              <a:rPr lang="fr-BE" sz="2400" dirty="0">
                <a:latin typeface="Bahnschrift SemiLight" panose="020B0502040204020203" pitchFamily="34" charset="0"/>
              </a:rPr>
            </a:br>
            <a:r>
              <a:rPr lang="fr-BE" sz="2400" dirty="0">
                <a:latin typeface="Bahnschrift SemiLight" panose="020B0502040204020203" pitchFamily="34" charset="0"/>
              </a:rPr>
              <a:t>Test: Links are </a:t>
            </a:r>
            <a:r>
              <a:rPr lang="fr-BE" sz="2400" dirty="0" err="1">
                <a:latin typeface="Bahnschrift SemiLight" panose="020B0502040204020203" pitchFamily="34" charset="0"/>
              </a:rPr>
              <a:t>underlined</a:t>
            </a:r>
            <a:r>
              <a:rPr lang="fr-BE" sz="2400" dirty="0">
                <a:latin typeface="Bahnschrift SemiLight" panose="020B0502040204020203" pitchFamily="34" charset="0"/>
              </a:rPr>
              <a:t> or </a:t>
            </a:r>
            <a:r>
              <a:rPr lang="fr-BE" sz="2400" dirty="0" err="1">
                <a:latin typeface="Bahnschrift SemiLight" panose="020B0502040204020203" pitchFamily="34" charset="0"/>
              </a:rPr>
              <a:t>clearly</a:t>
            </a:r>
            <a:r>
              <a:rPr lang="fr-BE" sz="2400" dirty="0">
                <a:latin typeface="Bahnschrift SemiLight" panose="020B0502040204020203" pitchFamily="34" charset="0"/>
              </a:rPr>
              <a:t> </a:t>
            </a:r>
            <a:r>
              <a:rPr lang="fr-BE" sz="2400" dirty="0" err="1">
                <a:latin typeface="Bahnschrift SemiLight" panose="020B0502040204020203" pitchFamily="34" charset="0"/>
              </a:rPr>
              <a:t>distinguished</a:t>
            </a:r>
            <a:r>
              <a:rPr lang="fr-BE" sz="2400" dirty="0">
                <a:latin typeface="Bahnschrift SemiLight" panose="020B0502040204020203" pitchFamily="34" charset="0"/>
              </a:rPr>
              <a:t> </a:t>
            </a:r>
            <a:r>
              <a:rPr lang="fr-BE" sz="2400" dirty="0" err="1">
                <a:latin typeface="Bahnschrift SemiLight" panose="020B0502040204020203" pitchFamily="34" charset="0"/>
              </a:rPr>
              <a:t>from</a:t>
            </a:r>
            <a:r>
              <a:rPr lang="fr-BE" sz="2400" dirty="0">
                <a:latin typeface="Bahnschrift SemiLight" panose="020B0502040204020203" pitchFamily="34" charset="0"/>
              </a:rPr>
              <a:t> body </a:t>
            </a:r>
            <a:r>
              <a:rPr lang="fr-BE" sz="2400" dirty="0" err="1">
                <a:latin typeface="Bahnschrift SemiLight" panose="020B0502040204020203" pitchFamily="34" charset="0"/>
              </a:rPr>
              <a:t>text</a:t>
            </a:r>
            <a:endParaRPr lang="fr-BE" sz="2400" dirty="0">
              <a:latin typeface="Bahnschrift SemiLight" panose="020B0502040204020203" pitchFamily="34" charset="0"/>
            </a:endParaRPr>
          </a:p>
          <a:p>
            <a:pPr marL="457200" indent="-457200">
              <a:buFont typeface="+mj-lt"/>
              <a:buAutoNum type="arabicPeriod"/>
            </a:pPr>
            <a:r>
              <a:rPr lang="fr-BE" sz="2400" dirty="0" err="1">
                <a:latin typeface="Bahnschrift SemiLight" panose="020B0502040204020203" pitchFamily="34" charset="0"/>
              </a:rPr>
              <a:t>Give</a:t>
            </a:r>
            <a:r>
              <a:rPr lang="fr-BE" sz="2400" dirty="0">
                <a:latin typeface="Bahnschrift SemiLight" panose="020B0502040204020203" pitchFamily="34" charset="0"/>
              </a:rPr>
              <a:t> an indication of keyboard focus</a:t>
            </a:r>
            <a:br>
              <a:rPr lang="fr-BE" sz="2400" dirty="0">
                <a:latin typeface="Bahnschrift SemiLight" panose="020B0502040204020203" pitchFamily="34" charset="0"/>
              </a:rPr>
            </a:br>
            <a:r>
              <a:rPr lang="fr-BE" sz="2400" dirty="0">
                <a:latin typeface="Bahnschrift SemiLight" panose="020B0502040204020203" pitchFamily="34" charset="0"/>
              </a:rPr>
              <a:t>Test: Style guide shows </a:t>
            </a:r>
            <a:r>
              <a:rPr lang="fr-BE" sz="2400" dirty="0" err="1">
                <a:latin typeface="Bahnschrift SemiLight" panose="020B0502040204020203" pitchFamily="34" charset="0"/>
              </a:rPr>
              <a:t>focussed</a:t>
            </a:r>
            <a:r>
              <a:rPr lang="fr-BE" sz="2400" dirty="0">
                <a:latin typeface="Bahnschrift SemiLight" panose="020B0502040204020203" pitchFamily="34" charset="0"/>
              </a:rPr>
              <a:t> state of </a:t>
            </a:r>
            <a:r>
              <a:rPr lang="fr-BE" sz="2400" dirty="0" err="1">
                <a:latin typeface="Bahnschrift SemiLight" panose="020B0502040204020203" pitchFamily="34" charset="0"/>
              </a:rPr>
              <a:t>tabs</a:t>
            </a:r>
            <a:r>
              <a:rPr lang="fr-BE" sz="2400" dirty="0">
                <a:latin typeface="Bahnschrift SemiLight" panose="020B0502040204020203" pitchFamily="34" charset="0"/>
              </a:rPr>
              <a:t>, buttons and links</a:t>
            </a:r>
          </a:p>
          <a:p>
            <a:endParaRPr lang="fr-BE" sz="2400" dirty="0">
              <a:latin typeface="Bahnschrift SemiLight" panose="020B0502040204020203" pitchFamily="34" charset="0"/>
            </a:endParaRPr>
          </a:p>
          <a:p>
            <a:endParaRPr lang="fr-BE" dirty="0">
              <a:latin typeface="Bahnschrift SemiLight" panose="020B0502040204020203" pitchFamily="34" charset="0"/>
            </a:endParaRPr>
          </a:p>
          <a:p>
            <a:pPr marL="285750" indent="-285750">
              <a:buFont typeface="Arial" panose="020B0604020202020204" pitchFamily="34" charset="0"/>
              <a:buChar char="•"/>
            </a:pPr>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5115120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326F5C1-9B3E-1E1C-5BB6-ED924C223D8B}"/>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9A45C3C6-5C5C-8FC7-22B8-4152C007EDA2}"/>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51AD6C9E-B19F-6BAE-3DFD-9AFC0B2F8FE0}"/>
              </a:ext>
            </a:extLst>
          </p:cNvPr>
          <p:cNvSpPr txBox="1"/>
          <p:nvPr/>
        </p:nvSpPr>
        <p:spPr>
          <a:xfrm>
            <a:off x="561278" y="1979711"/>
            <a:ext cx="10792522" cy="4062651"/>
          </a:xfrm>
          <a:prstGeom prst="rect">
            <a:avLst/>
          </a:prstGeom>
          <a:noFill/>
        </p:spPr>
        <p:txBody>
          <a:bodyPr wrap="square" rtlCol="0">
            <a:spAutoFit/>
          </a:bodyPr>
          <a:lstStyle/>
          <a:p>
            <a:r>
              <a:rPr lang="fr-BE" sz="2400" b="1" dirty="0">
                <a:latin typeface="Bahnschrift SemiLight" panose="020B0502040204020203" pitchFamily="34" charset="0"/>
              </a:rPr>
              <a:t>Visual Designer</a:t>
            </a:r>
          </a:p>
          <a:p>
            <a:pPr marL="457200" indent="-457200">
              <a:buFont typeface="+mj-lt"/>
              <a:buAutoNum type="arabicPeriod" startAt="5"/>
            </a:pPr>
            <a:r>
              <a:rPr lang="fr-BE" sz="2400" dirty="0" err="1">
                <a:latin typeface="Bahnschrift SemiLight" panose="020B0502040204020203" pitchFamily="34" charset="0"/>
              </a:rPr>
              <a:t>Keep</a:t>
            </a:r>
            <a:r>
              <a:rPr lang="fr-BE" sz="2400" dirty="0">
                <a:latin typeface="Bahnschrift SemiLight" panose="020B0502040204020203" pitchFamily="34" charset="0"/>
              </a:rPr>
              <a:t> navigation and </a:t>
            </a:r>
            <a:r>
              <a:rPr lang="fr-BE" sz="2400" dirty="0" err="1">
                <a:latin typeface="Bahnschrift SemiLight" panose="020B0502040204020203" pitchFamily="34" charset="0"/>
              </a:rPr>
              <a:t>presentation</a:t>
            </a:r>
            <a:r>
              <a:rPr lang="fr-BE" sz="2400" dirty="0">
                <a:latin typeface="Bahnschrift SemiLight" panose="020B0502040204020203" pitchFamily="34" charset="0"/>
              </a:rPr>
              <a:t> consistent</a:t>
            </a:r>
            <a:br>
              <a:rPr lang="fr-BE" sz="2400" dirty="0">
                <a:latin typeface="Bahnschrift SemiLight" panose="020B0502040204020203" pitchFamily="34" charset="0"/>
              </a:rPr>
            </a:br>
            <a:r>
              <a:rPr lang="fr-BE" sz="2400" dirty="0">
                <a:latin typeface="Bahnschrift SemiLight" panose="020B0502040204020203" pitchFamily="34" charset="0"/>
              </a:rPr>
              <a:t>Test: navigation items and components are </a:t>
            </a:r>
            <a:r>
              <a:rPr lang="fr-BE" sz="2400" dirty="0" err="1">
                <a:latin typeface="Bahnschrift SemiLight" panose="020B0502040204020203" pitchFamily="34" charset="0"/>
              </a:rPr>
              <a:t>used</a:t>
            </a:r>
            <a:r>
              <a:rPr lang="fr-BE" sz="2400" dirty="0">
                <a:latin typeface="Bahnschrift SemiLight" panose="020B0502040204020203" pitchFamily="34" charset="0"/>
              </a:rPr>
              <a:t> </a:t>
            </a:r>
            <a:r>
              <a:rPr lang="fr-BE" sz="2400" dirty="0" err="1">
                <a:latin typeface="Bahnschrift SemiLight" panose="020B0502040204020203" pitchFamily="34" charset="0"/>
              </a:rPr>
              <a:t>consistently</a:t>
            </a:r>
            <a:endParaRPr lang="fr-BE" sz="2400" dirty="0">
              <a:latin typeface="Bahnschrift SemiLight" panose="020B0502040204020203" pitchFamily="34" charset="0"/>
            </a:endParaRPr>
          </a:p>
          <a:p>
            <a:pPr marL="457200" indent="-457200">
              <a:buFont typeface="+mj-lt"/>
              <a:buAutoNum type="arabicPeriod" startAt="5"/>
            </a:pPr>
            <a:r>
              <a:rPr lang="fr-BE" sz="2400" dirty="0" err="1">
                <a:latin typeface="Bahnschrift SemiLight" panose="020B0502040204020203" pitchFamily="34" charset="0"/>
              </a:rPr>
              <a:t>Allow</a:t>
            </a:r>
            <a:r>
              <a:rPr lang="fr-BE" sz="2400" dirty="0">
                <a:latin typeface="Bahnschrift SemiLight" panose="020B0502040204020203" pitchFamily="34" charset="0"/>
              </a:rPr>
              <a:t> </a:t>
            </a:r>
            <a:r>
              <a:rPr lang="fr-BE" sz="2400" dirty="0" err="1">
                <a:latin typeface="Bahnschrift SemiLight" panose="020B0502040204020203" pitchFamily="34" charset="0"/>
              </a:rPr>
              <a:t>both</a:t>
            </a:r>
            <a:r>
              <a:rPr lang="fr-BE" sz="2400" dirty="0">
                <a:latin typeface="Bahnschrift SemiLight" panose="020B0502040204020203" pitchFamily="34" charset="0"/>
              </a:rPr>
              <a:t> portrait and </a:t>
            </a:r>
            <a:r>
              <a:rPr lang="fr-BE" sz="2400" dirty="0" err="1">
                <a:latin typeface="Bahnschrift SemiLight" panose="020B0502040204020203" pitchFamily="34" charset="0"/>
              </a:rPr>
              <a:t>landscape</a:t>
            </a:r>
            <a:r>
              <a:rPr lang="fr-BE" sz="2400" dirty="0">
                <a:latin typeface="Bahnschrift SemiLight" panose="020B0502040204020203" pitchFamily="34" charset="0"/>
              </a:rPr>
              <a:t> orientation</a:t>
            </a:r>
            <a:br>
              <a:rPr lang="fr-BE" sz="2400" dirty="0">
                <a:latin typeface="Bahnschrift SemiLight" panose="020B0502040204020203" pitchFamily="34" charset="0"/>
              </a:rPr>
            </a:br>
            <a:r>
              <a:rPr lang="fr-BE" sz="2400" dirty="0">
                <a:latin typeface="Bahnschrift SemiLight" panose="020B0502040204020203" pitchFamily="34" charset="0"/>
              </a:rPr>
              <a:t>Test: style guide shows </a:t>
            </a:r>
            <a:r>
              <a:rPr lang="fr-BE" sz="2400" dirty="0" err="1">
                <a:latin typeface="Bahnschrift SemiLight" panose="020B0502040204020203" pitchFamily="34" charset="0"/>
              </a:rPr>
              <a:t>both</a:t>
            </a:r>
            <a:r>
              <a:rPr lang="fr-BE" sz="2400" dirty="0">
                <a:latin typeface="Bahnschrift SemiLight" panose="020B0502040204020203" pitchFamily="34" charset="0"/>
              </a:rPr>
              <a:t> portrait and </a:t>
            </a:r>
            <a:r>
              <a:rPr lang="fr-BE" sz="2400" dirty="0" err="1">
                <a:latin typeface="Bahnschrift SemiLight" panose="020B0502040204020203" pitchFamily="34" charset="0"/>
              </a:rPr>
              <a:t>landscape</a:t>
            </a:r>
            <a:r>
              <a:rPr lang="fr-BE" sz="2400" dirty="0">
                <a:latin typeface="Bahnschrift SemiLight" panose="020B0502040204020203" pitchFamily="34" charset="0"/>
              </a:rPr>
              <a:t> designs</a:t>
            </a:r>
          </a:p>
          <a:p>
            <a:pPr marL="457200" indent="-457200">
              <a:buFont typeface="+mj-lt"/>
              <a:buAutoNum type="arabicPeriod" startAt="5"/>
            </a:pPr>
            <a:r>
              <a:rPr lang="fr-BE" sz="2400" dirty="0" err="1">
                <a:latin typeface="Bahnschrift SemiLight" panose="020B0502040204020203" pitchFamily="34" charset="0"/>
              </a:rPr>
              <a:t>Avoid</a:t>
            </a:r>
            <a:r>
              <a:rPr lang="fr-BE" sz="2400" dirty="0">
                <a:latin typeface="Bahnschrift SemiLight" panose="020B0502040204020203" pitchFamily="34" charset="0"/>
              </a:rPr>
              <a:t> distractions</a:t>
            </a:r>
            <a:br>
              <a:rPr lang="fr-BE" sz="2400" dirty="0">
                <a:latin typeface="Bahnschrift SemiLight" panose="020B0502040204020203" pitchFamily="34" charset="0"/>
              </a:rPr>
            </a:br>
            <a:r>
              <a:rPr lang="fr-BE" sz="2400" dirty="0">
                <a:latin typeface="Bahnschrift SemiLight" panose="020B0502040204020203" pitchFamily="34" charset="0"/>
              </a:rPr>
              <a:t>Test: Are </a:t>
            </a:r>
            <a:r>
              <a:rPr lang="fr-BE" sz="2400" dirty="0" err="1">
                <a:latin typeface="Bahnschrift SemiLight" panose="020B0502040204020203" pitchFamily="34" charset="0"/>
              </a:rPr>
              <a:t>users</a:t>
            </a:r>
            <a:r>
              <a:rPr lang="fr-BE" sz="2400" dirty="0">
                <a:latin typeface="Bahnschrift SemiLight" panose="020B0502040204020203" pitchFamily="34" charset="0"/>
              </a:rPr>
              <a:t> </a:t>
            </a:r>
            <a:r>
              <a:rPr lang="fr-BE" sz="2400" dirty="0" err="1">
                <a:latin typeface="Bahnschrift SemiLight" panose="020B0502040204020203" pitchFamily="34" charset="0"/>
              </a:rPr>
              <a:t>encouraged</a:t>
            </a:r>
            <a:r>
              <a:rPr lang="fr-BE" sz="2400" dirty="0">
                <a:latin typeface="Bahnschrift SemiLight" panose="020B0502040204020203" pitchFamily="34" charset="0"/>
              </a:rPr>
              <a:t> to </a:t>
            </a:r>
            <a:r>
              <a:rPr lang="fr-BE" sz="2400" dirty="0" err="1">
                <a:latin typeface="Bahnschrift SemiLight" panose="020B0502040204020203" pitchFamily="34" charset="0"/>
              </a:rPr>
              <a:t>maintain</a:t>
            </a:r>
            <a:r>
              <a:rPr lang="fr-BE" sz="2400" dirty="0">
                <a:latin typeface="Bahnschrift SemiLight" panose="020B0502040204020203" pitchFamily="34" charset="0"/>
              </a:rPr>
              <a:t> </a:t>
            </a:r>
            <a:r>
              <a:rPr lang="fr-BE" sz="2400" dirty="0" err="1">
                <a:latin typeface="Bahnschrift SemiLight" panose="020B0502040204020203" pitchFamily="34" charset="0"/>
              </a:rPr>
              <a:t>momentum</a:t>
            </a:r>
            <a:r>
              <a:rPr lang="fr-BE" sz="2400" dirty="0">
                <a:latin typeface="Bahnschrift SemiLight" panose="020B0502040204020203" pitchFamily="34" charset="0"/>
              </a:rPr>
              <a:t>?</a:t>
            </a:r>
          </a:p>
          <a:p>
            <a:pPr marL="457200" indent="-457200">
              <a:buFont typeface="+mj-lt"/>
              <a:buAutoNum type="arabicPeriod" startAt="5"/>
            </a:pPr>
            <a:endParaRPr lang="fr-BE" dirty="0">
              <a:latin typeface="Bahnschrift SemiLight" panose="020B0502040204020203" pitchFamily="34" charset="0"/>
            </a:endParaRPr>
          </a:p>
          <a:p>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2080203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5646A27-1EA5-4CD9-2AA0-B2444BE559E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CB8EC05-7C61-B065-AAB3-B5C5E54B3F99}"/>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011772B8-025D-A476-106E-36FD042C430D}"/>
              </a:ext>
            </a:extLst>
          </p:cNvPr>
          <p:cNvSpPr txBox="1"/>
          <p:nvPr/>
        </p:nvSpPr>
        <p:spPr>
          <a:xfrm>
            <a:off x="561278" y="1690688"/>
            <a:ext cx="10792522" cy="4524315"/>
          </a:xfrm>
          <a:prstGeom prst="rect">
            <a:avLst/>
          </a:prstGeom>
          <a:noFill/>
        </p:spPr>
        <p:txBody>
          <a:bodyPr wrap="square" rtlCol="0">
            <a:spAutoFit/>
          </a:bodyPr>
          <a:lstStyle/>
          <a:p>
            <a:r>
              <a:rPr lang="fr-BE" sz="2400" b="1" dirty="0">
                <a:latin typeface="Bahnschrift SemiLight" panose="020B0502040204020203" pitchFamily="34" charset="0"/>
              </a:rPr>
              <a:t>UX/Interaction designer</a:t>
            </a:r>
          </a:p>
          <a:p>
            <a:pPr marL="342900" indent="-342900">
              <a:buFont typeface="+mj-lt"/>
              <a:buAutoNum type="arabicPeriod"/>
            </a:pPr>
            <a:r>
              <a:rPr lang="fr-BE" sz="2400" dirty="0" err="1">
                <a:latin typeface="Bahnschrift SemiLight" panose="020B0502040204020203" pitchFamily="34" charset="0"/>
              </a:rPr>
              <a:t>Allow</a:t>
            </a:r>
            <a:r>
              <a:rPr lang="fr-BE" sz="2400" dirty="0">
                <a:latin typeface="Bahnschrift SemiLight" panose="020B0502040204020203" pitchFamily="34" charset="0"/>
              </a:rPr>
              <a:t> </a:t>
            </a:r>
            <a:r>
              <a:rPr lang="fr-BE" sz="2400" dirty="0" err="1">
                <a:latin typeface="Bahnschrift SemiLight" panose="020B0502040204020203" pitchFamily="34" charset="0"/>
              </a:rPr>
              <a:t>users</a:t>
            </a:r>
            <a:r>
              <a:rPr lang="fr-BE" sz="2400" dirty="0">
                <a:latin typeface="Bahnschrift SemiLight" panose="020B0502040204020203" pitchFamily="34" charset="0"/>
              </a:rPr>
              <a:t> to pause, stop or mute audio</a:t>
            </a:r>
            <a:br>
              <a:rPr lang="fr-BE" sz="2400" dirty="0">
                <a:latin typeface="Bahnschrift SemiLight" panose="020B0502040204020203" pitchFamily="34" charset="0"/>
              </a:rPr>
            </a:br>
            <a:r>
              <a:rPr lang="fr-BE" sz="2400" dirty="0">
                <a:latin typeface="Bahnschrift SemiLight" panose="020B0502040204020203" pitchFamily="34" charset="0"/>
              </a:rPr>
              <a:t>Test: Are </a:t>
            </a:r>
            <a:r>
              <a:rPr lang="fr-BE" sz="2400" dirty="0" err="1">
                <a:latin typeface="Bahnschrift SemiLight" panose="020B0502040204020203" pitchFamily="34" charset="0"/>
              </a:rPr>
              <a:t>there</a:t>
            </a:r>
            <a:r>
              <a:rPr lang="fr-BE" sz="2400" dirty="0">
                <a:latin typeface="Bahnschrift SemiLight" panose="020B0502040204020203" pitchFamily="34" charset="0"/>
              </a:rPr>
              <a:t> buttons for </a:t>
            </a:r>
            <a:r>
              <a:rPr lang="fr-BE" sz="2400" dirty="0" err="1">
                <a:latin typeface="Bahnschrift SemiLight" panose="020B0502040204020203" pitchFamily="34" charset="0"/>
              </a:rPr>
              <a:t>controlling</a:t>
            </a:r>
            <a:r>
              <a:rPr lang="fr-BE" sz="2400" dirty="0">
                <a:latin typeface="Bahnschrift SemiLight" panose="020B0502040204020203" pitchFamily="34" charset="0"/>
              </a:rPr>
              <a:t> audio?</a:t>
            </a:r>
          </a:p>
          <a:p>
            <a:pPr marL="342900" indent="-342900">
              <a:buFont typeface="+mj-lt"/>
              <a:buAutoNum type="arabicPeriod"/>
            </a:pPr>
            <a:r>
              <a:rPr lang="fr-BE" sz="2400" dirty="0">
                <a:latin typeface="Bahnschrift SemiLight" panose="020B0502040204020203" pitchFamily="34" charset="0"/>
              </a:rPr>
              <a:t>Let </a:t>
            </a:r>
            <a:r>
              <a:rPr lang="fr-BE" sz="2400" dirty="0" err="1">
                <a:latin typeface="Bahnschrift SemiLight" panose="020B0502040204020203" pitchFamily="34" charset="0"/>
              </a:rPr>
              <a:t>users</a:t>
            </a:r>
            <a:r>
              <a:rPr lang="fr-BE" sz="2400" dirty="0">
                <a:latin typeface="Bahnschrift SemiLight" panose="020B0502040204020203" pitchFamily="34" charset="0"/>
              </a:rPr>
              <a:t> </a:t>
            </a:r>
            <a:r>
              <a:rPr lang="fr-BE" sz="2400" dirty="0" err="1">
                <a:latin typeface="Bahnschrift SemiLight" panose="020B0502040204020203" pitchFamily="34" charset="0"/>
              </a:rPr>
              <a:t>extend</a:t>
            </a:r>
            <a:r>
              <a:rPr lang="fr-BE" sz="2400" dirty="0">
                <a:latin typeface="Bahnschrift SemiLight" panose="020B0502040204020203" pitchFamily="34" charset="0"/>
              </a:rPr>
              <a:t> time </a:t>
            </a:r>
            <a:r>
              <a:rPr lang="fr-BE" sz="2400" dirty="0" err="1">
                <a:latin typeface="Bahnschrift SemiLight" panose="020B0502040204020203" pitchFamily="34" charset="0"/>
              </a:rPr>
              <a:t>limits</a:t>
            </a:r>
            <a:br>
              <a:rPr lang="fr-BE" sz="2400" dirty="0">
                <a:latin typeface="Bahnschrift SemiLight" panose="020B0502040204020203" pitchFamily="34" charset="0"/>
              </a:rPr>
            </a:br>
            <a:r>
              <a:rPr lang="fr-BE" sz="2400" dirty="0">
                <a:latin typeface="Bahnschrift SemiLight" panose="020B0502040204020203" pitchFamily="34" charset="0"/>
              </a:rPr>
              <a:t>Test: Do </a:t>
            </a:r>
            <a:r>
              <a:rPr lang="fr-BE" sz="2400" dirty="0" err="1">
                <a:latin typeface="Bahnschrift SemiLight" panose="020B0502040204020203" pitchFamily="34" charset="0"/>
              </a:rPr>
              <a:t>users</a:t>
            </a:r>
            <a:r>
              <a:rPr lang="fr-BE" sz="2400" dirty="0">
                <a:latin typeface="Bahnschrift SemiLight" panose="020B0502040204020203" pitchFamily="34" charset="0"/>
              </a:rPr>
              <a:t> </a:t>
            </a:r>
            <a:r>
              <a:rPr lang="fr-BE" sz="2400" dirty="0" err="1">
                <a:latin typeface="Bahnschrift SemiLight" panose="020B0502040204020203" pitchFamily="34" charset="0"/>
              </a:rPr>
              <a:t>receive</a:t>
            </a:r>
            <a:r>
              <a:rPr lang="fr-BE" sz="2400" dirty="0">
                <a:latin typeface="Bahnschrift SemiLight" panose="020B0502040204020203" pitchFamily="34" charset="0"/>
              </a:rPr>
              <a:t> a warning message </a:t>
            </a:r>
            <a:r>
              <a:rPr lang="fr-BE" sz="2400" dirty="0" err="1">
                <a:latin typeface="Bahnschrift SemiLight" panose="020B0502040204020203" pitchFamily="34" charset="0"/>
              </a:rPr>
              <a:t>before</a:t>
            </a:r>
            <a:r>
              <a:rPr lang="fr-BE" sz="2400" dirty="0">
                <a:latin typeface="Bahnschrift SemiLight" panose="020B0502040204020203" pitchFamily="34" charset="0"/>
              </a:rPr>
              <a:t> timeout?</a:t>
            </a:r>
          </a:p>
          <a:p>
            <a:pPr marL="342900" indent="-342900">
              <a:buFont typeface="+mj-lt"/>
              <a:buAutoNum type="arabicPeriod"/>
            </a:pPr>
            <a:r>
              <a:rPr lang="fr-BE" sz="2400" dirty="0" err="1">
                <a:latin typeface="Bahnschrift SemiLight" panose="020B0502040204020203" pitchFamily="34" charset="0"/>
              </a:rPr>
              <a:t>Allow</a:t>
            </a:r>
            <a:r>
              <a:rPr lang="fr-BE" sz="2400" dirty="0">
                <a:latin typeface="Bahnschrift SemiLight" panose="020B0502040204020203" pitchFamily="34" charset="0"/>
              </a:rPr>
              <a:t> </a:t>
            </a:r>
            <a:r>
              <a:rPr lang="fr-BE" sz="2400" dirty="0" err="1">
                <a:latin typeface="Bahnschrift SemiLight" panose="020B0502040204020203" pitchFamily="34" charset="0"/>
              </a:rPr>
              <a:t>pausing</a:t>
            </a:r>
            <a:r>
              <a:rPr lang="fr-BE" sz="2400" dirty="0">
                <a:latin typeface="Bahnschrift SemiLight" panose="020B0502040204020203" pitchFamily="34" charset="0"/>
              </a:rPr>
              <a:t> of animations</a:t>
            </a:r>
            <a:br>
              <a:rPr lang="fr-BE" sz="2400" dirty="0">
                <a:latin typeface="Bahnschrift SemiLight" panose="020B0502040204020203" pitchFamily="34" charset="0"/>
              </a:rPr>
            </a:br>
            <a:r>
              <a:rPr lang="fr-BE" sz="2400" dirty="0">
                <a:latin typeface="Bahnschrift SemiLight" panose="020B0502040204020203" pitchFamily="34" charset="0"/>
              </a:rPr>
              <a:t>Test: Do animations have a pause </a:t>
            </a:r>
            <a:r>
              <a:rPr lang="fr-BE" sz="2400" dirty="0" err="1">
                <a:latin typeface="Bahnschrift SemiLight" panose="020B0502040204020203" pitchFamily="34" charset="0"/>
              </a:rPr>
              <a:t>button</a:t>
            </a:r>
            <a:r>
              <a:rPr lang="fr-BE" sz="2400" dirty="0">
                <a:latin typeface="Bahnschrift SemiLight" panose="020B0502040204020203" pitchFamily="34" charset="0"/>
              </a:rPr>
              <a:t> or stop </a:t>
            </a:r>
            <a:r>
              <a:rPr lang="fr-BE" sz="2400" dirty="0" err="1">
                <a:latin typeface="Bahnschrift SemiLight" panose="020B0502040204020203" pitchFamily="34" charset="0"/>
              </a:rPr>
              <a:t>automatically</a:t>
            </a:r>
            <a:r>
              <a:rPr lang="fr-BE" sz="2400" dirty="0">
                <a:latin typeface="Bahnschrift SemiLight" panose="020B0502040204020203" pitchFamily="34" charset="0"/>
              </a:rPr>
              <a:t>?</a:t>
            </a:r>
          </a:p>
          <a:p>
            <a:pPr marL="342900" indent="-342900">
              <a:buFont typeface="+mj-lt"/>
              <a:buAutoNum type="arabicPeriod"/>
            </a:pPr>
            <a:r>
              <a:rPr lang="fr-BE" sz="2400" dirty="0" err="1">
                <a:latin typeface="Bahnschrift SemiLight" panose="020B0502040204020203" pitchFamily="34" charset="0"/>
              </a:rPr>
              <a:t>Avoid</a:t>
            </a:r>
            <a:r>
              <a:rPr lang="fr-BE" sz="2400" dirty="0">
                <a:latin typeface="Bahnschrift SemiLight" panose="020B0502040204020203" pitchFamily="34" charset="0"/>
              </a:rPr>
              <a:t> content </a:t>
            </a:r>
            <a:r>
              <a:rPr lang="fr-BE" sz="2400" dirty="0" err="1">
                <a:latin typeface="Bahnschrift SemiLight" panose="020B0502040204020203" pitchFamily="34" charset="0"/>
              </a:rPr>
              <a:t>that</a:t>
            </a:r>
            <a:r>
              <a:rPr lang="fr-BE" sz="2400" dirty="0">
                <a:latin typeface="Bahnschrift SemiLight" panose="020B0502040204020203" pitchFamily="34" charset="0"/>
              </a:rPr>
              <a:t> flashes</a:t>
            </a:r>
            <a:br>
              <a:rPr lang="fr-BE" sz="2400" dirty="0">
                <a:latin typeface="Bahnschrift SemiLight" panose="020B0502040204020203" pitchFamily="34" charset="0"/>
              </a:rPr>
            </a:br>
            <a:r>
              <a:rPr lang="fr-BE" sz="2400" dirty="0">
                <a:latin typeface="Bahnschrift SemiLight" panose="020B0502040204020203" pitchFamily="34" charset="0"/>
              </a:rPr>
              <a:t>Test: Is </a:t>
            </a:r>
            <a:r>
              <a:rPr lang="fr-BE" sz="2400" dirty="0" err="1">
                <a:latin typeface="Bahnschrift SemiLight" panose="020B0502040204020203" pitchFamily="34" charset="0"/>
              </a:rPr>
              <a:t>there</a:t>
            </a:r>
            <a:r>
              <a:rPr lang="fr-BE" sz="2400" dirty="0">
                <a:latin typeface="Bahnschrift SemiLight" panose="020B0502040204020203" pitchFamily="34" charset="0"/>
              </a:rPr>
              <a:t> </a:t>
            </a:r>
            <a:r>
              <a:rPr lang="fr-BE" sz="2400" dirty="0" err="1">
                <a:latin typeface="Bahnschrift SemiLight" panose="020B0502040204020203" pitchFamily="34" charset="0"/>
              </a:rPr>
              <a:t>visual</a:t>
            </a:r>
            <a:r>
              <a:rPr lang="fr-BE" sz="2400" dirty="0">
                <a:latin typeface="Bahnschrift SemiLight" panose="020B0502040204020203" pitchFamily="34" charset="0"/>
              </a:rPr>
              <a:t> content </a:t>
            </a:r>
            <a:r>
              <a:rPr lang="fr-BE" sz="2400" dirty="0" err="1">
                <a:latin typeface="Bahnschrift SemiLight" panose="020B0502040204020203" pitchFamily="34" charset="0"/>
              </a:rPr>
              <a:t>that</a:t>
            </a:r>
            <a:r>
              <a:rPr lang="fr-BE" sz="2400" dirty="0">
                <a:latin typeface="Bahnschrift SemiLight" panose="020B0502040204020203" pitchFamily="34" charset="0"/>
              </a:rPr>
              <a:t> changes 4 times per second?</a:t>
            </a:r>
          </a:p>
          <a:p>
            <a:endParaRPr lang="fr-BE"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2319084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F1DD0E7-A6D2-E899-CF58-08EE8CB0D7BB}"/>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F05C4DF-DB51-B3DD-7F74-62C45E324AC1}"/>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EFF179A4-083C-3DC0-01CE-C53A0603E641}"/>
              </a:ext>
            </a:extLst>
          </p:cNvPr>
          <p:cNvSpPr txBox="1"/>
          <p:nvPr/>
        </p:nvSpPr>
        <p:spPr>
          <a:xfrm>
            <a:off x="561278" y="1690688"/>
            <a:ext cx="10792522" cy="4524315"/>
          </a:xfrm>
          <a:prstGeom prst="rect">
            <a:avLst/>
          </a:prstGeom>
          <a:noFill/>
        </p:spPr>
        <p:txBody>
          <a:bodyPr wrap="square" rtlCol="0">
            <a:spAutoFit/>
          </a:bodyPr>
          <a:lstStyle/>
          <a:p>
            <a:r>
              <a:rPr lang="fr-BE" sz="2400" b="1" dirty="0">
                <a:latin typeface="Bahnschrift SemiLight" panose="020B0502040204020203" pitchFamily="34" charset="0"/>
              </a:rPr>
              <a:t>UX/Interaction designer</a:t>
            </a:r>
          </a:p>
          <a:p>
            <a:pPr marL="342900" indent="-342900">
              <a:buFont typeface="+mj-lt"/>
              <a:buAutoNum type="arabicPeriod" startAt="5"/>
            </a:pPr>
            <a:r>
              <a:rPr lang="fr-BE" sz="2400" dirty="0">
                <a:latin typeface="Bahnschrift SemiLight" panose="020B0502040204020203" pitchFamily="34" charset="0"/>
              </a:rPr>
              <a:t>Group relevant content: banner, main, </a:t>
            </a:r>
            <a:r>
              <a:rPr lang="fr-BE" sz="2400" dirty="0" err="1">
                <a:latin typeface="Bahnschrift SemiLight" panose="020B0502040204020203" pitchFamily="34" charset="0"/>
              </a:rPr>
              <a:t>footer</a:t>
            </a:r>
            <a:br>
              <a:rPr lang="fr-BE" sz="2400" dirty="0">
                <a:latin typeface="Bahnschrift SemiLight" panose="020B0502040204020203" pitchFamily="34" charset="0"/>
              </a:rPr>
            </a:br>
            <a:r>
              <a:rPr lang="fr-BE" sz="2400" dirty="0">
                <a:latin typeface="Bahnschrift SemiLight" panose="020B0502040204020203" pitchFamily="34" charset="0"/>
              </a:rPr>
              <a:t>Test: Is navigation </a:t>
            </a:r>
            <a:r>
              <a:rPr lang="fr-BE" sz="2400" dirty="0" err="1">
                <a:latin typeface="Bahnschrift SemiLight" panose="020B0502040204020203" pitchFamily="34" charset="0"/>
              </a:rPr>
              <a:t>clearly</a:t>
            </a:r>
            <a:r>
              <a:rPr lang="fr-BE" sz="2400" dirty="0">
                <a:latin typeface="Bahnschrift SemiLight" panose="020B0502040204020203" pitchFamily="34" charset="0"/>
              </a:rPr>
              <a:t> </a:t>
            </a:r>
            <a:r>
              <a:rPr lang="fr-BE" sz="2400" dirty="0" err="1">
                <a:latin typeface="Bahnschrift SemiLight" panose="020B0502040204020203" pitchFamily="34" charset="0"/>
              </a:rPr>
              <a:t>seperated</a:t>
            </a:r>
            <a:r>
              <a:rPr lang="fr-BE" sz="2400" dirty="0">
                <a:latin typeface="Bahnschrift SemiLight" panose="020B0502040204020203" pitchFamily="34" charset="0"/>
              </a:rPr>
              <a:t> </a:t>
            </a:r>
            <a:r>
              <a:rPr lang="fr-BE" sz="2400" dirty="0" err="1">
                <a:latin typeface="Bahnschrift SemiLight" panose="020B0502040204020203" pitchFamily="34" charset="0"/>
              </a:rPr>
              <a:t>from</a:t>
            </a:r>
            <a:r>
              <a:rPr lang="fr-BE" sz="2400" dirty="0">
                <a:latin typeface="Bahnschrift SemiLight" panose="020B0502040204020203" pitchFamily="34" charset="0"/>
              </a:rPr>
              <a:t> content?</a:t>
            </a:r>
          </a:p>
          <a:p>
            <a:pPr marL="342900" indent="-342900">
              <a:buFont typeface="+mj-lt"/>
              <a:buAutoNum type="arabicPeriod" startAt="5"/>
            </a:pPr>
            <a:r>
              <a:rPr lang="fr-BE" sz="2400" dirty="0">
                <a:latin typeface="Bahnschrift SemiLight" panose="020B0502040204020203" pitchFamily="34" charset="0"/>
              </a:rPr>
              <a:t>Content </a:t>
            </a:r>
            <a:r>
              <a:rPr lang="fr-BE" sz="2400" dirty="0" err="1">
                <a:latin typeface="Bahnschrift SemiLight" panose="020B0502040204020203" pitchFamily="34" charset="0"/>
              </a:rPr>
              <a:t>displayed</a:t>
            </a:r>
            <a:r>
              <a:rPr lang="fr-BE" sz="2400" dirty="0">
                <a:latin typeface="Bahnschrift SemiLight" panose="020B0502040204020203" pitchFamily="34" charset="0"/>
              </a:rPr>
              <a:t> on </a:t>
            </a:r>
            <a:r>
              <a:rPr lang="fr-BE" sz="2400" dirty="0" err="1">
                <a:latin typeface="Bahnschrift SemiLight" panose="020B0502040204020203" pitchFamily="34" charset="0"/>
              </a:rPr>
              <a:t>hover</a:t>
            </a:r>
            <a:r>
              <a:rPr lang="fr-BE" sz="2400" dirty="0">
                <a:latin typeface="Bahnschrift SemiLight" panose="020B0502040204020203" pitchFamily="34" charset="0"/>
              </a:rPr>
              <a:t> can </a:t>
            </a:r>
            <a:r>
              <a:rPr lang="fr-BE" sz="2400" dirty="0" err="1">
                <a:latin typeface="Bahnschrift SemiLight" panose="020B0502040204020203" pitchFamily="34" charset="0"/>
              </a:rPr>
              <a:t>be</a:t>
            </a:r>
            <a:r>
              <a:rPr lang="fr-BE" sz="2400" dirty="0">
                <a:latin typeface="Bahnschrift SemiLight" panose="020B0502040204020203" pitchFamily="34" charset="0"/>
              </a:rPr>
              <a:t> </a:t>
            </a:r>
            <a:r>
              <a:rPr lang="fr-BE" sz="2400" dirty="0" err="1">
                <a:latin typeface="Bahnschrift SemiLight" panose="020B0502040204020203" pitchFamily="34" charset="0"/>
              </a:rPr>
              <a:t>controlled</a:t>
            </a:r>
            <a:br>
              <a:rPr lang="fr-BE" sz="2400" dirty="0">
                <a:latin typeface="Bahnschrift SemiLight" panose="020B0502040204020203" pitchFamily="34" charset="0"/>
              </a:rPr>
            </a:br>
            <a:r>
              <a:rPr lang="fr-BE" sz="2400" dirty="0">
                <a:latin typeface="Bahnschrift SemiLight" panose="020B0502040204020203" pitchFamily="34" charset="0"/>
              </a:rPr>
              <a:t>Test: Tab </a:t>
            </a:r>
            <a:r>
              <a:rPr lang="fr-BE" sz="2400" dirty="0" err="1">
                <a:latin typeface="Bahnschrift SemiLight" panose="020B0502040204020203" pitchFamily="34" charset="0"/>
              </a:rPr>
              <a:t>through</a:t>
            </a:r>
            <a:r>
              <a:rPr lang="fr-BE" sz="2400" dirty="0">
                <a:latin typeface="Bahnschrift SemiLight" panose="020B0502040204020203" pitchFamily="34" charset="0"/>
              </a:rPr>
              <a:t> the page. Do pop-ups obscure </a:t>
            </a:r>
            <a:r>
              <a:rPr lang="fr-BE" sz="2400" dirty="0" err="1">
                <a:latin typeface="Bahnschrift SemiLight" panose="020B0502040204020203" pitchFamily="34" charset="0"/>
              </a:rPr>
              <a:t>your</a:t>
            </a:r>
            <a:r>
              <a:rPr lang="fr-BE" sz="2400" dirty="0">
                <a:latin typeface="Bahnschrift SemiLight" panose="020B0502040204020203" pitchFamily="34" charset="0"/>
              </a:rPr>
              <a:t> </a:t>
            </a:r>
            <a:r>
              <a:rPr lang="fr-BE" sz="2400" dirty="0" err="1">
                <a:latin typeface="Bahnschrift SemiLight" panose="020B0502040204020203" pitchFamily="34" charset="0"/>
              </a:rPr>
              <a:t>view</a:t>
            </a:r>
            <a:r>
              <a:rPr lang="fr-BE" sz="2400" dirty="0">
                <a:latin typeface="Bahnschrift SemiLight" panose="020B0502040204020203" pitchFamily="34" charset="0"/>
              </a:rPr>
              <a:t>?</a:t>
            </a:r>
          </a:p>
          <a:p>
            <a:pPr marL="342900" indent="-342900">
              <a:buFont typeface="+mj-lt"/>
              <a:buAutoNum type="arabicPeriod" startAt="5"/>
            </a:pPr>
            <a:r>
              <a:rPr lang="fr-BE" sz="2400" dirty="0" err="1">
                <a:latin typeface="Bahnschrift SemiLight" panose="020B0502040204020203" pitchFamily="34" charset="0"/>
              </a:rPr>
              <a:t>Avoid</a:t>
            </a:r>
            <a:r>
              <a:rPr lang="fr-BE" sz="2400" dirty="0">
                <a:latin typeface="Bahnschrift SemiLight" panose="020B0502040204020203" pitchFamily="34" charset="0"/>
              </a:rPr>
              <a:t> surprise changes </a:t>
            </a:r>
            <a:r>
              <a:rPr lang="fr-BE" sz="2400" dirty="0" err="1">
                <a:latin typeface="Bahnschrift SemiLight" panose="020B0502040204020203" pitchFamily="34" charset="0"/>
              </a:rPr>
              <a:t>when</a:t>
            </a:r>
            <a:r>
              <a:rPr lang="fr-BE" sz="2400" dirty="0">
                <a:latin typeface="Bahnschrift SemiLight" panose="020B0502040204020203" pitchFamily="34" charset="0"/>
              </a:rPr>
              <a:t> in putting information</a:t>
            </a:r>
            <a:br>
              <a:rPr lang="fr-BE" sz="2400" dirty="0">
                <a:latin typeface="Bahnschrift SemiLight" panose="020B0502040204020203" pitchFamily="34" charset="0"/>
              </a:rPr>
            </a:br>
            <a:r>
              <a:rPr lang="fr-BE" sz="2400" dirty="0">
                <a:latin typeface="Bahnschrift SemiLight" panose="020B0502040204020203" pitchFamily="34" charset="0"/>
              </a:rPr>
              <a:t>Test: Are </a:t>
            </a:r>
            <a:r>
              <a:rPr lang="fr-BE" sz="2400" dirty="0" err="1">
                <a:latin typeface="Bahnschrift SemiLight" panose="020B0502040204020203" pitchFamily="34" charset="0"/>
              </a:rPr>
              <a:t>submit</a:t>
            </a:r>
            <a:r>
              <a:rPr lang="fr-BE" sz="2400" dirty="0">
                <a:latin typeface="Bahnschrift SemiLight" panose="020B0502040204020203" pitchFamily="34" charset="0"/>
              </a:rPr>
              <a:t> buttons </a:t>
            </a:r>
            <a:r>
              <a:rPr lang="fr-BE" sz="2400" dirty="0" err="1">
                <a:latin typeface="Bahnschrift SemiLight" panose="020B0502040204020203" pitchFamily="34" charset="0"/>
              </a:rPr>
              <a:t>provided</a:t>
            </a:r>
            <a:r>
              <a:rPr lang="fr-BE" sz="2400" dirty="0">
                <a:latin typeface="Bahnschrift SemiLight" panose="020B0502040204020203" pitchFamily="34" charset="0"/>
              </a:rPr>
              <a:t> for input </a:t>
            </a:r>
            <a:r>
              <a:rPr lang="fr-BE" sz="2400" dirty="0" err="1">
                <a:latin typeface="Bahnschrift SemiLight" panose="020B0502040204020203" pitchFamily="34" charset="0"/>
              </a:rPr>
              <a:t>fields</a:t>
            </a:r>
            <a:r>
              <a:rPr lang="fr-BE" sz="2400" dirty="0">
                <a:latin typeface="Bahnschrift SemiLight" panose="020B0502040204020203" pitchFamily="34" charset="0"/>
              </a:rPr>
              <a:t>?</a:t>
            </a:r>
          </a:p>
          <a:p>
            <a:pPr marL="342900" indent="-342900">
              <a:buFont typeface="+mj-lt"/>
              <a:buAutoNum type="arabicPeriod" startAt="5"/>
            </a:pPr>
            <a:r>
              <a:rPr lang="fr-BE" sz="2400" dirty="0" err="1">
                <a:latin typeface="Bahnschrift SemiLight" panose="020B0502040204020203" pitchFamily="34" charset="0"/>
              </a:rPr>
              <a:t>Allow</a:t>
            </a:r>
            <a:r>
              <a:rPr lang="fr-BE" sz="2400" dirty="0">
                <a:latin typeface="Bahnschrift SemiLight" panose="020B0502040204020203" pitchFamily="34" charset="0"/>
              </a:rPr>
              <a:t> test </a:t>
            </a:r>
            <a:r>
              <a:rPr lang="fr-BE" sz="2400" dirty="0" err="1">
                <a:latin typeface="Bahnschrift SemiLight" panose="020B0502040204020203" pitchFamily="34" charset="0"/>
              </a:rPr>
              <a:t>resizing</a:t>
            </a:r>
            <a:r>
              <a:rPr lang="fr-BE" sz="2400" dirty="0">
                <a:latin typeface="Bahnschrift SemiLight" panose="020B0502040204020203" pitchFamily="34" charset="0"/>
              </a:rPr>
              <a:t> and </a:t>
            </a:r>
            <a:r>
              <a:rPr lang="fr-BE" sz="2400" dirty="0" err="1">
                <a:latin typeface="Bahnschrift SemiLight" panose="020B0502040204020203" pitchFamily="34" charset="0"/>
              </a:rPr>
              <a:t>spacing</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Press</a:t>
            </a:r>
            <a:r>
              <a:rPr lang="fr-BE" sz="2400" dirty="0">
                <a:latin typeface="Bahnschrift SemiLight" panose="020B0502040204020203" pitchFamily="34" charset="0"/>
              </a:rPr>
              <a:t> Ctrl + Plus (+) </a:t>
            </a:r>
            <a:r>
              <a:rPr lang="fr-BE" sz="2400" dirty="0" err="1">
                <a:latin typeface="Bahnschrift SemiLight" panose="020B0502040204020203" pitchFamily="34" charset="0"/>
              </a:rPr>
              <a:t>eight</a:t>
            </a:r>
            <a:r>
              <a:rPr lang="fr-BE" sz="2400" dirty="0">
                <a:latin typeface="Bahnschrift SemiLight" panose="020B0502040204020203" pitchFamily="34" charset="0"/>
              </a:rPr>
              <a:t> times. </a:t>
            </a:r>
            <a:r>
              <a:rPr lang="fr-BE" sz="2400" dirty="0" err="1">
                <a:latin typeface="Bahnschrift SemiLight" panose="020B0502040204020203" pitchFamily="34" charset="0"/>
              </a:rPr>
              <a:t>Press</a:t>
            </a:r>
            <a:r>
              <a:rPr lang="fr-BE" sz="2400" dirty="0">
                <a:latin typeface="Bahnschrift SemiLight" panose="020B0502040204020203" pitchFamily="34" charset="0"/>
              </a:rPr>
              <a:t> Ctrl + 0 to reset</a:t>
            </a:r>
          </a:p>
          <a:p>
            <a:endParaRPr lang="fr-BE"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1646003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898CFD2-88E5-B445-1C52-8DDB51E4E832}"/>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451CD072-20E5-A5DB-0AC6-6E417A90D12F}"/>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02FCEAA9-7F72-2CD5-5D8B-EE77752BB3EF}"/>
              </a:ext>
            </a:extLst>
          </p:cNvPr>
          <p:cNvSpPr txBox="1"/>
          <p:nvPr/>
        </p:nvSpPr>
        <p:spPr>
          <a:xfrm>
            <a:off x="561278" y="1979711"/>
            <a:ext cx="10792522" cy="4893647"/>
          </a:xfrm>
          <a:prstGeom prst="rect">
            <a:avLst/>
          </a:prstGeom>
          <a:noFill/>
        </p:spPr>
        <p:txBody>
          <a:bodyPr wrap="square" rtlCol="0">
            <a:spAutoFit/>
          </a:bodyPr>
          <a:lstStyle/>
          <a:p>
            <a:r>
              <a:rPr lang="fr-BE" sz="2400" b="1" dirty="0">
                <a:latin typeface="Bahnschrift SemiLight" panose="020B0502040204020203" pitchFamily="34" charset="0"/>
              </a:rPr>
              <a:t>UX/Interaction designer</a:t>
            </a:r>
          </a:p>
          <a:p>
            <a:pPr marL="457200" indent="-457200">
              <a:buFont typeface="+mj-lt"/>
              <a:buAutoNum type="arabicPeriod" startAt="9"/>
            </a:pPr>
            <a:r>
              <a:rPr lang="fr-BE" dirty="0" err="1">
                <a:latin typeface="Bahnschrift SemiLight" panose="020B0502040204020203" pitchFamily="34" charset="0"/>
              </a:rPr>
              <a:t>Make</a:t>
            </a:r>
            <a:r>
              <a:rPr lang="fr-BE" dirty="0">
                <a:latin typeface="Bahnschrift SemiLight" panose="020B0502040204020203" pitchFamily="34" charset="0"/>
              </a:rPr>
              <a:t> navigation </a:t>
            </a:r>
            <a:r>
              <a:rPr lang="fr-BE" dirty="0" err="1">
                <a:latin typeface="Bahnschrift SemiLight" panose="020B0502040204020203" pitchFamily="34" charset="0"/>
              </a:rPr>
              <a:t>order</a:t>
            </a:r>
            <a:r>
              <a:rPr lang="fr-BE" dirty="0">
                <a:latin typeface="Bahnschrift SemiLight" panose="020B0502040204020203" pitchFamily="34" charset="0"/>
              </a:rPr>
              <a:t> of links and </a:t>
            </a:r>
            <a:r>
              <a:rPr lang="fr-BE" dirty="0" err="1">
                <a:latin typeface="Bahnschrift SemiLight" panose="020B0502040204020203" pitchFamily="34" charset="0"/>
              </a:rPr>
              <a:t>forms</a:t>
            </a:r>
            <a:r>
              <a:rPr lang="fr-BE" dirty="0">
                <a:latin typeface="Bahnschrift SemiLight" panose="020B0502040204020203" pitchFamily="34" charset="0"/>
              </a:rPr>
              <a:t> </a:t>
            </a:r>
            <a:r>
              <a:rPr lang="fr-BE" dirty="0" err="1">
                <a:latin typeface="Bahnschrift SemiLight" panose="020B0502040204020203" pitchFamily="34" charset="0"/>
              </a:rPr>
              <a:t>logical</a:t>
            </a:r>
            <a:br>
              <a:rPr lang="fr-BE" dirty="0">
                <a:latin typeface="Bahnschrift SemiLight" panose="020B0502040204020203" pitchFamily="34" charset="0"/>
              </a:rPr>
            </a:br>
            <a:r>
              <a:rPr lang="fr-BE" dirty="0">
                <a:latin typeface="Bahnschrift SemiLight" panose="020B0502040204020203" pitchFamily="34" charset="0"/>
              </a:rPr>
              <a:t>Test: Check </a:t>
            </a:r>
            <a:r>
              <a:rPr lang="fr-BE" dirty="0" err="1">
                <a:latin typeface="Bahnschrift SemiLight" panose="020B0502040204020203" pitchFamily="34" charset="0"/>
              </a:rPr>
              <a:t>order</a:t>
            </a:r>
            <a:r>
              <a:rPr lang="fr-BE" dirty="0">
                <a:latin typeface="Bahnschrift SemiLight" panose="020B0502040204020203" pitchFamily="34" charset="0"/>
              </a:rPr>
              <a:t> </a:t>
            </a:r>
            <a:r>
              <a:rPr lang="fr-BE" dirty="0" err="1">
                <a:latin typeface="Bahnschrift SemiLight" panose="020B0502040204020203" pitchFamily="34" charset="0"/>
              </a:rPr>
              <a:t>bij</a:t>
            </a:r>
            <a:r>
              <a:rPr lang="fr-BE" dirty="0">
                <a:latin typeface="Bahnschrift SemiLight" panose="020B0502040204020203" pitchFamily="34" charset="0"/>
              </a:rPr>
              <a:t> </a:t>
            </a:r>
            <a:r>
              <a:rPr lang="fr-BE" dirty="0" err="1">
                <a:latin typeface="Bahnschrift SemiLight" panose="020B0502040204020203" pitchFamily="34" charset="0"/>
              </a:rPr>
              <a:t>tabbing</a:t>
            </a:r>
            <a:r>
              <a:rPr lang="fr-BE" dirty="0">
                <a:latin typeface="Bahnschrift SemiLight" panose="020B0502040204020203" pitchFamily="34" charset="0"/>
              </a:rPr>
              <a:t> </a:t>
            </a:r>
            <a:r>
              <a:rPr lang="fr-BE" dirty="0" err="1">
                <a:latin typeface="Bahnschrift SemiLight" panose="020B0502040204020203" pitchFamily="34" charset="0"/>
              </a:rPr>
              <a:t>through</a:t>
            </a:r>
            <a:r>
              <a:rPr lang="fr-BE" dirty="0">
                <a:latin typeface="Bahnschrift SemiLight" panose="020B0502040204020203" pitchFamily="34" charset="0"/>
              </a:rPr>
              <a:t> page </a:t>
            </a:r>
            <a:r>
              <a:rPr lang="fr-BE" dirty="0" err="1">
                <a:latin typeface="Bahnschrift SemiLight" panose="020B0502040204020203" pitchFamily="34" charset="0"/>
              </a:rPr>
              <a:t>from</a:t>
            </a:r>
            <a:r>
              <a:rPr lang="fr-BE" dirty="0">
                <a:latin typeface="Bahnschrift SemiLight" panose="020B0502040204020203" pitchFamily="34" charset="0"/>
              </a:rPr>
              <a:t> top to </a:t>
            </a:r>
            <a:r>
              <a:rPr lang="fr-BE" dirty="0" err="1">
                <a:latin typeface="Bahnschrift SemiLight" panose="020B0502040204020203" pitchFamily="34" charset="0"/>
              </a:rPr>
              <a:t>bottom</a:t>
            </a:r>
            <a:endParaRPr lang="fr-BE" dirty="0">
              <a:latin typeface="Bahnschrift SemiLight" panose="020B0502040204020203" pitchFamily="34" charset="0"/>
            </a:endParaRPr>
          </a:p>
          <a:p>
            <a:pPr marL="457200" indent="-457200">
              <a:buFont typeface="+mj-lt"/>
              <a:buAutoNum type="arabicPeriod" startAt="9"/>
            </a:pPr>
            <a:r>
              <a:rPr lang="fr-BE" dirty="0" err="1">
                <a:latin typeface="Bahnschrift SemiLight" panose="020B0502040204020203" pitchFamily="34" charset="0"/>
              </a:rPr>
              <a:t>Provide</a:t>
            </a:r>
            <a:r>
              <a:rPr lang="fr-BE" dirty="0">
                <a:latin typeface="Bahnschrift SemiLight" panose="020B0502040204020203" pitchFamily="34" charset="0"/>
              </a:rPr>
              <a:t> an index, </a:t>
            </a:r>
            <a:r>
              <a:rPr lang="fr-BE" dirty="0" err="1">
                <a:latin typeface="Bahnschrift SemiLight" panose="020B0502040204020203" pitchFamily="34" charset="0"/>
              </a:rPr>
              <a:t>sitemap</a:t>
            </a:r>
            <a:r>
              <a:rPr lang="fr-BE" dirty="0">
                <a:latin typeface="Bahnschrift SemiLight" panose="020B0502040204020203" pitchFamily="34" charset="0"/>
              </a:rPr>
              <a:t> or site </a:t>
            </a:r>
            <a:r>
              <a:rPr lang="fr-BE" dirty="0" err="1">
                <a:latin typeface="Bahnschrift SemiLight" panose="020B0502040204020203" pitchFamily="34" charset="0"/>
              </a:rPr>
              <a:t>search</a:t>
            </a:r>
            <a:br>
              <a:rPr lang="fr-BE" dirty="0">
                <a:latin typeface="Bahnschrift SemiLight" panose="020B0502040204020203" pitchFamily="34" charset="0"/>
              </a:rPr>
            </a:br>
            <a:r>
              <a:rPr lang="fr-BE" dirty="0">
                <a:latin typeface="Bahnschrift SemiLight" panose="020B0502040204020203" pitchFamily="34" charset="0"/>
              </a:rPr>
              <a:t>Test: Is </a:t>
            </a:r>
            <a:r>
              <a:rPr lang="fr-BE" dirty="0" err="1">
                <a:latin typeface="Bahnschrift SemiLight" panose="020B0502040204020203" pitchFamily="34" charset="0"/>
              </a:rPr>
              <a:t>there</a:t>
            </a:r>
            <a:r>
              <a:rPr lang="fr-BE" dirty="0">
                <a:latin typeface="Bahnschrift SemiLight" panose="020B0502040204020203" pitchFamily="34" charset="0"/>
              </a:rPr>
              <a:t> a </a:t>
            </a:r>
            <a:r>
              <a:rPr lang="fr-BE" dirty="0" err="1">
                <a:latin typeface="Bahnschrift SemiLight" panose="020B0502040204020203" pitchFamily="34" charset="0"/>
              </a:rPr>
              <a:t>link</a:t>
            </a:r>
            <a:r>
              <a:rPr lang="fr-BE" dirty="0">
                <a:latin typeface="Bahnschrift SemiLight" panose="020B0502040204020203" pitchFamily="34" charset="0"/>
              </a:rPr>
              <a:t> to an index, </a:t>
            </a:r>
            <a:r>
              <a:rPr lang="fr-BE" dirty="0" err="1">
                <a:latin typeface="Bahnschrift SemiLight" panose="020B0502040204020203" pitchFamily="34" charset="0"/>
              </a:rPr>
              <a:t>sitemap</a:t>
            </a:r>
            <a:r>
              <a:rPr lang="fr-BE" dirty="0">
                <a:latin typeface="Bahnschrift SemiLight" panose="020B0502040204020203" pitchFamily="34" charset="0"/>
              </a:rPr>
              <a:t> or </a:t>
            </a:r>
            <a:r>
              <a:rPr lang="fr-BE" dirty="0" err="1">
                <a:latin typeface="Bahnschrift SemiLight" panose="020B0502040204020203" pitchFamily="34" charset="0"/>
              </a:rPr>
              <a:t>search</a:t>
            </a:r>
            <a:r>
              <a:rPr lang="fr-BE" dirty="0">
                <a:latin typeface="Bahnschrift SemiLight" panose="020B0502040204020203" pitchFamily="34" charset="0"/>
              </a:rPr>
              <a:t>?</a:t>
            </a:r>
          </a:p>
          <a:p>
            <a:pPr marL="457200" indent="-457200">
              <a:buFont typeface="+mj-lt"/>
              <a:buAutoNum type="arabicPeriod" startAt="9"/>
            </a:pPr>
            <a:r>
              <a:rPr lang="fr-BE" dirty="0" err="1">
                <a:latin typeface="Bahnschrift SemiLight" panose="020B0502040204020203" pitchFamily="34" charset="0"/>
              </a:rPr>
              <a:t>Make</a:t>
            </a:r>
            <a:r>
              <a:rPr lang="fr-BE" dirty="0">
                <a:latin typeface="Bahnschrift SemiLight" panose="020B0502040204020203" pitchFamily="34" charset="0"/>
              </a:rPr>
              <a:t> </a:t>
            </a:r>
            <a:r>
              <a:rPr lang="fr-BE" dirty="0" err="1">
                <a:latin typeface="Bahnschrift SemiLight" panose="020B0502040204020203" pitchFamily="34" charset="0"/>
              </a:rPr>
              <a:t>each</a:t>
            </a:r>
            <a:r>
              <a:rPr lang="fr-BE" dirty="0">
                <a:latin typeface="Bahnschrift SemiLight" panose="020B0502040204020203" pitchFamily="34" charset="0"/>
              </a:rPr>
              <a:t> page navigable by keyboard </a:t>
            </a:r>
            <a:r>
              <a:rPr lang="fr-BE" dirty="0" err="1">
                <a:latin typeface="Bahnschrift SemiLight" panose="020B0502040204020203" pitchFamily="34" charset="0"/>
              </a:rPr>
              <a:t>alone</a:t>
            </a:r>
            <a:br>
              <a:rPr lang="fr-BE" dirty="0">
                <a:latin typeface="Bahnschrift SemiLight" panose="020B0502040204020203" pitchFamily="34" charset="0"/>
              </a:rPr>
            </a:br>
            <a:r>
              <a:rPr lang="fr-BE" dirty="0">
                <a:latin typeface="Bahnschrift SemiLight" panose="020B0502040204020203" pitchFamily="34" charset="0"/>
              </a:rPr>
              <a:t>Test: Can </a:t>
            </a:r>
            <a:r>
              <a:rPr lang="fr-BE" dirty="0" err="1">
                <a:latin typeface="Bahnschrift SemiLight" panose="020B0502040204020203" pitchFamily="34" charset="0"/>
              </a:rPr>
              <a:t>you</a:t>
            </a:r>
            <a:r>
              <a:rPr lang="fr-BE" dirty="0">
                <a:latin typeface="Bahnschrift SemiLight" panose="020B0502040204020203" pitchFamily="34" charset="0"/>
              </a:rPr>
              <a:t> </a:t>
            </a:r>
            <a:r>
              <a:rPr lang="fr-BE" dirty="0" err="1">
                <a:latin typeface="Bahnschrift SemiLight" panose="020B0502040204020203" pitchFamily="34" charset="0"/>
              </a:rPr>
              <a:t>complete</a:t>
            </a:r>
            <a:r>
              <a:rPr lang="fr-BE" dirty="0">
                <a:latin typeface="Bahnschrift SemiLight" panose="020B0502040204020203" pitchFamily="34" charset="0"/>
              </a:rPr>
              <a:t> all </a:t>
            </a:r>
            <a:r>
              <a:rPr lang="fr-BE" dirty="0" err="1">
                <a:latin typeface="Bahnschrift SemiLight" panose="020B0502040204020203" pitchFamily="34" charset="0"/>
              </a:rPr>
              <a:t>tasks</a:t>
            </a:r>
            <a:r>
              <a:rPr lang="fr-BE" dirty="0">
                <a:latin typeface="Bahnschrift SemiLight" panose="020B0502040204020203" pitchFamily="34" charset="0"/>
              </a:rPr>
              <a:t> </a:t>
            </a:r>
            <a:r>
              <a:rPr lang="fr-BE" dirty="0" err="1">
                <a:latin typeface="Bahnschrift SemiLight" panose="020B0502040204020203" pitchFamily="34" charset="0"/>
              </a:rPr>
              <a:t>without</a:t>
            </a:r>
            <a:r>
              <a:rPr lang="fr-BE" dirty="0">
                <a:latin typeface="Bahnschrift SemiLight" panose="020B0502040204020203" pitchFamily="34" charset="0"/>
              </a:rPr>
              <a:t> </a:t>
            </a:r>
            <a:r>
              <a:rPr lang="fr-BE" dirty="0" err="1">
                <a:latin typeface="Bahnschrift SemiLight" panose="020B0502040204020203" pitchFamily="34" charset="0"/>
              </a:rPr>
              <a:t>using</a:t>
            </a:r>
            <a:r>
              <a:rPr lang="fr-BE" dirty="0">
                <a:latin typeface="Bahnschrift SemiLight" panose="020B0502040204020203" pitchFamily="34" charset="0"/>
              </a:rPr>
              <a:t> a mouse?</a:t>
            </a:r>
          </a:p>
          <a:p>
            <a:pPr marL="457200" indent="-457200">
              <a:buFont typeface="+mj-lt"/>
              <a:buAutoNum type="arabicPeriod" startAt="9"/>
            </a:pPr>
            <a:r>
              <a:rPr lang="fr-BE" dirty="0">
                <a:latin typeface="Bahnschrift SemiLight" panose="020B0502040204020203" pitchFamily="34" charset="0"/>
              </a:rPr>
              <a:t>Don’t trap the keyboard</a:t>
            </a:r>
            <a:br>
              <a:rPr lang="fr-BE" dirty="0">
                <a:latin typeface="Bahnschrift SemiLight" panose="020B0502040204020203" pitchFamily="34" charset="0"/>
              </a:rPr>
            </a:br>
            <a:r>
              <a:rPr lang="fr-BE" dirty="0">
                <a:latin typeface="Bahnschrift SemiLight" panose="020B0502040204020203" pitchFamily="34" charset="0"/>
              </a:rPr>
              <a:t>Test: Can </a:t>
            </a:r>
            <a:r>
              <a:rPr lang="fr-BE" dirty="0" err="1">
                <a:latin typeface="Bahnschrift SemiLight" panose="020B0502040204020203" pitchFamily="34" charset="0"/>
              </a:rPr>
              <a:t>you</a:t>
            </a:r>
            <a:r>
              <a:rPr lang="fr-BE" dirty="0">
                <a:latin typeface="Bahnschrift SemiLight" panose="020B0502040204020203" pitchFamily="34" charset="0"/>
              </a:rPr>
              <a:t> tab </a:t>
            </a:r>
            <a:r>
              <a:rPr lang="fr-BE" dirty="0" err="1">
                <a:latin typeface="Bahnschrift SemiLight" panose="020B0502040204020203" pitchFamily="34" charset="0"/>
              </a:rPr>
              <a:t>through</a:t>
            </a:r>
            <a:r>
              <a:rPr lang="fr-BE" dirty="0">
                <a:latin typeface="Bahnschrift SemiLight" panose="020B0502040204020203" pitchFamily="34" charset="0"/>
              </a:rPr>
              <a:t> the </a:t>
            </a:r>
            <a:r>
              <a:rPr lang="fr-BE" dirty="0" err="1">
                <a:latin typeface="Bahnschrift SemiLight" panose="020B0502040204020203" pitchFamily="34" charset="0"/>
              </a:rPr>
              <a:t>entire</a:t>
            </a:r>
            <a:r>
              <a:rPr lang="fr-BE" dirty="0">
                <a:latin typeface="Bahnschrift SemiLight" panose="020B0502040204020203" pitchFamily="34" charset="0"/>
              </a:rPr>
              <a:t> page?</a:t>
            </a:r>
          </a:p>
          <a:p>
            <a:pPr marL="457200" indent="-457200">
              <a:buFont typeface="+mj-lt"/>
              <a:buAutoNum type="arabicPeriod" startAt="9"/>
            </a:pPr>
            <a:r>
              <a:rPr lang="fr-BE" dirty="0">
                <a:latin typeface="Bahnschrift SemiLight" panose="020B0502040204020203" pitchFamily="34" charset="0"/>
              </a:rPr>
              <a:t>Mobile: </a:t>
            </a:r>
            <a:r>
              <a:rPr lang="fr-BE" dirty="0" err="1">
                <a:latin typeface="Bahnschrift SemiLight" panose="020B0502040204020203" pitchFamily="34" charset="0"/>
              </a:rPr>
              <a:t>Provide</a:t>
            </a:r>
            <a:r>
              <a:rPr lang="fr-BE" dirty="0">
                <a:latin typeface="Bahnschrift SemiLight" panose="020B0502040204020203" pitchFamily="34" charset="0"/>
              </a:rPr>
              <a:t> alternatives to multipoint </a:t>
            </a:r>
            <a:r>
              <a:rPr lang="fr-BE" dirty="0" err="1">
                <a:latin typeface="Bahnschrift SemiLight" panose="020B0502040204020203" pitchFamily="34" charset="0"/>
              </a:rPr>
              <a:t>gestures</a:t>
            </a:r>
            <a:br>
              <a:rPr lang="fr-BE" dirty="0">
                <a:latin typeface="Bahnschrift SemiLight" panose="020B0502040204020203" pitchFamily="34" charset="0"/>
              </a:rPr>
            </a:br>
            <a:r>
              <a:rPr lang="fr-BE" dirty="0">
                <a:latin typeface="Bahnschrift SemiLight" panose="020B0502040204020203" pitchFamily="34" charset="0"/>
              </a:rPr>
              <a:t>Test: Can </a:t>
            </a:r>
            <a:r>
              <a:rPr lang="fr-BE" dirty="0" err="1">
                <a:latin typeface="Bahnschrift SemiLight" panose="020B0502040204020203" pitchFamily="34" charset="0"/>
              </a:rPr>
              <a:t>you</a:t>
            </a:r>
            <a:r>
              <a:rPr lang="fr-BE" dirty="0">
                <a:latin typeface="Bahnschrift SemiLight" panose="020B0502040204020203" pitchFamily="34" charset="0"/>
              </a:rPr>
              <a:t> </a:t>
            </a:r>
            <a:r>
              <a:rPr lang="fr-BE" dirty="0" err="1">
                <a:latin typeface="Bahnschrift SemiLight" panose="020B0502040204020203" pitchFamily="34" charset="0"/>
              </a:rPr>
              <a:t>operate</a:t>
            </a:r>
            <a:r>
              <a:rPr lang="fr-BE" dirty="0">
                <a:latin typeface="Bahnschrift SemiLight" panose="020B0502040204020203" pitchFamily="34" charset="0"/>
              </a:rPr>
              <a:t> the </a:t>
            </a:r>
            <a:r>
              <a:rPr lang="fr-BE" dirty="0" err="1">
                <a:latin typeface="Bahnschrift SemiLight" panose="020B0502040204020203" pitchFamily="34" charset="0"/>
              </a:rPr>
              <a:t>device</a:t>
            </a:r>
            <a:r>
              <a:rPr lang="fr-BE" dirty="0">
                <a:latin typeface="Bahnschrift SemiLight" panose="020B0502040204020203" pitchFamily="34" charset="0"/>
              </a:rPr>
              <a:t> </a:t>
            </a:r>
            <a:r>
              <a:rPr lang="fr-BE" dirty="0" err="1">
                <a:latin typeface="Bahnschrift SemiLight" panose="020B0502040204020203" pitchFamily="34" charset="0"/>
              </a:rPr>
              <a:t>using</a:t>
            </a:r>
            <a:r>
              <a:rPr lang="fr-BE" dirty="0">
                <a:latin typeface="Bahnschrift SemiLight" panose="020B0502040204020203" pitchFamily="34" charset="0"/>
              </a:rPr>
              <a:t> one finger?</a:t>
            </a:r>
          </a:p>
          <a:p>
            <a:pPr marL="457200" indent="-457200">
              <a:buFont typeface="+mj-lt"/>
              <a:buAutoNum type="arabicPeriod" startAt="9"/>
            </a:pPr>
            <a:r>
              <a:rPr lang="fr-BE" dirty="0" err="1">
                <a:latin typeface="Bahnschrift SemiLight" panose="020B0502040204020203" pitchFamily="34" charset="0"/>
              </a:rPr>
              <a:t>Moble</a:t>
            </a:r>
            <a:r>
              <a:rPr lang="fr-BE" dirty="0">
                <a:latin typeface="Bahnschrift SemiLight" panose="020B0502040204020203" pitchFamily="34" charset="0"/>
              </a:rPr>
              <a:t>: </a:t>
            </a:r>
            <a:r>
              <a:rPr lang="fr-BE" dirty="0" err="1">
                <a:latin typeface="Bahnschrift SemiLight" panose="020B0502040204020203" pitchFamily="34" charset="0"/>
              </a:rPr>
              <a:t>Provide</a:t>
            </a:r>
            <a:r>
              <a:rPr lang="fr-BE" dirty="0">
                <a:latin typeface="Bahnschrift SemiLight" panose="020B0502040204020203" pitchFamily="34" charset="0"/>
              </a:rPr>
              <a:t> </a:t>
            </a:r>
            <a:r>
              <a:rPr lang="fr-BE" dirty="0" err="1">
                <a:latin typeface="Bahnschrift SemiLight" panose="020B0502040204020203" pitchFamily="34" charset="0"/>
              </a:rPr>
              <a:t>alternaties</a:t>
            </a:r>
            <a:r>
              <a:rPr lang="fr-BE" dirty="0">
                <a:latin typeface="Bahnschrift SemiLight" panose="020B0502040204020203" pitchFamily="34" charset="0"/>
              </a:rPr>
              <a:t> to motion </a:t>
            </a:r>
            <a:r>
              <a:rPr lang="fr-BE" dirty="0" err="1">
                <a:latin typeface="Bahnschrift SemiLight" panose="020B0502040204020203" pitchFamily="34" charset="0"/>
              </a:rPr>
              <a:t>acuation</a:t>
            </a:r>
            <a:br>
              <a:rPr lang="fr-BE" dirty="0">
                <a:latin typeface="Bahnschrift SemiLight" panose="020B0502040204020203" pitchFamily="34" charset="0"/>
              </a:rPr>
            </a:br>
            <a:r>
              <a:rPr lang="fr-BE" dirty="0">
                <a:latin typeface="Bahnschrift SemiLight" panose="020B0502040204020203" pitchFamily="34" charset="0"/>
              </a:rPr>
              <a:t>Test: can </a:t>
            </a:r>
            <a:r>
              <a:rPr lang="fr-BE" dirty="0" err="1">
                <a:latin typeface="Bahnschrift SemiLight" panose="020B0502040204020203" pitchFamily="34" charset="0"/>
              </a:rPr>
              <a:t>you</a:t>
            </a:r>
            <a:r>
              <a:rPr lang="fr-BE" dirty="0">
                <a:latin typeface="Bahnschrift SemiLight" panose="020B0502040204020203" pitchFamily="34" charset="0"/>
              </a:rPr>
              <a:t> </a:t>
            </a:r>
            <a:r>
              <a:rPr lang="fr-BE" dirty="0" err="1">
                <a:latin typeface="Bahnschrift SemiLight" panose="020B0502040204020203" pitchFamily="34" charset="0"/>
              </a:rPr>
              <a:t>operate</a:t>
            </a:r>
            <a:r>
              <a:rPr lang="fr-BE" dirty="0">
                <a:latin typeface="Bahnschrift SemiLight" panose="020B0502040204020203" pitchFamily="34" charset="0"/>
              </a:rPr>
              <a:t> the </a:t>
            </a:r>
            <a:r>
              <a:rPr lang="fr-BE" dirty="0" err="1">
                <a:latin typeface="Bahnschrift SemiLight" panose="020B0502040204020203" pitchFamily="34" charset="0"/>
              </a:rPr>
              <a:t>device</a:t>
            </a:r>
            <a:r>
              <a:rPr lang="fr-BE" dirty="0">
                <a:latin typeface="Bahnschrift SemiLight" panose="020B0502040204020203" pitchFamily="34" charset="0"/>
              </a:rPr>
              <a:t> </a:t>
            </a:r>
            <a:r>
              <a:rPr lang="fr-BE" dirty="0" err="1">
                <a:latin typeface="Bahnschrift SemiLight" panose="020B0502040204020203" pitchFamily="34" charset="0"/>
              </a:rPr>
              <a:t>without</a:t>
            </a:r>
            <a:r>
              <a:rPr lang="fr-BE" dirty="0">
                <a:latin typeface="Bahnschrift SemiLight" panose="020B0502040204020203" pitchFamily="34" charset="0"/>
              </a:rPr>
              <a:t> tilt and </a:t>
            </a:r>
            <a:r>
              <a:rPr lang="fr-BE" dirty="0" err="1">
                <a:latin typeface="Bahnschrift SemiLight" panose="020B0502040204020203" pitchFamily="34" charset="0"/>
              </a:rPr>
              <a:t>shake</a:t>
            </a:r>
            <a:r>
              <a:rPr lang="fr-BE" dirty="0">
                <a:latin typeface="Bahnschrift SemiLight" panose="020B0502040204020203" pitchFamily="34" charset="0"/>
              </a:rPr>
              <a:t>?</a:t>
            </a:r>
          </a:p>
          <a:p>
            <a:pPr marL="285750" indent="-285750">
              <a:buFont typeface="Arial" panose="020B0604020202020204" pitchFamily="34" charset="0"/>
              <a:buChar char="•"/>
            </a:pPr>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1643239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DEBE63CD-FF2C-EACF-33C4-7C8AF808D89E}"/>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2C840B79-0BB8-09F9-013D-37ADAE8C21A2}"/>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D3616DD3-8183-3C94-8118-B4992F6C4D75}"/>
              </a:ext>
            </a:extLst>
          </p:cNvPr>
          <p:cNvSpPr txBox="1"/>
          <p:nvPr/>
        </p:nvSpPr>
        <p:spPr>
          <a:xfrm>
            <a:off x="561278" y="1979711"/>
            <a:ext cx="10792522" cy="5170646"/>
          </a:xfrm>
          <a:prstGeom prst="rect">
            <a:avLst/>
          </a:prstGeom>
          <a:noFill/>
        </p:spPr>
        <p:txBody>
          <a:bodyPr wrap="square" rtlCol="0">
            <a:spAutoFit/>
          </a:bodyPr>
          <a:lstStyle/>
          <a:p>
            <a:r>
              <a:rPr lang="fr-BE" b="1" dirty="0" err="1">
                <a:latin typeface="Bahnschrift SemiLight" panose="020B0502040204020203" pitchFamily="34" charset="0"/>
              </a:rPr>
              <a:t>Developer</a:t>
            </a:r>
            <a:endParaRPr lang="fr-BE" b="1" dirty="0">
              <a:latin typeface="Bahnschrift SemiLight" panose="020B0502040204020203" pitchFamily="34" charset="0"/>
            </a:endParaRPr>
          </a:p>
          <a:p>
            <a:pPr marL="457200" indent="-457200">
              <a:buFont typeface="+mj-lt"/>
              <a:buAutoNum type="arabicPeriod"/>
            </a:pPr>
            <a:r>
              <a:rPr lang="fr-BE" sz="2400" dirty="0">
                <a:latin typeface="Bahnschrift SemiLight" panose="020B0502040204020203" pitchFamily="34" charset="0"/>
              </a:rPr>
              <a:t>Use </a:t>
            </a:r>
            <a:r>
              <a:rPr lang="fr-BE" sz="2400" dirty="0" err="1">
                <a:latin typeface="Bahnschrift SemiLight" panose="020B0502040204020203" pitchFamily="34" charset="0"/>
              </a:rPr>
              <a:t>heading</a:t>
            </a:r>
            <a:r>
              <a:rPr lang="fr-BE" sz="2400" dirty="0">
                <a:latin typeface="Bahnschrift SemiLight" panose="020B0502040204020203" pitchFamily="34" charset="0"/>
              </a:rPr>
              <a:t> tags, table </a:t>
            </a:r>
            <a:r>
              <a:rPr lang="fr-BE" sz="2400" dirty="0" err="1">
                <a:latin typeface="Bahnschrift SemiLight" panose="020B0502040204020203" pitchFamily="34" charset="0"/>
              </a:rPr>
              <a:t>headings</a:t>
            </a:r>
            <a:r>
              <a:rPr lang="fr-BE" sz="2400" dirty="0">
                <a:latin typeface="Bahnschrift SemiLight" panose="020B0502040204020203" pitchFamily="34" charset="0"/>
              </a:rPr>
              <a:t> and </a:t>
            </a:r>
            <a:r>
              <a:rPr lang="fr-BE" sz="2400" dirty="0" err="1">
                <a:latin typeface="Bahnschrift SemiLight" panose="020B0502040204020203" pitchFamily="34" charset="0"/>
              </a:rPr>
              <a:t>lists</a:t>
            </a:r>
            <a:br>
              <a:rPr lang="fr-BE" sz="2400" dirty="0">
                <a:latin typeface="Bahnschrift SemiLight" panose="020B0502040204020203" pitchFamily="34" charset="0"/>
              </a:rPr>
            </a:br>
            <a:r>
              <a:rPr lang="fr-BE" sz="2400" dirty="0">
                <a:latin typeface="Bahnschrift SemiLight" panose="020B0502040204020203" pitchFamily="34" charset="0"/>
              </a:rPr>
              <a:t>Test: Use the a11y-outline </a:t>
            </a:r>
            <a:r>
              <a:rPr lang="fr-BE" sz="2400" dirty="0" err="1">
                <a:latin typeface="Bahnschrift SemiLight" panose="020B0502040204020203" pitchFamily="34" charset="0"/>
              </a:rPr>
              <a:t>bookmarket</a:t>
            </a:r>
            <a:r>
              <a:rPr lang="fr-BE" sz="2400" dirty="0">
                <a:latin typeface="Bahnschrift SemiLight" panose="020B0502040204020203" pitchFamily="34" charset="0"/>
              </a:rPr>
              <a:t> for Chrome/Firefox</a:t>
            </a:r>
          </a:p>
          <a:p>
            <a:pPr marL="457200" indent="-457200">
              <a:buFont typeface="+mj-lt"/>
              <a:buAutoNum type="arabicPeriod"/>
            </a:pPr>
            <a:r>
              <a:rPr lang="fr-BE" sz="2400" dirty="0" err="1">
                <a:latin typeface="Bahnschrift SemiLight" panose="020B0502040204020203" pitchFamily="34" charset="0"/>
              </a:rPr>
              <a:t>Present</a:t>
            </a:r>
            <a:r>
              <a:rPr lang="fr-BE" sz="2400" dirty="0">
                <a:latin typeface="Bahnschrift SemiLight" panose="020B0502040204020203" pitchFamily="34" charset="0"/>
              </a:rPr>
              <a:t> content in a </a:t>
            </a:r>
            <a:r>
              <a:rPr lang="fr-BE" sz="2400" dirty="0" err="1">
                <a:latin typeface="Bahnschrift SemiLight" panose="020B0502040204020203" pitchFamily="34" charset="0"/>
              </a:rPr>
              <a:t>meaningful</a:t>
            </a:r>
            <a:r>
              <a:rPr lang="fr-BE" sz="2400" dirty="0">
                <a:latin typeface="Bahnschrift SemiLight" panose="020B0502040204020203" pitchFamily="34" charset="0"/>
              </a:rPr>
              <a:t> </a:t>
            </a:r>
            <a:r>
              <a:rPr lang="fr-BE" sz="2400" dirty="0" err="1">
                <a:latin typeface="Bahnschrift SemiLight" panose="020B0502040204020203" pitchFamily="34" charset="0"/>
              </a:rPr>
              <a:t>sequence</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Does</a:t>
            </a:r>
            <a:r>
              <a:rPr lang="fr-BE" sz="2400" dirty="0">
                <a:latin typeface="Bahnschrift SemiLight" panose="020B0502040204020203" pitchFamily="34" charset="0"/>
              </a:rPr>
              <a:t> the DOM </a:t>
            </a:r>
            <a:r>
              <a:rPr lang="fr-BE" sz="2400" dirty="0" err="1">
                <a:latin typeface="Bahnschrift SemiLight" panose="020B0502040204020203" pitchFamily="34" charset="0"/>
              </a:rPr>
              <a:t>order</a:t>
            </a:r>
            <a:r>
              <a:rPr lang="fr-BE" sz="2400" dirty="0">
                <a:latin typeface="Bahnschrift SemiLight" panose="020B0502040204020203" pitchFamily="34" charset="0"/>
              </a:rPr>
              <a:t> match the </a:t>
            </a:r>
            <a:r>
              <a:rPr lang="fr-BE" sz="2400" dirty="0" err="1">
                <a:latin typeface="Bahnschrift SemiLight" panose="020B0502040204020203" pitchFamily="34" charset="0"/>
              </a:rPr>
              <a:t>visual</a:t>
            </a:r>
            <a:r>
              <a:rPr lang="fr-BE" sz="2400" dirty="0">
                <a:latin typeface="Bahnschrift SemiLight" panose="020B0502040204020203" pitchFamily="34" charset="0"/>
              </a:rPr>
              <a:t> </a:t>
            </a:r>
            <a:r>
              <a:rPr lang="fr-BE" sz="2400" dirty="0" err="1">
                <a:latin typeface="Bahnschrift SemiLight" panose="020B0502040204020203" pitchFamily="34" charset="0"/>
              </a:rPr>
              <a:t>order</a:t>
            </a:r>
            <a:r>
              <a:rPr lang="fr-BE" sz="2400" dirty="0">
                <a:latin typeface="Bahnschrift SemiLight" panose="020B0502040204020203" pitchFamily="34" charset="0"/>
              </a:rPr>
              <a:t>?</a:t>
            </a:r>
          </a:p>
          <a:p>
            <a:pPr marL="457200" indent="-457200">
              <a:buFont typeface="+mj-lt"/>
              <a:buAutoNum type="arabicPeriod"/>
            </a:pPr>
            <a:r>
              <a:rPr lang="fr-BE" sz="2400" dirty="0" err="1">
                <a:latin typeface="Bahnschrift SemiLight" panose="020B0502040204020203" pitchFamily="34" charset="0"/>
              </a:rPr>
              <a:t>Allow</a:t>
            </a:r>
            <a:r>
              <a:rPr lang="fr-BE" sz="2400" dirty="0">
                <a:latin typeface="Bahnschrift SemiLight" panose="020B0502040204020203" pitchFamily="34" charset="0"/>
              </a:rPr>
              <a:t> </a:t>
            </a:r>
            <a:r>
              <a:rPr lang="fr-BE" sz="2400" dirty="0" err="1">
                <a:latin typeface="Bahnschrift SemiLight" panose="020B0502040204020203" pitchFamily="34" charset="0"/>
              </a:rPr>
              <a:t>autocomplete</a:t>
            </a:r>
            <a:r>
              <a:rPr lang="fr-BE" sz="2400" dirty="0">
                <a:latin typeface="Bahnschrift SemiLight" panose="020B0502040204020203" pitchFamily="34" charset="0"/>
              </a:rPr>
              <a:t> by </a:t>
            </a:r>
            <a:r>
              <a:rPr lang="fr-BE" sz="2400" dirty="0" err="1">
                <a:latin typeface="Bahnschrift SemiLight" panose="020B0502040204020203" pitchFamily="34" charset="0"/>
              </a:rPr>
              <a:t>specifying</a:t>
            </a:r>
            <a:r>
              <a:rPr lang="fr-BE" sz="2400" dirty="0">
                <a:latin typeface="Bahnschrift SemiLight" panose="020B0502040204020203" pitchFamily="34" charset="0"/>
              </a:rPr>
              <a:t> input </a:t>
            </a:r>
            <a:r>
              <a:rPr lang="fr-BE" sz="2400" dirty="0" err="1">
                <a:latin typeface="Bahnschrift SemiLight" panose="020B0502040204020203" pitchFamily="34" charset="0"/>
              </a:rPr>
              <a:t>field</a:t>
            </a:r>
            <a:r>
              <a:rPr lang="fr-BE" sz="2400" dirty="0">
                <a:latin typeface="Bahnschrift SemiLight" panose="020B0502040204020203" pitchFamily="34" charset="0"/>
              </a:rPr>
              <a:t> type</a:t>
            </a:r>
            <a:br>
              <a:rPr lang="fr-BE" sz="2400" dirty="0">
                <a:latin typeface="Bahnschrift SemiLight" panose="020B0502040204020203" pitchFamily="34" charset="0"/>
              </a:rPr>
            </a:br>
            <a:r>
              <a:rPr lang="fr-BE" sz="2400" dirty="0">
                <a:latin typeface="Bahnschrift SemiLight" panose="020B0502040204020203" pitchFamily="34" charset="0"/>
              </a:rPr>
              <a:t>Test: Do </a:t>
            </a:r>
            <a:r>
              <a:rPr lang="fr-BE" sz="2400" dirty="0" err="1">
                <a:latin typeface="Bahnschrift SemiLight" panose="020B0502040204020203" pitchFamily="34" charset="0"/>
              </a:rPr>
              <a:t>suitable</a:t>
            </a:r>
            <a:r>
              <a:rPr lang="fr-BE" sz="2400" dirty="0">
                <a:latin typeface="Bahnschrift SemiLight" panose="020B0502040204020203" pitchFamily="34" charset="0"/>
              </a:rPr>
              <a:t> input </a:t>
            </a:r>
            <a:r>
              <a:rPr lang="fr-BE" sz="2400" dirty="0" err="1">
                <a:latin typeface="Bahnschrift SemiLight" panose="020B0502040204020203" pitchFamily="34" charset="0"/>
              </a:rPr>
              <a:t>fields</a:t>
            </a:r>
            <a:r>
              <a:rPr lang="fr-BE" sz="2400" dirty="0">
                <a:latin typeface="Bahnschrift SemiLight" panose="020B0502040204020203" pitchFamily="34" charset="0"/>
              </a:rPr>
              <a:t> have an input type </a:t>
            </a:r>
            <a:r>
              <a:rPr lang="fr-BE" sz="2400" dirty="0" err="1">
                <a:latin typeface="Bahnschrift SemiLight" panose="020B0502040204020203" pitchFamily="34" charset="0"/>
              </a:rPr>
              <a:t>specified</a:t>
            </a:r>
            <a:r>
              <a:rPr lang="fr-BE" sz="2400" dirty="0">
                <a:latin typeface="Bahnschrift SemiLight" panose="020B0502040204020203" pitchFamily="34" charset="0"/>
              </a:rPr>
              <a:t>?</a:t>
            </a:r>
          </a:p>
          <a:p>
            <a:pPr marL="457200" indent="-457200">
              <a:buFont typeface="+mj-lt"/>
              <a:buAutoNum type="arabicPeriod"/>
            </a:pPr>
            <a:r>
              <a:rPr lang="fr-BE" sz="2400" dirty="0" err="1">
                <a:latin typeface="Bahnschrift SemiLight" panose="020B0502040204020203" pitchFamily="34" charset="0"/>
              </a:rPr>
              <a:t>Identify</a:t>
            </a:r>
            <a:r>
              <a:rPr lang="fr-BE" sz="2400" dirty="0">
                <a:latin typeface="Bahnschrift SemiLight" panose="020B0502040204020203" pitchFamily="34" charset="0"/>
              </a:rPr>
              <a:t> input formats for </a:t>
            </a:r>
            <a:r>
              <a:rPr lang="fr-BE" sz="2400" dirty="0" err="1">
                <a:latin typeface="Bahnschrift SemiLight" panose="020B0502040204020203" pitchFamily="34" charset="0"/>
              </a:rPr>
              <a:t>form</a:t>
            </a:r>
            <a:r>
              <a:rPr lang="fr-BE" sz="2400" dirty="0">
                <a:latin typeface="Bahnschrift SemiLight" panose="020B0502040204020203" pitchFamily="34" charset="0"/>
              </a:rPr>
              <a:t> </a:t>
            </a:r>
            <a:r>
              <a:rPr lang="fr-BE" sz="2400" dirty="0" err="1">
                <a:latin typeface="Bahnschrift SemiLight" panose="020B0502040204020203" pitchFamily="34" charset="0"/>
              </a:rPr>
              <a:t>fields</a:t>
            </a:r>
            <a:br>
              <a:rPr lang="fr-BE" sz="2400" dirty="0">
                <a:latin typeface="Bahnschrift SemiLight" panose="020B0502040204020203" pitchFamily="34" charset="0"/>
              </a:rPr>
            </a:br>
            <a:r>
              <a:rPr lang="fr-BE" sz="2400" dirty="0">
                <a:latin typeface="Bahnschrift SemiLight" panose="020B0502040204020203" pitchFamily="34" charset="0"/>
              </a:rPr>
              <a:t>Example: Date of </a:t>
            </a:r>
            <a:r>
              <a:rPr lang="fr-BE" sz="2400" dirty="0" err="1">
                <a:latin typeface="Bahnschrift SemiLight" panose="020B0502040204020203" pitchFamily="34" charset="0"/>
              </a:rPr>
              <a:t>birth</a:t>
            </a:r>
            <a:r>
              <a:rPr lang="fr-BE" sz="2400" dirty="0">
                <a:latin typeface="Bahnschrift SemiLight" panose="020B0502040204020203" pitchFamily="34" charset="0"/>
              </a:rPr>
              <a:t> (dd/mm/</a:t>
            </a:r>
            <a:r>
              <a:rPr lang="fr-BE" sz="2400" dirty="0" err="1">
                <a:latin typeface="Bahnschrift SemiLight" panose="020B0502040204020203" pitchFamily="34" charset="0"/>
              </a:rPr>
              <a:t>yyyy</a:t>
            </a:r>
            <a:r>
              <a:rPr lang="fr-BE" sz="2400" dirty="0">
                <a:latin typeface="Bahnschrift SemiLight" panose="020B0502040204020203" pitchFamily="34" charset="0"/>
              </a:rPr>
              <a:t>)</a:t>
            </a:r>
          </a:p>
          <a:p>
            <a:pPr marL="457200" indent="-457200">
              <a:buFont typeface="+mj-lt"/>
              <a:buAutoNum type="arabicPeriod"/>
            </a:pPr>
            <a:r>
              <a:rPr lang="fr-BE" sz="2400" dirty="0" err="1">
                <a:latin typeface="Bahnschrift SemiLight" panose="020B0502040204020203" pitchFamily="34" charset="0"/>
              </a:rPr>
              <a:t>Clearly</a:t>
            </a:r>
            <a:r>
              <a:rPr lang="fr-BE" sz="2400" dirty="0">
                <a:latin typeface="Bahnschrift SemiLight" panose="020B0502040204020203" pitchFamily="34" charset="0"/>
              </a:rPr>
              <a:t> </a:t>
            </a:r>
            <a:r>
              <a:rPr lang="fr-BE" sz="2400" dirty="0" err="1">
                <a:latin typeface="Bahnschrift SemiLight" panose="020B0502040204020203" pitchFamily="34" charset="0"/>
              </a:rPr>
              <a:t>identify</a:t>
            </a:r>
            <a:r>
              <a:rPr lang="fr-BE" sz="2400" dirty="0">
                <a:latin typeface="Bahnschrift SemiLight" panose="020B0502040204020203" pitchFamily="34" charset="0"/>
              </a:rPr>
              <a:t> input </a:t>
            </a:r>
            <a:r>
              <a:rPr lang="fr-BE" sz="2400" dirty="0" err="1">
                <a:latin typeface="Bahnschrift SemiLight" panose="020B0502040204020203" pitchFamily="34" charset="0"/>
              </a:rPr>
              <a:t>roles</a:t>
            </a:r>
            <a:r>
              <a:rPr lang="fr-BE" sz="2400" dirty="0">
                <a:latin typeface="Bahnschrift SemiLight" panose="020B0502040204020203" pitchFamily="34" charset="0"/>
              </a:rPr>
              <a:t> and </a:t>
            </a:r>
            <a:r>
              <a:rPr lang="fr-BE" sz="2400" dirty="0" err="1">
                <a:latin typeface="Bahnschrift SemiLight" panose="020B0502040204020203" pitchFamily="34" charset="0"/>
              </a:rPr>
              <a:t>errors</a:t>
            </a:r>
            <a:br>
              <a:rPr lang="fr-BE" sz="2400" dirty="0">
                <a:latin typeface="Bahnschrift SemiLight" panose="020B0502040204020203" pitchFamily="34" charset="0"/>
              </a:rPr>
            </a:br>
            <a:r>
              <a:rPr lang="fr-BE" sz="2400" dirty="0">
                <a:latin typeface="Bahnschrift SemiLight" panose="020B0502040204020203" pitchFamily="34" charset="0"/>
              </a:rPr>
              <a:t>Test: Do </a:t>
            </a:r>
            <a:r>
              <a:rPr lang="fr-BE" sz="2400" dirty="0" err="1">
                <a:latin typeface="Bahnschrift SemiLight" panose="020B0502040204020203" pitchFamily="34" charset="0"/>
              </a:rPr>
              <a:t>form</a:t>
            </a:r>
            <a:r>
              <a:rPr lang="fr-BE" sz="2400" dirty="0">
                <a:latin typeface="Bahnschrift SemiLight" panose="020B0502040204020203" pitchFamily="34" charset="0"/>
              </a:rPr>
              <a:t> inputs have ARIA </a:t>
            </a:r>
            <a:r>
              <a:rPr lang="fr-BE" sz="2400" dirty="0" err="1">
                <a:latin typeface="Bahnschrift SemiLight" panose="020B0502040204020203" pitchFamily="34" charset="0"/>
              </a:rPr>
              <a:t>roles</a:t>
            </a:r>
            <a:r>
              <a:rPr lang="fr-BE" sz="2400" dirty="0">
                <a:latin typeface="Bahnschrift SemiLight" panose="020B0502040204020203" pitchFamily="34" charset="0"/>
              </a:rPr>
              <a:t> and </a:t>
            </a:r>
            <a:r>
              <a:rPr lang="fr-BE" sz="2400" dirty="0" err="1">
                <a:latin typeface="Bahnschrift SemiLight" panose="020B0502040204020203" pitchFamily="34" charset="0"/>
              </a:rPr>
              <a:t>error</a:t>
            </a:r>
            <a:r>
              <a:rPr lang="fr-BE" sz="2400" dirty="0">
                <a:latin typeface="Bahnschrift SemiLight" panose="020B0502040204020203" pitchFamily="34" charset="0"/>
              </a:rPr>
              <a:t> messages?</a:t>
            </a:r>
          </a:p>
          <a:p>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888099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BC44EE7-BCF0-CF86-C358-7DEBA65E1E91}"/>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08E88CBB-4C61-1D2E-6926-D604479C8606}"/>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6B81E38F-10A4-1418-001F-2A5C62295DC9}"/>
              </a:ext>
            </a:extLst>
          </p:cNvPr>
          <p:cNvSpPr txBox="1"/>
          <p:nvPr/>
        </p:nvSpPr>
        <p:spPr>
          <a:xfrm>
            <a:off x="561278" y="1979711"/>
            <a:ext cx="10792522" cy="5170646"/>
          </a:xfrm>
          <a:prstGeom prst="rect">
            <a:avLst/>
          </a:prstGeom>
          <a:noFill/>
        </p:spPr>
        <p:txBody>
          <a:bodyPr wrap="square" rtlCol="0">
            <a:spAutoFit/>
          </a:bodyPr>
          <a:lstStyle/>
          <a:p>
            <a:r>
              <a:rPr lang="fr-BE" b="1" dirty="0" err="1">
                <a:latin typeface="Bahnschrift SemiLight" panose="020B0502040204020203" pitchFamily="34" charset="0"/>
              </a:rPr>
              <a:t>Developer</a:t>
            </a:r>
            <a:endParaRPr lang="fr-BE" b="1" dirty="0">
              <a:latin typeface="Bahnschrift SemiLight" panose="020B0502040204020203" pitchFamily="34" charset="0"/>
            </a:endParaRPr>
          </a:p>
          <a:p>
            <a:pPr marL="457200" indent="-457200">
              <a:buFont typeface="+mj-lt"/>
              <a:buAutoNum type="arabicPeriod" startAt="6"/>
            </a:pPr>
            <a:r>
              <a:rPr lang="fr-BE" sz="2400" dirty="0">
                <a:latin typeface="Bahnschrift SemiLight" panose="020B0502040204020203" pitchFamily="34" charset="0"/>
              </a:rPr>
              <a:t>Use labels, </a:t>
            </a:r>
            <a:r>
              <a:rPr lang="fr-BE" sz="2400" dirty="0" err="1">
                <a:latin typeface="Bahnschrift SemiLight" panose="020B0502040204020203" pitchFamily="34" charset="0"/>
              </a:rPr>
              <a:t>fieldsets</a:t>
            </a:r>
            <a:r>
              <a:rPr lang="fr-BE" sz="2400" dirty="0">
                <a:latin typeface="Bahnschrift SemiLight" panose="020B0502040204020203" pitchFamily="34" charset="0"/>
              </a:rPr>
              <a:t> and </a:t>
            </a:r>
            <a:r>
              <a:rPr lang="fr-BE" sz="2400" dirty="0" err="1">
                <a:latin typeface="Bahnschrift SemiLight" panose="020B0502040204020203" pitchFamily="34" charset="0"/>
              </a:rPr>
              <a:t>legends</a:t>
            </a:r>
            <a:r>
              <a:rPr lang="fr-BE" sz="2400" dirty="0">
                <a:latin typeface="Bahnschrift SemiLight" panose="020B0502040204020203" pitchFamily="34" charset="0"/>
              </a:rPr>
              <a:t> in </a:t>
            </a:r>
            <a:r>
              <a:rPr lang="fr-BE" sz="2400" dirty="0" err="1">
                <a:latin typeface="Bahnschrift SemiLight" panose="020B0502040204020203" pitchFamily="34" charset="0"/>
              </a:rPr>
              <a:t>forms</a:t>
            </a:r>
            <a:br>
              <a:rPr lang="fr-BE" sz="2400" dirty="0">
                <a:latin typeface="Bahnschrift SemiLight" panose="020B0502040204020203" pitchFamily="34" charset="0"/>
              </a:rPr>
            </a:br>
            <a:r>
              <a:rPr lang="fr-BE" sz="2400" dirty="0">
                <a:latin typeface="Bahnschrift SemiLight" panose="020B0502040204020203" pitchFamily="34" charset="0"/>
              </a:rPr>
              <a:t>Test: Use the </a:t>
            </a:r>
            <a:r>
              <a:rPr lang="fr-BE" sz="2400" dirty="0" err="1">
                <a:latin typeface="Bahnschrift SemiLight" panose="020B0502040204020203" pitchFamily="34" charset="0"/>
              </a:rPr>
              <a:t>Siteimprove</a:t>
            </a:r>
            <a:r>
              <a:rPr lang="fr-BE" sz="2400" dirty="0">
                <a:latin typeface="Bahnschrift SemiLight" panose="020B0502040204020203" pitchFamily="34" charset="0"/>
              </a:rPr>
              <a:t> plugin for Chrome</a:t>
            </a:r>
          </a:p>
          <a:p>
            <a:pPr marL="457200" indent="-457200">
              <a:buFont typeface="+mj-lt"/>
              <a:buAutoNum type="arabicPeriod" startAt="6"/>
            </a:pPr>
            <a:r>
              <a:rPr lang="fr-BE" sz="2400" dirty="0" err="1">
                <a:latin typeface="Bahnschrift SemiLight" panose="020B0502040204020203" pitchFamily="34" charset="0"/>
              </a:rPr>
              <a:t>Make</a:t>
            </a:r>
            <a:r>
              <a:rPr lang="fr-BE" sz="2400" dirty="0">
                <a:latin typeface="Bahnschrift SemiLight" panose="020B0502040204020203" pitchFamily="34" charset="0"/>
              </a:rPr>
              <a:t> sure visible labels match accessible </a:t>
            </a:r>
            <a:r>
              <a:rPr lang="fr-BE" sz="2400" dirty="0" err="1">
                <a:latin typeface="Bahnschrift SemiLight" panose="020B0502040204020203" pitchFamily="34" charset="0"/>
              </a:rPr>
              <a:t>names</a:t>
            </a:r>
            <a:br>
              <a:rPr lang="fr-BE" sz="2400" dirty="0">
                <a:latin typeface="Bahnschrift SemiLight" panose="020B0502040204020203" pitchFamily="34" charset="0"/>
              </a:rPr>
            </a:br>
            <a:r>
              <a:rPr lang="fr-BE" sz="2400" dirty="0">
                <a:latin typeface="Bahnschrift SemiLight" panose="020B0502040204020203" pitchFamily="34" charset="0"/>
              </a:rPr>
              <a:t>Test: Do </a:t>
            </a:r>
            <a:r>
              <a:rPr lang="fr-BE" sz="2400" dirty="0" err="1">
                <a:latin typeface="Bahnschrift SemiLight" panose="020B0502040204020203" pitchFamily="34" charset="0"/>
              </a:rPr>
              <a:t>text</a:t>
            </a:r>
            <a:r>
              <a:rPr lang="fr-BE" sz="2400" dirty="0">
                <a:latin typeface="Bahnschrift SemiLight" panose="020B0502040204020203" pitchFamily="34" charset="0"/>
              </a:rPr>
              <a:t> labels match the </a:t>
            </a:r>
            <a:r>
              <a:rPr lang="fr-BE" sz="2400" dirty="0" err="1">
                <a:latin typeface="Bahnschrift SemiLight" panose="020B0502040204020203" pitchFamily="34" charset="0"/>
              </a:rPr>
              <a:t>component’s</a:t>
            </a:r>
            <a:r>
              <a:rPr lang="fr-BE" sz="2400" dirty="0">
                <a:latin typeface="Bahnschrift SemiLight" panose="020B0502040204020203" pitchFamily="34" charset="0"/>
              </a:rPr>
              <a:t> </a:t>
            </a:r>
            <a:r>
              <a:rPr lang="fr-BE" sz="2400" dirty="0" err="1">
                <a:latin typeface="Bahnschrift SemiLight" panose="020B0502040204020203" pitchFamily="34" charset="0"/>
              </a:rPr>
              <a:t>name</a:t>
            </a:r>
            <a:r>
              <a:rPr lang="fr-BE" sz="2400" dirty="0">
                <a:latin typeface="Bahnschrift SemiLight" panose="020B0502040204020203" pitchFamily="34" charset="0"/>
              </a:rPr>
              <a:t> </a:t>
            </a:r>
            <a:r>
              <a:rPr lang="fr-BE" sz="2400" dirty="0" err="1">
                <a:latin typeface="Bahnschrift SemiLight" panose="020B0502040204020203" pitchFamily="34" charset="0"/>
              </a:rPr>
              <a:t>property</a:t>
            </a:r>
            <a:r>
              <a:rPr lang="fr-BE" sz="2400" dirty="0">
                <a:latin typeface="Bahnschrift SemiLight" panose="020B0502040204020203" pitchFamily="34" charset="0"/>
              </a:rPr>
              <a:t>?</a:t>
            </a:r>
          </a:p>
          <a:p>
            <a:pPr marL="457200" indent="-457200">
              <a:buFont typeface="+mj-lt"/>
              <a:buAutoNum type="arabicPeriod" startAt="6"/>
            </a:pPr>
            <a:r>
              <a:rPr lang="fr-BE" sz="2400" dirty="0" err="1">
                <a:latin typeface="Bahnschrift SemiLight" panose="020B0502040204020203" pitchFamily="34" charset="0"/>
              </a:rPr>
              <a:t>Allow</a:t>
            </a:r>
            <a:r>
              <a:rPr lang="fr-BE" sz="2400" dirty="0">
                <a:latin typeface="Bahnschrift SemiLight" panose="020B0502040204020203" pitchFamily="34" charset="0"/>
              </a:rPr>
              <a:t> </a:t>
            </a:r>
            <a:r>
              <a:rPr lang="fr-BE" sz="2400" dirty="0" err="1">
                <a:latin typeface="Bahnschrift SemiLight" panose="020B0502040204020203" pitchFamily="34" charset="0"/>
              </a:rPr>
              <a:t>users</a:t>
            </a:r>
            <a:r>
              <a:rPr lang="fr-BE" sz="2400" dirty="0">
                <a:latin typeface="Bahnschrift SemiLight" panose="020B0502040204020203" pitchFamily="34" charset="0"/>
              </a:rPr>
              <a:t> to </a:t>
            </a:r>
            <a:r>
              <a:rPr lang="fr-BE" sz="2400" dirty="0" err="1">
                <a:latin typeface="Bahnschrift SemiLight" panose="020B0502040204020203" pitchFamily="34" charset="0"/>
              </a:rPr>
              <a:t>confirm</a:t>
            </a:r>
            <a:r>
              <a:rPr lang="fr-BE" sz="2400" dirty="0">
                <a:latin typeface="Bahnschrift SemiLight" panose="020B0502040204020203" pitchFamily="34" charset="0"/>
              </a:rPr>
              <a:t>/reverse changes to data</a:t>
            </a:r>
            <a:br>
              <a:rPr lang="fr-BE" sz="2400" dirty="0">
                <a:latin typeface="Bahnschrift SemiLight" panose="020B0502040204020203" pitchFamily="34" charset="0"/>
              </a:rPr>
            </a:br>
            <a:r>
              <a:rPr lang="fr-BE" sz="2400" dirty="0">
                <a:latin typeface="Bahnschrift SemiLight" panose="020B0502040204020203" pitchFamily="34" charset="0"/>
              </a:rPr>
              <a:t>Test: Are </a:t>
            </a:r>
            <a:r>
              <a:rPr lang="fr-BE" sz="2400" dirty="0" err="1">
                <a:latin typeface="Bahnschrift SemiLight" panose="020B0502040204020203" pitchFamily="34" charset="0"/>
              </a:rPr>
              <a:t>users</a:t>
            </a:r>
            <a:r>
              <a:rPr lang="fr-BE" sz="2400" dirty="0">
                <a:latin typeface="Bahnschrift SemiLight" panose="020B0502040204020203" pitchFamily="34" charset="0"/>
              </a:rPr>
              <a:t> </a:t>
            </a:r>
            <a:r>
              <a:rPr lang="fr-BE" sz="2400" dirty="0" err="1">
                <a:latin typeface="Bahnschrift SemiLight" panose="020B0502040204020203" pitchFamily="34" charset="0"/>
              </a:rPr>
              <a:t>asked</a:t>
            </a:r>
            <a:r>
              <a:rPr lang="fr-BE" sz="2400" dirty="0">
                <a:latin typeface="Bahnschrift SemiLight" panose="020B0502040204020203" pitchFamily="34" charset="0"/>
              </a:rPr>
              <a:t> to </a:t>
            </a:r>
            <a:r>
              <a:rPr lang="fr-BE" sz="2400" dirty="0" err="1">
                <a:latin typeface="Bahnschrift SemiLight" panose="020B0502040204020203" pitchFamily="34" charset="0"/>
              </a:rPr>
              <a:t>confirm</a:t>
            </a:r>
            <a:r>
              <a:rPr lang="fr-BE" sz="2400" dirty="0">
                <a:latin typeface="Bahnschrift SemiLight" panose="020B0502040204020203" pitchFamily="34" charset="0"/>
              </a:rPr>
              <a:t> changes to important data?</a:t>
            </a:r>
          </a:p>
          <a:p>
            <a:pPr marL="342900" indent="-342900">
              <a:buFont typeface="+mj-lt"/>
              <a:buAutoNum type="arabicPeriod" startAt="9"/>
            </a:pPr>
            <a:r>
              <a:rPr lang="fr-BE" sz="2400" dirty="0" err="1">
                <a:latin typeface="Bahnschrift SemiLight" panose="020B0502040204020203" pitchFamily="34" charset="0"/>
              </a:rPr>
              <a:t>Identify</a:t>
            </a:r>
            <a:r>
              <a:rPr lang="fr-BE" sz="2400" dirty="0">
                <a:latin typeface="Bahnschrift SemiLight" panose="020B0502040204020203" pitchFamily="34" charset="0"/>
              </a:rPr>
              <a:t> the </a:t>
            </a:r>
            <a:r>
              <a:rPr lang="fr-BE" sz="2400" dirty="0" err="1">
                <a:latin typeface="Bahnschrift SemiLight" panose="020B0502040204020203" pitchFamily="34" charset="0"/>
              </a:rPr>
              <a:t>language</a:t>
            </a:r>
            <a:r>
              <a:rPr lang="fr-BE" sz="2400" dirty="0">
                <a:latin typeface="Bahnschrift SemiLight" panose="020B0502040204020203" pitchFamily="34" charset="0"/>
              </a:rPr>
              <a:t> of the page</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Does</a:t>
            </a:r>
            <a:r>
              <a:rPr lang="fr-BE" sz="2400" dirty="0">
                <a:latin typeface="Bahnschrift SemiLight" panose="020B0502040204020203" pitchFamily="34" charset="0"/>
              </a:rPr>
              <a:t> the &lt;html&gt; tag </a:t>
            </a:r>
            <a:r>
              <a:rPr lang="fr-BE" sz="2400" dirty="0" err="1">
                <a:latin typeface="Bahnschrift SemiLight" panose="020B0502040204020203" pitchFamily="34" charset="0"/>
              </a:rPr>
              <a:t>cinclue</a:t>
            </a:r>
            <a:r>
              <a:rPr lang="fr-BE" sz="2400" dirty="0">
                <a:latin typeface="Bahnschrift SemiLight" panose="020B0502040204020203" pitchFamily="34" charset="0"/>
              </a:rPr>
              <a:t> a </a:t>
            </a:r>
            <a:r>
              <a:rPr lang="fr-BE" sz="2400" dirty="0" err="1">
                <a:latin typeface="Bahnschrift SemiLight" panose="020B0502040204020203" pitchFamily="34" charset="0"/>
              </a:rPr>
              <a:t>lang</a:t>
            </a:r>
            <a:r>
              <a:rPr lang="fr-BE" sz="2400" dirty="0">
                <a:latin typeface="Bahnschrift SemiLight" panose="020B0502040204020203" pitchFamily="34" charset="0"/>
              </a:rPr>
              <a:t> </a:t>
            </a:r>
            <a:r>
              <a:rPr lang="fr-BE" sz="2400" dirty="0" err="1">
                <a:latin typeface="Bahnschrift SemiLight" panose="020B0502040204020203" pitchFamily="34" charset="0"/>
              </a:rPr>
              <a:t>attribute</a:t>
            </a:r>
            <a:r>
              <a:rPr lang="fr-BE" sz="2400" dirty="0">
                <a:latin typeface="Bahnschrift SemiLight" panose="020B0502040204020203" pitchFamily="34" charset="0"/>
              </a:rPr>
              <a:t>?</a:t>
            </a:r>
          </a:p>
          <a:p>
            <a:pPr marL="342900" indent="-342900">
              <a:buFont typeface="+mj-lt"/>
              <a:buAutoNum type="arabicPeriod" startAt="9"/>
            </a:pPr>
            <a:r>
              <a:rPr lang="fr-BE" sz="2400" dirty="0">
                <a:latin typeface="Bahnschrift SemiLight" panose="020B0502040204020203" pitchFamily="34" charset="0"/>
              </a:rPr>
              <a:t> Use </a:t>
            </a:r>
            <a:r>
              <a:rPr lang="fr-BE" sz="2400" dirty="0" err="1">
                <a:latin typeface="Bahnschrift SemiLight" panose="020B0502040204020203" pitchFamily="34" charset="0"/>
              </a:rPr>
              <a:t>valid</a:t>
            </a:r>
            <a:r>
              <a:rPr lang="fr-BE" sz="2400" dirty="0">
                <a:latin typeface="Bahnschrift SemiLight" panose="020B0502040204020203" pitchFamily="34" charset="0"/>
              </a:rPr>
              <a:t> HTML and </a:t>
            </a:r>
            <a:r>
              <a:rPr lang="fr-BE" sz="2400" dirty="0" err="1">
                <a:latin typeface="Bahnschrift SemiLight" panose="020B0502040204020203" pitchFamily="34" charset="0"/>
              </a:rPr>
              <a:t>avoid</a:t>
            </a:r>
            <a:r>
              <a:rPr lang="fr-BE" sz="2400" dirty="0">
                <a:latin typeface="Bahnschrift SemiLight" panose="020B0502040204020203" pitchFamily="34" charset="0"/>
              </a:rPr>
              <a:t> duplicate </a:t>
            </a:r>
            <a:r>
              <a:rPr lang="fr-BE" sz="2400" dirty="0" err="1">
                <a:latin typeface="Bahnschrift SemiLight" panose="020B0502040204020203" pitchFamily="34" charset="0"/>
              </a:rPr>
              <a:t>Ids</a:t>
            </a:r>
            <a:br>
              <a:rPr lang="fr-BE" sz="2400" dirty="0">
                <a:latin typeface="Bahnschrift SemiLight" panose="020B0502040204020203" pitchFamily="34" charset="0"/>
              </a:rPr>
            </a:br>
            <a:r>
              <a:rPr lang="fr-BE" sz="2400" dirty="0">
                <a:latin typeface="Bahnschrift SemiLight" panose="020B0502040204020203" pitchFamily="34" charset="0"/>
              </a:rPr>
              <a:t> Test: Use axe-</a:t>
            </a:r>
            <a:r>
              <a:rPr lang="fr-BE" sz="2400" dirty="0" err="1">
                <a:latin typeface="Bahnschrift SemiLight" panose="020B0502040204020203" pitchFamily="34" charset="0"/>
              </a:rPr>
              <a:t>core</a:t>
            </a:r>
            <a:r>
              <a:rPr lang="fr-BE" sz="2400" dirty="0">
                <a:latin typeface="Bahnschrift SemiLight" panose="020B0502040204020203" pitchFamily="34" charset="0"/>
              </a:rPr>
              <a:t> </a:t>
            </a:r>
            <a:r>
              <a:rPr lang="fr-BE" sz="2400" dirty="0" err="1">
                <a:latin typeface="Bahnschrift SemiLight" panose="020B0502040204020203" pitchFamily="34" charset="0"/>
              </a:rPr>
              <a:t>accessibility</a:t>
            </a:r>
            <a:r>
              <a:rPr lang="fr-BE" sz="2400" dirty="0">
                <a:latin typeface="Bahnschrift SemiLight" panose="020B0502040204020203" pitchFamily="34" charset="0"/>
              </a:rPr>
              <a:t> engine to automate </a:t>
            </a:r>
            <a:r>
              <a:rPr lang="fr-BE" sz="2400" dirty="0" err="1">
                <a:latin typeface="Bahnschrift SemiLight" panose="020B0502040204020203" pitchFamily="34" charset="0"/>
              </a:rPr>
              <a:t>testing</a:t>
            </a:r>
            <a:endParaRPr lang="fr-BE" sz="2400" dirty="0">
              <a:latin typeface="Bahnschrift SemiLight" panose="020B0502040204020203" pitchFamily="34" charset="0"/>
            </a:endParaRPr>
          </a:p>
          <a:p>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16193756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0D81F19-5B80-3949-76FC-95D672844CD6}"/>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7C904288-6014-6378-1553-A0E470470137}"/>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B41230F9-CA7B-E9C3-7500-9D724302FA06}"/>
              </a:ext>
            </a:extLst>
          </p:cNvPr>
          <p:cNvSpPr txBox="1"/>
          <p:nvPr/>
        </p:nvSpPr>
        <p:spPr>
          <a:xfrm>
            <a:off x="561278" y="1979711"/>
            <a:ext cx="10792522" cy="4154984"/>
          </a:xfrm>
          <a:prstGeom prst="rect">
            <a:avLst/>
          </a:prstGeom>
          <a:noFill/>
        </p:spPr>
        <p:txBody>
          <a:bodyPr wrap="square" rtlCol="0">
            <a:spAutoFit/>
          </a:bodyPr>
          <a:lstStyle/>
          <a:p>
            <a:r>
              <a:rPr lang="fr-BE" b="1" dirty="0" err="1">
                <a:latin typeface="Bahnschrift SemiLight" panose="020B0502040204020203" pitchFamily="34" charset="0"/>
              </a:rPr>
              <a:t>Developer</a:t>
            </a:r>
            <a:endParaRPr lang="fr-BE" b="1" dirty="0">
              <a:latin typeface="Bahnschrift SemiLight" panose="020B0502040204020203" pitchFamily="34" charset="0"/>
            </a:endParaRPr>
          </a:p>
          <a:p>
            <a:pPr marL="457200" indent="-457200">
              <a:buFont typeface="+mj-lt"/>
              <a:buAutoNum type="arabicPeriod" startAt="11"/>
            </a:pPr>
            <a:r>
              <a:rPr lang="fr-BE" sz="2400" dirty="0" err="1">
                <a:latin typeface="Bahnschrift SemiLight" panose="020B0502040204020203" pitchFamily="34" charset="0"/>
              </a:rPr>
              <a:t>Provide</a:t>
            </a:r>
            <a:r>
              <a:rPr lang="fr-BE" sz="2400" dirty="0">
                <a:latin typeface="Bahnschrift SemiLight" panose="020B0502040204020203" pitchFamily="34" charset="0"/>
              </a:rPr>
              <a:t> </a:t>
            </a:r>
            <a:r>
              <a:rPr lang="fr-BE" sz="2400" dirty="0" err="1">
                <a:latin typeface="Bahnschrift SemiLight" panose="020B0502040204020203" pitchFamily="34" charset="0"/>
              </a:rPr>
              <a:t>names</a:t>
            </a:r>
            <a:r>
              <a:rPr lang="fr-BE" sz="2400" dirty="0">
                <a:latin typeface="Bahnschrift SemiLight" panose="020B0502040204020203" pitchFamily="34" charset="0"/>
              </a:rPr>
              <a:t> and </a:t>
            </a:r>
            <a:r>
              <a:rPr lang="fr-BE" sz="2400" dirty="0" err="1">
                <a:latin typeface="Bahnschrift SemiLight" panose="020B0502040204020203" pitchFamily="34" charset="0"/>
              </a:rPr>
              <a:t>roles</a:t>
            </a:r>
            <a:r>
              <a:rPr lang="fr-BE" sz="2400" dirty="0">
                <a:latin typeface="Bahnschrift SemiLight" panose="020B0502040204020203" pitchFamily="34" charset="0"/>
              </a:rPr>
              <a:t> for all components</a:t>
            </a:r>
            <a:br>
              <a:rPr lang="fr-BE" sz="2400" dirty="0">
                <a:latin typeface="Bahnschrift SemiLight" panose="020B0502040204020203" pitchFamily="34" charset="0"/>
              </a:rPr>
            </a:br>
            <a:r>
              <a:rPr lang="fr-BE" sz="2400" dirty="0">
                <a:latin typeface="Bahnschrift SemiLight" panose="020B0502040204020203" pitchFamily="34" charset="0"/>
              </a:rPr>
              <a:t>Test:  use the </a:t>
            </a:r>
            <a:r>
              <a:rPr lang="fr-BE" sz="2400" dirty="0" err="1">
                <a:latin typeface="Bahnschrift SemiLight" panose="020B0502040204020203" pitchFamily="34" charset="0"/>
              </a:rPr>
              <a:t>siteimprove</a:t>
            </a:r>
            <a:r>
              <a:rPr lang="fr-BE" sz="2400" dirty="0">
                <a:latin typeface="Bahnschrift SemiLight" panose="020B0502040204020203" pitchFamily="34" charset="0"/>
              </a:rPr>
              <a:t> plugin for Chrome</a:t>
            </a:r>
          </a:p>
          <a:p>
            <a:pPr marL="457200" indent="-457200">
              <a:buFont typeface="+mj-lt"/>
              <a:buAutoNum type="arabicPeriod" startAt="11"/>
            </a:pPr>
            <a:r>
              <a:rPr lang="fr-BE" sz="2400" dirty="0">
                <a:latin typeface="Bahnschrift SemiLight" panose="020B0502040204020203" pitchFamily="34" charset="0"/>
              </a:rPr>
              <a:t>Keyboard </a:t>
            </a:r>
            <a:r>
              <a:rPr lang="fr-BE" sz="2400" dirty="0" err="1">
                <a:latin typeface="Bahnschrift SemiLight" panose="020B0502040204020203" pitchFamily="34" charset="0"/>
              </a:rPr>
              <a:t>shortcuts</a:t>
            </a:r>
            <a:r>
              <a:rPr lang="fr-BE" sz="2400" dirty="0">
                <a:latin typeface="Bahnschrift SemiLight" panose="020B0502040204020203" pitchFamily="34" charset="0"/>
              </a:rPr>
              <a:t> can </a:t>
            </a:r>
            <a:r>
              <a:rPr lang="fr-BE" sz="2400" dirty="0" err="1">
                <a:latin typeface="Bahnschrift SemiLight" panose="020B0502040204020203" pitchFamily="34" charset="0"/>
              </a:rPr>
              <a:t>be</a:t>
            </a:r>
            <a:r>
              <a:rPr lang="fr-BE" sz="2400" dirty="0">
                <a:latin typeface="Bahnschrift SemiLight" panose="020B0502040204020203" pitchFamily="34" charset="0"/>
              </a:rPr>
              <a:t> </a:t>
            </a:r>
            <a:r>
              <a:rPr lang="fr-BE" sz="2400" dirty="0" err="1">
                <a:latin typeface="Bahnschrift SemiLight" panose="020B0502040204020203" pitchFamily="34" charset="0"/>
              </a:rPr>
              <a:t>turned</a:t>
            </a:r>
            <a:r>
              <a:rPr lang="fr-BE" sz="2400" dirty="0">
                <a:latin typeface="Bahnschrift SemiLight" panose="020B0502040204020203" pitchFamily="34" charset="0"/>
              </a:rPr>
              <a:t> off</a:t>
            </a:r>
            <a:br>
              <a:rPr lang="fr-BE" sz="2400" dirty="0">
                <a:latin typeface="Bahnschrift SemiLight" panose="020B0502040204020203" pitchFamily="34" charset="0"/>
              </a:rPr>
            </a:br>
            <a:r>
              <a:rPr lang="fr-BE" sz="2400" dirty="0">
                <a:latin typeface="Bahnschrift SemiLight" panose="020B0502040204020203" pitchFamily="34" charset="0"/>
              </a:rPr>
              <a:t>Test: can </a:t>
            </a:r>
            <a:r>
              <a:rPr lang="fr-BE" sz="2400" dirty="0" err="1">
                <a:latin typeface="Bahnschrift SemiLight" panose="020B0502040204020203" pitchFamily="34" charset="0"/>
              </a:rPr>
              <a:t>users</a:t>
            </a:r>
            <a:r>
              <a:rPr lang="fr-BE" sz="2400" dirty="0">
                <a:latin typeface="Bahnschrift SemiLight" panose="020B0502040204020203" pitchFamily="34" charset="0"/>
              </a:rPr>
              <a:t> </a:t>
            </a:r>
            <a:r>
              <a:rPr lang="fr-BE" sz="2400" dirty="0" err="1">
                <a:latin typeface="Bahnschrift SemiLight" panose="020B0502040204020203" pitchFamily="34" charset="0"/>
              </a:rPr>
              <a:t>isable</a:t>
            </a:r>
            <a:r>
              <a:rPr lang="fr-BE" sz="2400" dirty="0">
                <a:latin typeface="Bahnschrift SemiLight" panose="020B0502040204020203" pitchFamily="34" charset="0"/>
              </a:rPr>
              <a:t> </a:t>
            </a:r>
            <a:r>
              <a:rPr lang="fr-BE" sz="2400" dirty="0" err="1">
                <a:latin typeface="Bahnschrift SemiLight" panose="020B0502040204020203" pitchFamily="34" charset="0"/>
              </a:rPr>
              <a:t>character</a:t>
            </a:r>
            <a:r>
              <a:rPr lang="fr-BE" sz="2400" dirty="0">
                <a:latin typeface="Bahnschrift SemiLight" panose="020B0502040204020203" pitchFamily="34" charset="0"/>
              </a:rPr>
              <a:t> key </a:t>
            </a:r>
            <a:r>
              <a:rPr lang="fr-BE" sz="2400" dirty="0" err="1">
                <a:latin typeface="Bahnschrift SemiLight" panose="020B0502040204020203" pitchFamily="34" charset="0"/>
              </a:rPr>
              <a:t>shortcuts</a:t>
            </a:r>
            <a:r>
              <a:rPr lang="fr-BE" sz="2400" dirty="0">
                <a:latin typeface="Bahnschrift SemiLight" panose="020B0502040204020203" pitchFamily="34" charset="0"/>
              </a:rPr>
              <a:t>?</a:t>
            </a:r>
          </a:p>
          <a:p>
            <a:pPr marL="457200" indent="-457200">
              <a:buFont typeface="+mj-lt"/>
              <a:buAutoNum type="arabicPeriod" startAt="11"/>
            </a:pPr>
            <a:r>
              <a:rPr lang="fr-BE" sz="2400" dirty="0" err="1">
                <a:latin typeface="Bahnschrift SemiLight" panose="020B0502040204020203" pitchFamily="34" charset="0"/>
              </a:rPr>
              <a:t>Activate</a:t>
            </a:r>
            <a:r>
              <a:rPr lang="fr-BE" sz="2400" dirty="0">
                <a:latin typeface="Bahnschrift SemiLight" panose="020B0502040204020203" pitchFamily="34" charset="0"/>
              </a:rPr>
              <a:t> </a:t>
            </a:r>
            <a:r>
              <a:rPr lang="fr-BE" sz="2400" dirty="0" err="1">
                <a:latin typeface="Bahnschrift SemiLight" panose="020B0502040204020203" pitchFamily="34" charset="0"/>
              </a:rPr>
              <a:t>functions</a:t>
            </a:r>
            <a:r>
              <a:rPr lang="fr-BE" sz="2400" dirty="0">
                <a:latin typeface="Bahnschrift SemiLight" panose="020B0502040204020203" pitchFamily="34" charset="0"/>
              </a:rPr>
              <a:t> on </a:t>
            </a:r>
            <a:r>
              <a:rPr lang="fr-BE" sz="2400" dirty="0" err="1">
                <a:latin typeface="Bahnschrift SemiLight" panose="020B0502040204020203" pitchFamily="34" charset="0"/>
              </a:rPr>
              <a:t>mouseup</a:t>
            </a:r>
            <a:r>
              <a:rPr lang="fr-BE" sz="2400" dirty="0">
                <a:latin typeface="Bahnschrift SemiLight" panose="020B0502040204020203" pitchFamily="34" charset="0"/>
              </a:rPr>
              <a:t>, not </a:t>
            </a:r>
            <a:r>
              <a:rPr lang="fr-BE" sz="2400" dirty="0" err="1">
                <a:latin typeface="Bahnschrift SemiLight" panose="020B0502040204020203" pitchFamily="34" charset="0"/>
              </a:rPr>
              <a:t>mousedown</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does</a:t>
            </a:r>
            <a:r>
              <a:rPr lang="fr-BE" sz="2400" dirty="0">
                <a:latin typeface="Bahnschrift SemiLight" panose="020B0502040204020203" pitchFamily="34" charset="0"/>
              </a:rPr>
              <a:t> release </a:t>
            </a:r>
            <a:r>
              <a:rPr lang="fr-BE" sz="2400" dirty="0" err="1">
                <a:latin typeface="Bahnschrift SemiLight" panose="020B0502040204020203" pitchFamily="34" charset="0"/>
              </a:rPr>
              <a:t>outside</a:t>
            </a:r>
            <a:r>
              <a:rPr lang="fr-BE" sz="2400" dirty="0">
                <a:latin typeface="Bahnschrift SemiLight" panose="020B0502040204020203" pitchFamily="34" charset="0"/>
              </a:rPr>
              <a:t> a </a:t>
            </a:r>
            <a:r>
              <a:rPr lang="fr-BE" sz="2400" dirty="0" err="1">
                <a:latin typeface="Bahnschrift SemiLight" panose="020B0502040204020203" pitchFamily="34" charset="0"/>
              </a:rPr>
              <a:t>target</a:t>
            </a:r>
            <a:r>
              <a:rPr lang="fr-BE" sz="2400" dirty="0">
                <a:latin typeface="Bahnschrift SemiLight" panose="020B0502040204020203" pitchFamily="34" charset="0"/>
              </a:rPr>
              <a:t> cancel the click action?</a:t>
            </a:r>
          </a:p>
          <a:p>
            <a:pPr marL="457200" indent="-457200">
              <a:buFont typeface="+mj-lt"/>
              <a:buAutoNum type="arabicPeriod" startAt="11"/>
            </a:pPr>
            <a:r>
              <a:rPr lang="fr-BE" sz="2400" dirty="0" err="1">
                <a:latin typeface="Bahnschrift SemiLight" panose="020B0502040204020203" pitchFamily="34" charset="0"/>
              </a:rPr>
              <a:t>Inform</a:t>
            </a:r>
            <a:r>
              <a:rPr lang="fr-BE" sz="2400" dirty="0">
                <a:latin typeface="Bahnschrift SemiLight" panose="020B0502040204020203" pitchFamily="34" charset="0"/>
              </a:rPr>
              <a:t> </a:t>
            </a:r>
            <a:r>
              <a:rPr lang="fr-BE" sz="2400" dirty="0" err="1">
                <a:latin typeface="Bahnschrift SemiLight" panose="020B0502040204020203" pitchFamily="34" charset="0"/>
              </a:rPr>
              <a:t>assistive</a:t>
            </a:r>
            <a:r>
              <a:rPr lang="fr-BE" sz="2400" dirty="0">
                <a:latin typeface="Bahnschrift SemiLight" panose="020B0502040204020203" pitchFamily="34" charset="0"/>
              </a:rPr>
              <a:t> technologies of changes to content</a:t>
            </a:r>
            <a:br>
              <a:rPr lang="fr-BE" sz="2400" dirty="0">
                <a:latin typeface="Bahnschrift SemiLight" panose="020B0502040204020203" pitchFamily="34" charset="0"/>
              </a:rPr>
            </a:br>
            <a:r>
              <a:rPr lang="fr-BE" sz="2400" dirty="0">
                <a:latin typeface="Bahnschrift SemiLight" panose="020B0502040204020203" pitchFamily="34" charset="0"/>
              </a:rPr>
              <a:t>Test: use NVDA </a:t>
            </a:r>
            <a:r>
              <a:rPr lang="fr-BE" sz="2400" dirty="0" err="1">
                <a:latin typeface="Bahnschrift SemiLight" panose="020B0502040204020203" pitchFamily="34" charset="0"/>
              </a:rPr>
              <a:t>with</a:t>
            </a:r>
            <a:r>
              <a:rPr lang="fr-BE" sz="2400" dirty="0">
                <a:latin typeface="Bahnschrift SemiLight" panose="020B0502040204020203" pitchFamily="34" charset="0"/>
              </a:rPr>
              <a:t> Focus </a:t>
            </a:r>
            <a:r>
              <a:rPr lang="fr-BE" sz="2400" dirty="0" err="1">
                <a:latin typeface="Bahnschrift SemiLight" panose="020B0502040204020203" pitchFamily="34" charset="0"/>
              </a:rPr>
              <a:t>Higlight</a:t>
            </a:r>
            <a:r>
              <a:rPr lang="fr-BE" sz="2400" dirty="0">
                <a:latin typeface="Bahnschrift SemiLight" panose="020B0502040204020203" pitchFamily="34" charset="0"/>
              </a:rPr>
              <a:t> plugin to </a:t>
            </a:r>
            <a:r>
              <a:rPr lang="fr-BE" sz="2400" dirty="0" err="1">
                <a:latin typeface="Bahnschrift SemiLight" panose="020B0502040204020203" pitchFamily="34" charset="0"/>
              </a:rPr>
              <a:t>track</a:t>
            </a:r>
            <a:r>
              <a:rPr lang="fr-BE" sz="2400" dirty="0">
                <a:latin typeface="Bahnschrift SemiLight" panose="020B0502040204020203" pitchFamily="34" charset="0"/>
              </a:rPr>
              <a:t> focus</a:t>
            </a: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3765435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18F1631D-E9F5-324C-40A0-543A15C961A4}"/>
            </a:ext>
          </a:extLst>
        </p:cNvPr>
        <p:cNvGrpSpPr/>
        <p:nvPr/>
      </p:nvGrpSpPr>
      <p:grpSpPr>
        <a:xfrm>
          <a:off x="0" y="0"/>
          <a:ext cx="0" cy="0"/>
          <a:chOff x="0" y="0"/>
          <a:chExt cx="0" cy="0"/>
        </a:xfrm>
      </p:grpSpPr>
      <p:sp>
        <p:nvSpPr>
          <p:cNvPr id="376" name="Google Shape;376;p5">
            <a:extLst>
              <a:ext uri="{FF2B5EF4-FFF2-40B4-BE49-F238E27FC236}">
                <a16:creationId xmlns:a16="http://schemas.microsoft.com/office/drawing/2014/main" id="{8333FEFF-B7E6-F9B4-C67C-3B7AB39207F1}"/>
              </a:ext>
            </a:extLst>
          </p:cNvPr>
          <p:cNvSpPr txBox="1">
            <a:spLocks noGrp="1"/>
          </p:cNvSpPr>
          <p:nvPr>
            <p:ph type="title"/>
          </p:nvPr>
        </p:nvSpPr>
        <p:spPr/>
        <p:txBody>
          <a:bodyPr>
            <a:noAutofit/>
          </a:bodyPr>
          <a:lstStyle/>
          <a:p>
            <a:r>
              <a:rPr lang="en" dirty="0">
                <a:latin typeface="Bahnschrift SemiBold"/>
                <a:cs typeface="Arial"/>
              </a:rPr>
              <a:t>Project roles and responsibilities</a:t>
            </a:r>
            <a:endParaRPr lang="fr-FR" dirty="0"/>
          </a:p>
        </p:txBody>
      </p:sp>
      <p:sp>
        <p:nvSpPr>
          <p:cNvPr id="2" name="TextBox 1">
            <a:extLst>
              <a:ext uri="{FF2B5EF4-FFF2-40B4-BE49-F238E27FC236}">
                <a16:creationId xmlns:a16="http://schemas.microsoft.com/office/drawing/2014/main" id="{6ECC5F75-3A6B-6D9C-F914-F69DB9FE97D3}"/>
              </a:ext>
            </a:extLst>
          </p:cNvPr>
          <p:cNvSpPr txBox="1"/>
          <p:nvPr/>
        </p:nvSpPr>
        <p:spPr>
          <a:xfrm>
            <a:off x="561278" y="1979711"/>
            <a:ext cx="10792522" cy="6278642"/>
          </a:xfrm>
          <a:prstGeom prst="rect">
            <a:avLst/>
          </a:prstGeom>
          <a:noFill/>
        </p:spPr>
        <p:txBody>
          <a:bodyPr wrap="square" rtlCol="0">
            <a:spAutoFit/>
          </a:bodyPr>
          <a:lstStyle/>
          <a:p>
            <a:r>
              <a:rPr lang="fr-BE" sz="2400" b="1" dirty="0">
                <a:latin typeface="Bahnschrift SemiLight" panose="020B0502040204020203" pitchFamily="34" charset="0"/>
              </a:rPr>
              <a:t>Content Editor</a:t>
            </a:r>
          </a:p>
          <a:p>
            <a:pPr marL="457200" indent="-457200">
              <a:buFont typeface="+mj-lt"/>
              <a:buAutoNum type="arabicPeriod"/>
            </a:pPr>
            <a:r>
              <a:rPr lang="fr-BE" sz="2400" dirty="0" err="1">
                <a:latin typeface="Bahnschrift SemiLight" panose="020B0502040204020203" pitchFamily="34" charset="0"/>
              </a:rPr>
              <a:t>Add</a:t>
            </a:r>
            <a:r>
              <a:rPr lang="fr-BE" sz="2400" dirty="0">
                <a:latin typeface="Bahnschrift SemiLight" panose="020B0502040204020203" pitchFamily="34" charset="0"/>
              </a:rPr>
              <a:t> alt </a:t>
            </a:r>
            <a:r>
              <a:rPr lang="fr-BE" sz="2400" dirty="0" err="1">
                <a:latin typeface="Bahnschrift SemiLight" panose="020B0502040204020203" pitchFamily="34" charset="0"/>
              </a:rPr>
              <a:t>text</a:t>
            </a:r>
            <a:r>
              <a:rPr lang="fr-BE" sz="2400" dirty="0">
                <a:latin typeface="Bahnschrift SemiLight" panose="020B0502040204020203" pitchFamily="34" charset="0"/>
              </a:rPr>
              <a:t> to images</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What</a:t>
            </a:r>
            <a:r>
              <a:rPr lang="fr-BE" sz="2400" dirty="0">
                <a:latin typeface="Bahnschrift SemiLight" panose="020B0502040204020203" pitchFamily="34" charset="0"/>
              </a:rPr>
              <a:t> </a:t>
            </a:r>
            <a:r>
              <a:rPr lang="fr-BE" sz="2400" dirty="0" err="1">
                <a:latin typeface="Bahnschrift SemiLight" panose="020B0502040204020203" pitchFamily="34" charset="0"/>
              </a:rPr>
              <a:t>does</a:t>
            </a:r>
            <a:r>
              <a:rPr lang="fr-BE" sz="2400" dirty="0">
                <a:latin typeface="Bahnschrift SemiLight" panose="020B0502040204020203" pitchFamily="34" charset="0"/>
              </a:rPr>
              <a:t> the image </a:t>
            </a:r>
            <a:r>
              <a:rPr lang="fr-BE" sz="2400" dirty="0" err="1">
                <a:latin typeface="Bahnschrift SemiLight" panose="020B0502040204020203" pitchFamily="34" charset="0"/>
              </a:rPr>
              <a:t>convey</a:t>
            </a:r>
            <a:r>
              <a:rPr lang="fr-BE" sz="2400" dirty="0">
                <a:latin typeface="Bahnschrift SemiLight" panose="020B0502040204020203" pitchFamily="34" charset="0"/>
              </a:rPr>
              <a:t>? Is </a:t>
            </a:r>
            <a:r>
              <a:rPr lang="fr-BE" sz="2400" dirty="0" err="1">
                <a:latin typeface="Bahnschrift SemiLight" panose="020B0502040204020203" pitchFamily="34" charset="0"/>
              </a:rPr>
              <a:t>it</a:t>
            </a:r>
            <a:r>
              <a:rPr lang="fr-BE" sz="2400" dirty="0">
                <a:latin typeface="Bahnschrift SemiLight" panose="020B0502040204020203" pitchFamily="34" charset="0"/>
              </a:rPr>
              <a:t> </a:t>
            </a:r>
            <a:r>
              <a:rPr lang="fr-BE" sz="2400" dirty="0" err="1">
                <a:latin typeface="Bahnschrift SemiLight" panose="020B0502040204020203" pitchFamily="34" charset="0"/>
              </a:rPr>
              <a:t>decorative</a:t>
            </a:r>
            <a:r>
              <a:rPr lang="fr-BE" sz="2400" dirty="0">
                <a:latin typeface="Bahnschrift SemiLight" panose="020B0502040204020203" pitchFamily="34" charset="0"/>
              </a:rPr>
              <a:t>?</a:t>
            </a:r>
          </a:p>
          <a:p>
            <a:pPr marL="457200" indent="-457200">
              <a:buFont typeface="+mj-lt"/>
              <a:buAutoNum type="arabicPeriod"/>
            </a:pPr>
            <a:r>
              <a:rPr lang="fr-BE" sz="2400" dirty="0">
                <a:latin typeface="Bahnschrift SemiLight" panose="020B0502040204020203" pitchFamily="34" charset="0"/>
              </a:rPr>
              <a:t>Dont use images of </a:t>
            </a:r>
            <a:r>
              <a:rPr lang="fr-BE" sz="2400" dirty="0" err="1">
                <a:latin typeface="Bahnschrift SemiLight" panose="020B0502040204020203" pitchFamily="34" charset="0"/>
              </a:rPr>
              <a:t>text</a:t>
            </a:r>
            <a:br>
              <a:rPr lang="fr-BE" sz="2400" dirty="0">
                <a:latin typeface="Bahnschrift SemiLight" panose="020B0502040204020203" pitchFamily="34" charset="0"/>
              </a:rPr>
            </a:br>
            <a:r>
              <a:rPr lang="fr-BE" sz="2400" dirty="0">
                <a:latin typeface="Bahnschrift SemiLight" panose="020B0502040204020203" pitchFamily="34" charset="0"/>
              </a:rPr>
              <a:t>Test: can </a:t>
            </a:r>
            <a:r>
              <a:rPr lang="fr-BE" sz="2400" dirty="0" err="1">
                <a:latin typeface="Bahnschrift SemiLight" panose="020B0502040204020203" pitchFamily="34" charset="0"/>
              </a:rPr>
              <a:t>you</a:t>
            </a:r>
            <a:r>
              <a:rPr lang="fr-BE" sz="2400" dirty="0">
                <a:latin typeface="Bahnschrift SemiLight" panose="020B0502040204020203" pitchFamily="34" charset="0"/>
              </a:rPr>
              <a:t> select all </a:t>
            </a:r>
            <a:r>
              <a:rPr lang="fr-BE" sz="2400" dirty="0" err="1">
                <a:latin typeface="Bahnschrift SemiLight" panose="020B0502040204020203" pitchFamily="34" charset="0"/>
              </a:rPr>
              <a:t>text</a:t>
            </a:r>
            <a:r>
              <a:rPr lang="fr-BE" sz="2400" dirty="0">
                <a:latin typeface="Bahnschrift SemiLight" panose="020B0502040204020203" pitchFamily="34" charset="0"/>
              </a:rPr>
              <a:t> </a:t>
            </a:r>
            <a:r>
              <a:rPr lang="fr-BE" sz="2400" dirty="0" err="1">
                <a:latin typeface="Bahnschrift SemiLight" panose="020B0502040204020203" pitchFamily="34" charset="0"/>
              </a:rPr>
              <a:t>with</a:t>
            </a:r>
            <a:r>
              <a:rPr lang="fr-BE" sz="2400" dirty="0">
                <a:latin typeface="Bahnschrift SemiLight" panose="020B0502040204020203" pitchFamily="34" charset="0"/>
              </a:rPr>
              <a:t> a mouse?</a:t>
            </a:r>
          </a:p>
          <a:p>
            <a:pPr marL="457200" indent="-457200">
              <a:buFont typeface="+mj-lt"/>
              <a:buAutoNum type="arabicPeriod"/>
            </a:pPr>
            <a:r>
              <a:rPr lang="fr-BE" sz="2400" dirty="0" err="1">
                <a:latin typeface="Bahnschrift SemiLight" panose="020B0502040204020203" pitchFamily="34" charset="0"/>
              </a:rPr>
              <a:t>Add</a:t>
            </a:r>
            <a:r>
              <a:rPr lang="fr-BE" sz="2400" dirty="0">
                <a:latin typeface="Bahnschrift SemiLight" panose="020B0502040204020203" pitchFamily="34" charset="0"/>
              </a:rPr>
              <a:t> labels </a:t>
            </a:r>
            <a:r>
              <a:rPr lang="fr-BE" sz="2400" dirty="0" err="1">
                <a:latin typeface="Bahnschrift SemiLight" panose="020B0502040204020203" pitchFamily="34" charset="0"/>
              </a:rPr>
              <a:t>fo</a:t>
            </a:r>
            <a:r>
              <a:rPr lang="fr-BE" sz="2400" dirty="0">
                <a:latin typeface="Bahnschrift SemiLight" panose="020B0502040204020203" pitchFamily="34" charset="0"/>
              </a:rPr>
              <a:t> </a:t>
            </a:r>
            <a:r>
              <a:rPr lang="fr-BE" sz="2400" dirty="0" err="1">
                <a:latin typeface="Bahnschrift SemiLight" panose="020B0502040204020203" pitchFamily="34" charset="0"/>
              </a:rPr>
              <a:t>form</a:t>
            </a:r>
            <a:r>
              <a:rPr lang="fr-BE" sz="2400" dirty="0">
                <a:latin typeface="Bahnschrift SemiLight" panose="020B0502040204020203" pitchFamily="34" charset="0"/>
              </a:rPr>
              <a:t> </a:t>
            </a:r>
            <a:r>
              <a:rPr lang="fr-BE" sz="2400" dirty="0" err="1">
                <a:latin typeface="Bahnschrift SemiLight" panose="020B0502040204020203" pitchFamily="34" charset="0"/>
              </a:rPr>
              <a:t>fields</a:t>
            </a:r>
            <a:br>
              <a:rPr lang="fr-BE" sz="2400" dirty="0">
                <a:latin typeface="Bahnschrift SemiLight" panose="020B0502040204020203" pitchFamily="34" charset="0"/>
              </a:rPr>
            </a:br>
            <a:r>
              <a:rPr lang="fr-BE" sz="2400" dirty="0">
                <a:latin typeface="Bahnschrift SemiLight" panose="020B0502040204020203" pitchFamily="34" charset="0"/>
              </a:rPr>
              <a:t>Test: </a:t>
            </a:r>
            <a:r>
              <a:rPr lang="fr-BE" sz="2400" dirty="0" err="1">
                <a:latin typeface="Bahnschrift SemiLight" panose="020B0502040204020203" pitchFamily="34" charset="0"/>
              </a:rPr>
              <a:t>Does</a:t>
            </a:r>
            <a:r>
              <a:rPr lang="fr-BE" sz="2400" dirty="0">
                <a:latin typeface="Bahnschrift SemiLight" panose="020B0502040204020203" pitchFamily="34" charset="0"/>
              </a:rPr>
              <a:t> </a:t>
            </a:r>
            <a:r>
              <a:rPr lang="fr-BE" sz="2400" dirty="0" err="1">
                <a:latin typeface="Bahnschrift SemiLight" panose="020B0502040204020203" pitchFamily="34" charset="0"/>
              </a:rPr>
              <a:t>each</a:t>
            </a:r>
            <a:r>
              <a:rPr lang="fr-BE" sz="2400" dirty="0">
                <a:latin typeface="Bahnschrift SemiLight" panose="020B0502040204020203" pitchFamily="34" charset="0"/>
              </a:rPr>
              <a:t> input have a label </a:t>
            </a:r>
            <a:r>
              <a:rPr lang="fr-BE" sz="2400" dirty="0" err="1">
                <a:latin typeface="Bahnschrift SemiLight" panose="020B0502040204020203" pitchFamily="34" charset="0"/>
              </a:rPr>
              <a:t>above</a:t>
            </a:r>
            <a:r>
              <a:rPr lang="fr-BE" sz="2400" dirty="0">
                <a:latin typeface="Bahnschrift SemiLight" panose="020B0502040204020203" pitchFamily="34" charset="0"/>
              </a:rPr>
              <a:t> or </a:t>
            </a:r>
            <a:r>
              <a:rPr lang="fr-BE" sz="2400" dirty="0" err="1">
                <a:latin typeface="Bahnschrift SemiLight" panose="020B0502040204020203" pitchFamily="34" charset="0"/>
              </a:rPr>
              <a:t>beside</a:t>
            </a:r>
            <a:r>
              <a:rPr lang="fr-BE" sz="2400" dirty="0">
                <a:latin typeface="Bahnschrift SemiLight" panose="020B0502040204020203" pitchFamily="34" charset="0"/>
              </a:rPr>
              <a:t> </a:t>
            </a:r>
            <a:r>
              <a:rPr lang="fr-BE" sz="2400" dirty="0" err="1">
                <a:latin typeface="Bahnschrift SemiLight" panose="020B0502040204020203" pitchFamily="34" charset="0"/>
              </a:rPr>
              <a:t>it</a:t>
            </a:r>
            <a:r>
              <a:rPr lang="fr-BE" sz="2400" dirty="0">
                <a:latin typeface="Bahnschrift SemiLight" panose="020B0502040204020203" pitchFamily="34" charset="0"/>
              </a:rPr>
              <a:t>?</a:t>
            </a:r>
          </a:p>
          <a:p>
            <a:pPr marL="457200" indent="-457200">
              <a:buFont typeface="+mj-lt"/>
              <a:buAutoNum type="arabicPeriod"/>
            </a:pPr>
            <a:r>
              <a:rPr lang="fr-BE" sz="2400" dirty="0" err="1">
                <a:latin typeface="Bahnschrift SemiLight" panose="020B0502040204020203" pitchFamily="34" charset="0"/>
              </a:rPr>
              <a:t>Add</a:t>
            </a:r>
            <a:r>
              <a:rPr lang="fr-BE" sz="2400" dirty="0">
                <a:latin typeface="Bahnschrift SemiLight" panose="020B0502040204020203" pitchFamily="34" charset="0"/>
              </a:rPr>
              <a:t> </a:t>
            </a:r>
            <a:r>
              <a:rPr lang="fr-BE" sz="2400" dirty="0" err="1">
                <a:latin typeface="Bahnschrift SemiLight" panose="020B0502040204020203" pitchFamily="34" charset="0"/>
              </a:rPr>
              <a:t>transcript</a:t>
            </a:r>
            <a:r>
              <a:rPr lang="fr-BE" sz="2400" dirty="0">
                <a:latin typeface="Bahnschrift SemiLight" panose="020B0502040204020203" pitchFamily="34" charset="0"/>
              </a:rPr>
              <a:t> to audio</a:t>
            </a:r>
            <a:br>
              <a:rPr lang="fr-BE" sz="2400" dirty="0">
                <a:latin typeface="Bahnschrift SemiLight" panose="020B0502040204020203" pitchFamily="34" charset="0"/>
              </a:rPr>
            </a:br>
            <a:r>
              <a:rPr lang="fr-BE" sz="2400" dirty="0">
                <a:latin typeface="Bahnschrift SemiLight" panose="020B0502040204020203" pitchFamily="34" charset="0"/>
              </a:rPr>
              <a:t>Test: How </a:t>
            </a:r>
            <a:r>
              <a:rPr lang="fr-BE" sz="2400" dirty="0" err="1">
                <a:latin typeface="Bahnschrift SemiLight" panose="020B0502040204020203" pitchFamily="34" charset="0"/>
              </a:rPr>
              <a:t>will</a:t>
            </a:r>
            <a:r>
              <a:rPr lang="fr-BE" sz="2400" dirty="0">
                <a:latin typeface="Bahnschrift SemiLight" panose="020B0502040204020203" pitchFamily="34" charset="0"/>
              </a:rPr>
              <a:t> a </a:t>
            </a:r>
            <a:r>
              <a:rPr lang="fr-BE" sz="2400" dirty="0" err="1">
                <a:latin typeface="Bahnschrift SemiLight" panose="020B0502040204020203" pitchFamily="34" charset="0"/>
              </a:rPr>
              <a:t>deaf</a:t>
            </a:r>
            <a:r>
              <a:rPr lang="fr-BE" sz="2400" dirty="0">
                <a:latin typeface="Bahnschrift SemiLight" panose="020B0502040204020203" pitchFamily="34" charset="0"/>
              </a:rPr>
              <a:t> </a:t>
            </a:r>
            <a:r>
              <a:rPr lang="fr-BE" sz="2400" dirty="0" err="1">
                <a:latin typeface="Bahnschrift SemiLight" panose="020B0502040204020203" pitchFamily="34" charset="0"/>
              </a:rPr>
              <a:t>person</a:t>
            </a:r>
            <a:r>
              <a:rPr lang="fr-BE" sz="2400" dirty="0">
                <a:latin typeface="Bahnschrift SemiLight" panose="020B0502040204020203" pitchFamily="34" charset="0"/>
              </a:rPr>
              <a:t> </a:t>
            </a:r>
            <a:r>
              <a:rPr lang="fr-BE" sz="2400" dirty="0" err="1">
                <a:latin typeface="Bahnschrift SemiLight" panose="020B0502040204020203" pitchFamily="34" charset="0"/>
              </a:rPr>
              <a:t>access</a:t>
            </a:r>
            <a:r>
              <a:rPr lang="fr-BE" sz="2400" dirty="0">
                <a:latin typeface="Bahnschrift SemiLight" panose="020B0502040204020203" pitchFamily="34" charset="0"/>
              </a:rPr>
              <a:t> the audio content?</a:t>
            </a:r>
          </a:p>
          <a:p>
            <a:pPr marL="457200" indent="-457200">
              <a:buFont typeface="+mj-lt"/>
              <a:buAutoNum type="arabicPeriod"/>
            </a:pPr>
            <a:r>
              <a:rPr lang="fr-BE" sz="2400" dirty="0" err="1">
                <a:latin typeface="Bahnschrift SemiLight" panose="020B0502040204020203" pitchFamily="34" charset="0"/>
              </a:rPr>
              <a:t>Add</a:t>
            </a:r>
            <a:r>
              <a:rPr lang="fr-BE" sz="2400" dirty="0">
                <a:latin typeface="Bahnschrift SemiLight" panose="020B0502040204020203" pitchFamily="34" charset="0"/>
              </a:rPr>
              <a:t> captions to </a:t>
            </a:r>
            <a:r>
              <a:rPr lang="fr-BE" sz="2400" dirty="0" err="1">
                <a:latin typeface="Bahnschrift SemiLight" panose="020B0502040204020203" pitchFamily="34" charset="0"/>
              </a:rPr>
              <a:t>video</a:t>
            </a:r>
            <a:br>
              <a:rPr lang="fr-BE" sz="2400" dirty="0">
                <a:latin typeface="Bahnschrift SemiLight" panose="020B0502040204020203" pitchFamily="34" charset="0"/>
              </a:rPr>
            </a:br>
            <a:r>
              <a:rPr lang="fr-BE" sz="2400" dirty="0">
                <a:latin typeface="Bahnschrift SemiLight" panose="020B0502040204020203" pitchFamily="34" charset="0"/>
              </a:rPr>
              <a:t>Test: Will a </a:t>
            </a:r>
            <a:r>
              <a:rPr lang="fr-BE" sz="2400" dirty="0" err="1">
                <a:latin typeface="Bahnschrift SemiLight" panose="020B0502040204020203" pitchFamily="34" charset="0"/>
              </a:rPr>
              <a:t>deaf</a:t>
            </a:r>
            <a:r>
              <a:rPr lang="fr-BE" sz="2400" dirty="0">
                <a:latin typeface="Bahnschrift SemiLight" panose="020B0502040204020203" pitchFamily="34" charset="0"/>
              </a:rPr>
              <a:t>/ non-native speaker </a:t>
            </a:r>
            <a:r>
              <a:rPr lang="fr-BE" sz="2400" dirty="0" err="1">
                <a:latin typeface="Bahnschrift SemiLight" panose="020B0502040204020203" pitchFamily="34" charset="0"/>
              </a:rPr>
              <a:t>understand</a:t>
            </a:r>
            <a:r>
              <a:rPr lang="fr-BE" sz="2400" dirty="0">
                <a:latin typeface="Bahnschrift SemiLight" panose="020B0502040204020203" pitchFamily="34" charset="0"/>
              </a:rPr>
              <a:t>?</a:t>
            </a:r>
          </a:p>
          <a:p>
            <a:pPr marL="457200" indent="-457200">
              <a:buFont typeface="+mj-lt"/>
              <a:buAutoNum type="arabicPeriod"/>
            </a:pPr>
            <a:r>
              <a:rPr lang="fr-BE" sz="2400" dirty="0" err="1">
                <a:latin typeface="Bahnschrift SemiLight" panose="020B0502040204020203" pitchFamily="34" charset="0"/>
              </a:rPr>
              <a:t>Describe</a:t>
            </a:r>
            <a:r>
              <a:rPr lang="fr-BE" sz="2400" dirty="0">
                <a:latin typeface="Bahnschrift SemiLight" panose="020B0502040204020203" pitchFamily="34" charset="0"/>
              </a:rPr>
              <a:t> silent content in </a:t>
            </a:r>
            <a:r>
              <a:rPr lang="fr-BE" sz="2400" dirty="0" err="1">
                <a:latin typeface="Bahnschrift SemiLight" panose="020B0502040204020203" pitchFamily="34" charset="0"/>
              </a:rPr>
              <a:t>videos</a:t>
            </a:r>
            <a:br>
              <a:rPr lang="fr-BE" sz="2400" dirty="0">
                <a:latin typeface="Bahnschrift SemiLight" panose="020B0502040204020203" pitchFamily="34" charset="0"/>
              </a:rPr>
            </a:br>
            <a:r>
              <a:rPr lang="fr-BE" sz="2400" dirty="0">
                <a:latin typeface="Bahnschrift SemiLight" panose="020B0502040204020203" pitchFamily="34" charset="0"/>
              </a:rPr>
              <a:t>Test: how </a:t>
            </a:r>
            <a:r>
              <a:rPr lang="fr-BE" sz="2400" dirty="0" err="1">
                <a:latin typeface="Bahnschrift SemiLight" panose="020B0502040204020203" pitchFamily="34" charset="0"/>
              </a:rPr>
              <a:t>will</a:t>
            </a:r>
            <a:r>
              <a:rPr lang="fr-BE" sz="2400" dirty="0">
                <a:latin typeface="Bahnschrift SemiLight" panose="020B0502040204020203" pitchFamily="34" charset="0"/>
              </a:rPr>
              <a:t> blind </a:t>
            </a:r>
            <a:r>
              <a:rPr lang="fr-BE" sz="2400" dirty="0" err="1">
                <a:latin typeface="Bahnschrift SemiLight" panose="020B0502040204020203" pitchFamily="34" charset="0"/>
              </a:rPr>
              <a:t>users</a:t>
            </a:r>
            <a:r>
              <a:rPr lang="fr-BE" sz="2400" dirty="0">
                <a:latin typeface="Bahnschrift SemiLight" panose="020B0502040204020203" pitchFamily="34" charset="0"/>
              </a:rPr>
              <a:t> know </a:t>
            </a:r>
            <a:r>
              <a:rPr lang="fr-BE" sz="2400" dirty="0" err="1">
                <a:latin typeface="Bahnschrift SemiLight" panose="020B0502040204020203" pitchFamily="34" charset="0"/>
              </a:rPr>
              <a:t>what</a:t>
            </a:r>
            <a:r>
              <a:rPr lang="fr-BE" sz="2400" dirty="0">
                <a:latin typeface="Bahnschrift SemiLight" panose="020B0502040204020203" pitchFamily="34" charset="0"/>
              </a:rPr>
              <a:t> </a:t>
            </a:r>
            <a:r>
              <a:rPr lang="fr-BE" sz="2400" dirty="0" err="1">
                <a:latin typeface="Bahnschrift SemiLight" panose="020B0502040204020203" pitchFamily="34" charset="0"/>
              </a:rPr>
              <a:t>is</a:t>
            </a:r>
            <a:r>
              <a:rPr lang="fr-BE" sz="2400" dirty="0">
                <a:latin typeface="Bahnschrift SemiLight" panose="020B0502040204020203" pitchFamily="34" charset="0"/>
              </a:rPr>
              <a:t> happening?</a:t>
            </a:r>
          </a:p>
          <a:p>
            <a:pPr marL="457200" indent="-457200">
              <a:buFont typeface="+mj-lt"/>
              <a:buAutoNum type="arabicPeriod"/>
            </a:pPr>
            <a:endParaRPr lang="fr-BE" dirty="0">
              <a:latin typeface="Bahnschrift SemiLight" panose="020B0502040204020203" pitchFamily="34" charset="0"/>
            </a:endParaRPr>
          </a:p>
          <a:p>
            <a:pPr marL="285750" indent="-285750">
              <a:buFont typeface="Arial" panose="020B0604020202020204" pitchFamily="34" charset="0"/>
              <a:buChar char="•"/>
            </a:pPr>
            <a:endParaRPr lang="fr-BE" b="1" dirty="0">
              <a:latin typeface="Bahnschrift SemiLight" panose="020B0502040204020203" pitchFamily="34" charset="0"/>
            </a:endParaRPr>
          </a:p>
          <a:p>
            <a:br>
              <a:rPr lang="fr-BE" b="1" dirty="0">
                <a:latin typeface="Bahnschrift SemiLight" panose="020B0502040204020203" pitchFamily="34" charset="0"/>
              </a:rPr>
            </a:br>
            <a:endParaRPr lang="fr-BE" b="1" dirty="0">
              <a:latin typeface="Bahnschrift SemiLight" panose="020B0502040204020203" pitchFamily="34" charset="0"/>
            </a:endParaRPr>
          </a:p>
          <a:p>
            <a:pPr marL="342900" indent="-342900">
              <a:buFont typeface="+mj-lt"/>
              <a:buAutoNum type="arabicPeriod"/>
            </a:pPr>
            <a:endParaRPr lang="fr-BE" dirty="0">
              <a:latin typeface="Bahnschrift SemiLight" panose="020B0502040204020203" pitchFamily="34" charset="0"/>
            </a:endParaRPr>
          </a:p>
        </p:txBody>
      </p:sp>
    </p:spTree>
    <p:extLst>
      <p:ext uri="{BB962C8B-B14F-4D97-AF65-F5344CB8AC3E}">
        <p14:creationId xmlns:p14="http://schemas.microsoft.com/office/powerpoint/2010/main" val="3332309971"/>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444DCB-F353-45D1-89E5-844BE481A4DD}">
  <ds:schemaRefs>
    <ds:schemaRef ds:uri="1a8eabd0-c58c-4def-926d-3a4892e5fb09"/>
    <ds:schemaRef ds:uri="29691568-9842-42fc-8c95-f517f9561b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131140c4-3360-46ff-98f6-a26ac4f9e7c6"/>
    <ds:schemaRef ds:uri="bf2580ef-a796-40e3-be8d-6830ba55d2d8"/>
  </ds:schemaRefs>
</ds:datastoreItem>
</file>

<file path=customXml/itemProps2.xml><?xml version="1.0" encoding="utf-8"?>
<ds:datastoreItem xmlns:ds="http://schemas.openxmlformats.org/officeDocument/2006/customXml" ds:itemID="{943744E4-16D4-4485-9F36-96DA9905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28DCC9-3A7C-46E0-AF69-E90CB586C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225</TotalTime>
  <Words>12776</Words>
  <Application>Microsoft Office PowerPoint</Application>
  <PresentationFormat>Widescreen</PresentationFormat>
  <Paragraphs>1143</Paragraphs>
  <Slides>118</Slides>
  <Notes>102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118</vt:i4>
      </vt:variant>
    </vt:vector>
  </HeadingPairs>
  <TitlesOfParts>
    <vt:vector size="135" baseType="lpstr">
      <vt:lpstr>Arial</vt:lpstr>
      <vt:lpstr>Arial,Sans-Serif</vt:lpstr>
      <vt:lpstr>Bahnschrift</vt:lpstr>
      <vt:lpstr>Bahnschrift SemiBold</vt:lpstr>
      <vt:lpstr>Bahnschrift SemiLight</vt:lpstr>
      <vt:lpstr>Calibri</vt:lpstr>
      <vt:lpstr>Calibri Light</vt:lpstr>
      <vt:lpstr>Century Gothic</vt:lpstr>
      <vt:lpstr>Georgia</vt:lpstr>
      <vt:lpstr>Helvetica Light</vt:lpstr>
      <vt:lpstr>Livvic</vt:lpstr>
      <vt:lpstr>Montserrat</vt:lpstr>
      <vt:lpstr>Montserrat Medium</vt:lpstr>
      <vt:lpstr>Montserrat SemiBold</vt:lpstr>
      <vt:lpstr>Roboto</vt:lpstr>
      <vt:lpstr>Rubik</vt:lpstr>
      <vt:lpstr>Tema sustava Office</vt:lpstr>
      <vt:lpstr> Introduction to Accessibility</vt:lpstr>
      <vt:lpstr>Summary</vt:lpstr>
      <vt:lpstr>PowerPoint Presentation</vt:lpstr>
      <vt:lpstr>A11y? </vt:lpstr>
      <vt:lpstr>1. ROI of Accessibility</vt:lpstr>
      <vt:lpstr>Beyond Disability</vt:lpstr>
      <vt:lpstr>PowerPoint Presentation</vt:lpstr>
      <vt:lpstr>Beyond Disability, accessibility can:</vt:lpstr>
      <vt:lpstr>Ready for the future?</vt:lpstr>
      <vt:lpstr>Ready for the future?</vt:lpstr>
      <vt:lpstr>Ready for the future?</vt:lpstr>
      <vt:lpstr>Ready for the future?</vt:lpstr>
      <vt:lpstr>Ready for the future?</vt:lpstr>
      <vt:lpstr>Ready for the future?</vt:lpstr>
      <vt:lpstr>Ready for the future?</vt:lpstr>
      <vt:lpstr>Accessibility is the NASA of the web</vt:lpstr>
      <vt:lpstr>The most famous blind man</vt:lpstr>
      <vt:lpstr>WCAG ?</vt:lpstr>
      <vt:lpstr>WCAG Principles for Accessible Web Design ?</vt:lpstr>
      <vt:lpstr>WCAG Principles</vt:lpstr>
      <vt:lpstr>WCAG Principles</vt:lpstr>
      <vt:lpstr>WCAG Principles</vt:lpstr>
      <vt:lpstr>WCAG Principles</vt:lpstr>
      <vt:lpstr>Additional reading</vt:lpstr>
      <vt:lpstr>Cross-reference A11Y + Potential market</vt:lpstr>
      <vt:lpstr>Cross-reference A11Y + Potential market</vt:lpstr>
      <vt:lpstr>Cross-reference A11Y + SEO</vt:lpstr>
      <vt:lpstr>Cross-reference A11Y + SEO</vt:lpstr>
      <vt:lpstr>Crosscheck A11Y + Cost Dev</vt:lpstr>
      <vt:lpstr>Crosscheck A11Y + Brand Image</vt:lpstr>
      <vt:lpstr>Return On Investment: Measurement &amp; Calculation</vt:lpstr>
      <vt:lpstr>Return On Investment: Measurement &amp; Calculation</vt:lpstr>
      <vt:lpstr>Return On Investment: Measurement &amp; Calculation</vt:lpstr>
      <vt:lpstr>Return On Investment: Measurement &amp; Calculation</vt:lpstr>
      <vt:lpstr>2. Legislation</vt:lpstr>
      <vt:lpstr>PowerPoint Presentation</vt:lpstr>
      <vt:lpstr>Legislation for the Public Sector</vt:lpstr>
      <vt:lpstr>Deadlines for the Public Sector</vt:lpstr>
      <vt:lpstr>Legislation for the Public Sector</vt:lpstr>
      <vt:lpstr>Since 2020...</vt:lpstr>
      <vt:lpstr>Public Sites: The Obligation </vt:lpstr>
      <vt:lpstr>Additional Obligations </vt:lpstr>
      <vt:lpstr>Disproportionate Load</vt:lpstr>
      <vt:lpstr>Legislation for the Non-Public Sector</vt:lpstr>
      <vt:lpstr>Legislation for the Non-Public Sector</vt:lpstr>
      <vt:lpstr>France goes further in Europe (fyi)</vt:lpstr>
      <vt:lpstr>The Most Effective Reason for Accessibility</vt:lpstr>
      <vt:lpstr>Accessibility is a state of mind</vt:lpstr>
      <vt:lpstr>3. Auditing / Testing</vt:lpstr>
      <vt:lpstr>PowerPoint Presentation</vt:lpstr>
      <vt:lpstr>01. Supports and Levels | The origin of the guidelines</vt:lpstr>
      <vt:lpstr>01. Supports and Levels | Choose the level you want to reach</vt:lpstr>
      <vt:lpstr>Check WCAG Compliance</vt:lpstr>
      <vt:lpstr>The European Accessibility Directive</vt:lpstr>
      <vt:lpstr>PowerPoint Presentation</vt:lpstr>
      <vt:lpstr>02. Select pages</vt:lpstr>
      <vt:lpstr>02. Select pages</vt:lpstr>
      <vt:lpstr>02. Select files</vt:lpstr>
      <vt:lpstr>PowerPoint Presentation</vt:lpstr>
      <vt:lpstr>Automated Testing</vt:lpstr>
      <vt:lpstr>Automated Testing</vt:lpstr>
      <vt:lpstr>PowerPoint Presentation</vt:lpstr>
      <vt:lpstr>Semi-Automated Testing</vt:lpstr>
      <vt:lpstr>Semi-Automated Testing</vt:lpstr>
      <vt:lpstr>Semi-Automated Testing</vt:lpstr>
      <vt:lpstr>PowerPoint Presentation</vt:lpstr>
      <vt:lpstr>Simulation - Exploratory Check</vt:lpstr>
      <vt:lpstr>PowerPoint Presentation</vt:lpstr>
      <vt:lpstr>User Tests</vt:lpstr>
      <vt:lpstr>User Tests</vt:lpstr>
      <vt:lpstr>User Tests</vt:lpstr>
      <vt:lpstr>User Tests</vt:lpstr>
      <vt:lpstr>User Tests</vt:lpstr>
      <vt:lpstr>PowerPoint Presentation</vt:lpstr>
      <vt:lpstr>Conclusions of Expert + User Tests</vt:lpstr>
      <vt:lpstr>04. Manage</vt:lpstr>
      <vt:lpstr>PowerPoint Presentation</vt:lpstr>
      <vt:lpstr>Budget</vt:lpstr>
      <vt:lpstr>Accessibility Priorities</vt:lpstr>
      <vt:lpstr>Anticipate to Avoid Correction</vt:lpstr>
      <vt:lpstr>PowerPoint Presentation</vt:lpstr>
      <vt:lpstr>Anticipate to Avoid Correction</vt:lpstr>
      <vt:lpstr>Anticipate</vt:lpstr>
      <vt:lpstr>When to think about Accessibility</vt:lpstr>
      <vt:lpstr>Stages</vt:lpstr>
      <vt:lpstr>Organizing Collaboration</vt:lpstr>
      <vt:lpstr>PowerPoint Presentation</vt:lpstr>
      <vt:lpstr>Project Phase</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Project roles and responsibilities</vt:lpstr>
      <vt:lpstr>Collaboration</vt:lpstr>
      <vt:lpstr>Artifacts and Activities</vt:lpstr>
      <vt:lpstr>Speed</vt:lpstr>
      <vt:lpstr>Autonomy</vt:lpstr>
      <vt:lpstr>PowerPoint Presentation</vt:lpstr>
      <vt:lpstr>Accessibility is a journey, not a stage</vt:lpstr>
      <vt:lpstr>Roadmap A11Y</vt:lpstr>
      <vt:lpstr>Maturity Model A11Y</vt:lpstr>
      <vt:lpstr>05. Conclusion</vt:lpstr>
      <vt:lpstr>Evaluation of a Project in A11Y </vt:lpstr>
      <vt:lpstr>My Lines of Action</vt:lpstr>
      <vt:lpstr>Summary</vt:lpstr>
      <vt:lpstr>Resources &amp; Additional reading</vt:lpstr>
      <vt:lpstr>Resources &amp; Additional reading</vt:lpstr>
      <vt:lpstr>Resources &amp; Additional reading</vt:lpstr>
      <vt:lpstr>Resources &amp; Additional reading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Sven De Ruyter</cp:lastModifiedBy>
  <cp:revision>3</cp:revision>
  <dcterms:created xsi:type="dcterms:W3CDTF">2024-02-12T13:35:47Z</dcterms:created>
  <dcterms:modified xsi:type="dcterms:W3CDTF">2025-08-21T09:20:20Z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y fmtid="{D5CDD505-2E9C-101B-9397-08002B2CF9AE}" pid="3" name="MediaServiceImageTags">
    <vt:lpwstr/>
  </property>
</Properties>
</file>